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9" r:id="rId2"/>
    <p:sldId id="1731" r:id="rId3"/>
    <p:sldId id="1737" r:id="rId4"/>
    <p:sldId id="1738" r:id="rId5"/>
    <p:sldId id="1739" r:id="rId6"/>
    <p:sldId id="1785" r:id="rId7"/>
    <p:sldId id="1740" r:id="rId8"/>
    <p:sldId id="1741" r:id="rId9"/>
    <p:sldId id="1742" r:id="rId10"/>
    <p:sldId id="1763" r:id="rId11"/>
    <p:sldId id="1743" r:id="rId12"/>
    <p:sldId id="1765" r:id="rId13"/>
    <p:sldId id="1764" r:id="rId14"/>
    <p:sldId id="1732" r:id="rId15"/>
    <p:sldId id="1744" r:id="rId16"/>
    <p:sldId id="1766" r:id="rId17"/>
    <p:sldId id="395" r:id="rId18"/>
    <p:sldId id="402" r:id="rId19"/>
    <p:sldId id="411" r:id="rId20"/>
    <p:sldId id="1767" r:id="rId21"/>
    <p:sldId id="400" r:id="rId22"/>
    <p:sldId id="403" r:id="rId23"/>
    <p:sldId id="394" r:id="rId24"/>
    <p:sldId id="1768" r:id="rId25"/>
    <p:sldId id="1745" r:id="rId26"/>
    <p:sldId id="1769" r:id="rId27"/>
    <p:sldId id="1770" r:id="rId28"/>
    <p:sldId id="1771" r:id="rId29"/>
    <p:sldId id="1746" r:id="rId30"/>
    <p:sldId id="1776" r:id="rId31"/>
    <p:sldId id="1775" r:id="rId32"/>
    <p:sldId id="1747" r:id="rId33"/>
    <p:sldId id="412" r:id="rId34"/>
    <p:sldId id="413" r:id="rId35"/>
    <p:sldId id="414" r:id="rId36"/>
    <p:sldId id="415" r:id="rId37"/>
    <p:sldId id="416" r:id="rId38"/>
    <p:sldId id="417" r:id="rId39"/>
    <p:sldId id="418" r:id="rId40"/>
    <p:sldId id="419" r:id="rId41"/>
    <p:sldId id="421" r:id="rId42"/>
    <p:sldId id="1780" r:id="rId43"/>
    <p:sldId id="1779" r:id="rId44"/>
    <p:sldId id="1786" r:id="rId45"/>
    <p:sldId id="1787" r:id="rId46"/>
    <p:sldId id="178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508" autoAdjust="0"/>
  </p:normalViewPr>
  <p:slideViewPr>
    <p:cSldViewPr snapToGrid="0">
      <p:cViewPr varScale="1">
        <p:scale>
          <a:sx n="62" d="100"/>
          <a:sy n="62" d="100"/>
        </p:scale>
        <p:origin x="141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A42D32-7688-447B-971C-0812B0469AF3}" type="datetimeFigureOut">
              <a:rPr lang="en-GB" smtClean="0"/>
              <a:t>26/12/2020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56606-9C8C-4473-8AFD-D320CB875985}" type="slidenum">
              <a:rPr lang="en-GB" smtClean="0"/>
              <a:t>‹#›</a:t>
            </a:fld>
            <a:endParaRPr lang="en-GB"/>
          </a:p>
        </p:txBody>
      </p:sp>
    </p:spTree>
    <p:extLst>
      <p:ext uri="{BB962C8B-B14F-4D97-AF65-F5344CB8AC3E}">
        <p14:creationId xmlns:p14="http://schemas.microsoft.com/office/powerpoint/2010/main" val="192541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latin typeface="Segoe" panose="020B0502040504020203" pitchFamily="34" charset="0"/>
                <a:cs typeface="Arial" panose="020B0604020202020204" pitchFamily="34" charset="0"/>
              </a:rPr>
              <a:t>Welcome Everyone to the course</a:t>
            </a:r>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12483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28438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58850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42546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23192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38768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61094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73787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13890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55703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799325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778496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12/26/2020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0974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69069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23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707988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40964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105508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25075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018892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73945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25268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643842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924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634563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931127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2332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0771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28786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2356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98590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38</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292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39</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97310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60100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40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88336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41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471436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49127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725431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2055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843822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9500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7039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12/26/2020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61726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C1407-4AD1-4C3D-A275-867C603FC8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90E5FA5-CC6F-45B3-A26B-F327A7404E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6247757-0071-4CB7-885A-5421A6C43EB8}"/>
              </a:ext>
            </a:extLst>
          </p:cNvPr>
          <p:cNvSpPr>
            <a:spLocks noGrp="1"/>
          </p:cNvSpPr>
          <p:nvPr>
            <p:ph type="dt" sz="half" idx="10"/>
          </p:nvPr>
        </p:nvSpPr>
        <p:spPr/>
        <p:txBody>
          <a:bodyPr/>
          <a:lstStyle/>
          <a:p>
            <a:fld id="{7A2012EF-A1DA-40E2-8CA7-A9E724D29AB5}" type="datetimeFigureOut">
              <a:rPr lang="en-GB" smtClean="0"/>
              <a:t>26/12/2020</a:t>
            </a:fld>
            <a:endParaRPr lang="en-GB"/>
          </a:p>
        </p:txBody>
      </p:sp>
      <p:sp>
        <p:nvSpPr>
          <p:cNvPr id="5" name="Footer Placeholder 4">
            <a:extLst>
              <a:ext uri="{FF2B5EF4-FFF2-40B4-BE49-F238E27FC236}">
                <a16:creationId xmlns:a16="http://schemas.microsoft.com/office/drawing/2014/main" id="{41C769EA-0084-4789-9EBD-ED2FD9829E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22461F-9B60-4A98-AAA1-E663881F59A3}"/>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41942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B0FA-0B0C-4AB5-9B37-BAAA47B51DD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3C98E1-451D-4415-B3FB-1323BCEDC8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D76319-4200-4322-94F0-5CFAA2647AB6}"/>
              </a:ext>
            </a:extLst>
          </p:cNvPr>
          <p:cNvSpPr>
            <a:spLocks noGrp="1"/>
          </p:cNvSpPr>
          <p:nvPr>
            <p:ph type="dt" sz="half" idx="10"/>
          </p:nvPr>
        </p:nvSpPr>
        <p:spPr/>
        <p:txBody>
          <a:bodyPr/>
          <a:lstStyle/>
          <a:p>
            <a:fld id="{7A2012EF-A1DA-40E2-8CA7-A9E724D29AB5}" type="datetimeFigureOut">
              <a:rPr lang="en-GB" smtClean="0"/>
              <a:t>26/12/2020</a:t>
            </a:fld>
            <a:endParaRPr lang="en-GB"/>
          </a:p>
        </p:txBody>
      </p:sp>
      <p:sp>
        <p:nvSpPr>
          <p:cNvPr id="5" name="Footer Placeholder 4">
            <a:extLst>
              <a:ext uri="{FF2B5EF4-FFF2-40B4-BE49-F238E27FC236}">
                <a16:creationId xmlns:a16="http://schemas.microsoft.com/office/drawing/2014/main" id="{13011BF2-7837-41E7-94FB-00BD1C6F2E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D2CAAAE-6ACB-4954-8320-581D4B2FCDB0}"/>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253696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9E7DFC-9A7C-441D-B761-CBC9F3E7E5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2648017-A545-4C60-9246-10D1605335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FF10DAC-F5E0-4CEC-BAEA-23C552ABDCE8}"/>
              </a:ext>
            </a:extLst>
          </p:cNvPr>
          <p:cNvSpPr>
            <a:spLocks noGrp="1"/>
          </p:cNvSpPr>
          <p:nvPr>
            <p:ph type="dt" sz="half" idx="10"/>
          </p:nvPr>
        </p:nvSpPr>
        <p:spPr/>
        <p:txBody>
          <a:bodyPr/>
          <a:lstStyle/>
          <a:p>
            <a:fld id="{7A2012EF-A1DA-40E2-8CA7-A9E724D29AB5}" type="datetimeFigureOut">
              <a:rPr lang="en-GB" smtClean="0"/>
              <a:t>26/12/2020</a:t>
            </a:fld>
            <a:endParaRPr lang="en-GB"/>
          </a:p>
        </p:txBody>
      </p:sp>
      <p:sp>
        <p:nvSpPr>
          <p:cNvPr id="5" name="Footer Placeholder 4">
            <a:extLst>
              <a:ext uri="{FF2B5EF4-FFF2-40B4-BE49-F238E27FC236}">
                <a16:creationId xmlns:a16="http://schemas.microsoft.com/office/drawing/2014/main" id="{01DFAA30-4556-4671-80F1-E2E0DC00E2F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4D5A62-C7E8-477C-BC9C-93BFF2AFEC9D}"/>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817649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143218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936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09345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3392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6535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42526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91747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4402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0623-F171-4CC4-BFAB-9BA5D783E77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795C4FB-1941-4DC7-8C07-D5F175A86F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5BC0F67-1D62-4BC3-B32F-D9462E54863A}"/>
              </a:ext>
            </a:extLst>
          </p:cNvPr>
          <p:cNvSpPr>
            <a:spLocks noGrp="1"/>
          </p:cNvSpPr>
          <p:nvPr>
            <p:ph type="dt" sz="half" idx="10"/>
          </p:nvPr>
        </p:nvSpPr>
        <p:spPr/>
        <p:txBody>
          <a:bodyPr/>
          <a:lstStyle/>
          <a:p>
            <a:fld id="{7A2012EF-A1DA-40E2-8CA7-A9E724D29AB5}" type="datetimeFigureOut">
              <a:rPr lang="en-GB" smtClean="0"/>
              <a:t>26/12/2020</a:t>
            </a:fld>
            <a:endParaRPr lang="en-GB"/>
          </a:p>
        </p:txBody>
      </p:sp>
      <p:sp>
        <p:nvSpPr>
          <p:cNvPr id="5" name="Footer Placeholder 4">
            <a:extLst>
              <a:ext uri="{FF2B5EF4-FFF2-40B4-BE49-F238E27FC236}">
                <a16:creationId xmlns:a16="http://schemas.microsoft.com/office/drawing/2014/main" id="{5F99AFB6-008F-472B-BAEF-522EC6B965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82A59AF-9CDC-458E-853D-EE5C64F9A2DF}"/>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461124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13352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99837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1072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01937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4687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8927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469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31032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2612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7866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DDE32-DFB8-43E2-9485-39E937AA9C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CEC696A-0593-493D-AA6C-DE1D2A6A74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7294BD-0AD2-4BD1-945E-C636E55BD99D}"/>
              </a:ext>
            </a:extLst>
          </p:cNvPr>
          <p:cNvSpPr>
            <a:spLocks noGrp="1"/>
          </p:cNvSpPr>
          <p:nvPr>
            <p:ph type="dt" sz="half" idx="10"/>
          </p:nvPr>
        </p:nvSpPr>
        <p:spPr/>
        <p:txBody>
          <a:bodyPr/>
          <a:lstStyle/>
          <a:p>
            <a:fld id="{7A2012EF-A1DA-40E2-8CA7-A9E724D29AB5}" type="datetimeFigureOut">
              <a:rPr lang="en-GB" smtClean="0"/>
              <a:t>26/12/2020</a:t>
            </a:fld>
            <a:endParaRPr lang="en-GB"/>
          </a:p>
        </p:txBody>
      </p:sp>
      <p:sp>
        <p:nvSpPr>
          <p:cNvPr id="5" name="Footer Placeholder 4">
            <a:extLst>
              <a:ext uri="{FF2B5EF4-FFF2-40B4-BE49-F238E27FC236}">
                <a16:creationId xmlns:a16="http://schemas.microsoft.com/office/drawing/2014/main" id="{5B2F3A1D-E47B-4B93-B7DD-8B605CF2F7E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C7BDE83-1ED2-4996-8135-CC308D6F4B29}"/>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2555964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08528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3988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6530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60522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15958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5525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3260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0399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51950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6752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4E4FE-BB9C-4C60-8FA0-B58BD0F57C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B6EFB2-29D1-4B42-B930-B6D4433B03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584E571F-7E78-44E1-B30E-9CF9D091CF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06313B-3231-44CA-AA44-68A5D0BE2604}"/>
              </a:ext>
            </a:extLst>
          </p:cNvPr>
          <p:cNvSpPr>
            <a:spLocks noGrp="1"/>
          </p:cNvSpPr>
          <p:nvPr>
            <p:ph type="dt" sz="half" idx="10"/>
          </p:nvPr>
        </p:nvSpPr>
        <p:spPr/>
        <p:txBody>
          <a:bodyPr/>
          <a:lstStyle/>
          <a:p>
            <a:fld id="{7A2012EF-A1DA-40E2-8CA7-A9E724D29AB5}" type="datetimeFigureOut">
              <a:rPr lang="en-GB" smtClean="0"/>
              <a:t>26/12/2020</a:t>
            </a:fld>
            <a:endParaRPr lang="en-GB"/>
          </a:p>
        </p:txBody>
      </p:sp>
      <p:sp>
        <p:nvSpPr>
          <p:cNvPr id="6" name="Footer Placeholder 5">
            <a:extLst>
              <a:ext uri="{FF2B5EF4-FFF2-40B4-BE49-F238E27FC236}">
                <a16:creationId xmlns:a16="http://schemas.microsoft.com/office/drawing/2014/main" id="{AEB04A29-D753-410F-AC93-AE379EEE27F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7D685D0-0E05-4F06-852D-E67BB9F62F7D}"/>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23079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CF61A-50CE-4538-9BE7-B79B1C7E37B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D53A9AC-B5BA-4071-AD86-55973FCF5C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ED5F96-927E-4AF2-A947-075E9CF341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11E2AAA-9A2A-4F10-8F3C-53DAF9D50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216525-1105-4846-A06D-B49ECAF46C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D8BE84A5-2014-454D-9604-C1E950EC0BFC}"/>
              </a:ext>
            </a:extLst>
          </p:cNvPr>
          <p:cNvSpPr>
            <a:spLocks noGrp="1"/>
          </p:cNvSpPr>
          <p:nvPr>
            <p:ph type="dt" sz="half" idx="10"/>
          </p:nvPr>
        </p:nvSpPr>
        <p:spPr/>
        <p:txBody>
          <a:bodyPr/>
          <a:lstStyle/>
          <a:p>
            <a:fld id="{7A2012EF-A1DA-40E2-8CA7-A9E724D29AB5}" type="datetimeFigureOut">
              <a:rPr lang="en-GB" smtClean="0"/>
              <a:t>26/12/2020</a:t>
            </a:fld>
            <a:endParaRPr lang="en-GB"/>
          </a:p>
        </p:txBody>
      </p:sp>
      <p:sp>
        <p:nvSpPr>
          <p:cNvPr id="8" name="Footer Placeholder 7">
            <a:extLst>
              <a:ext uri="{FF2B5EF4-FFF2-40B4-BE49-F238E27FC236}">
                <a16:creationId xmlns:a16="http://schemas.microsoft.com/office/drawing/2014/main" id="{E2B6F4D3-6D40-4937-8F36-5F786AD02A0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FE3458A-DA05-463F-AFCC-98D179FD1C9A}"/>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14205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1DA0-5BC1-4C60-900B-02EE74F0039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8AD725B-574B-4B5F-B078-5E3107F3F76B}"/>
              </a:ext>
            </a:extLst>
          </p:cNvPr>
          <p:cNvSpPr>
            <a:spLocks noGrp="1"/>
          </p:cNvSpPr>
          <p:nvPr>
            <p:ph type="dt" sz="half" idx="10"/>
          </p:nvPr>
        </p:nvSpPr>
        <p:spPr/>
        <p:txBody>
          <a:bodyPr/>
          <a:lstStyle/>
          <a:p>
            <a:fld id="{7A2012EF-A1DA-40E2-8CA7-A9E724D29AB5}" type="datetimeFigureOut">
              <a:rPr lang="en-GB" smtClean="0"/>
              <a:t>26/12/2020</a:t>
            </a:fld>
            <a:endParaRPr lang="en-GB"/>
          </a:p>
        </p:txBody>
      </p:sp>
      <p:sp>
        <p:nvSpPr>
          <p:cNvPr id="4" name="Footer Placeholder 3">
            <a:extLst>
              <a:ext uri="{FF2B5EF4-FFF2-40B4-BE49-F238E27FC236}">
                <a16:creationId xmlns:a16="http://schemas.microsoft.com/office/drawing/2014/main" id="{B865DE63-126D-4828-AB35-3A52EFEEEDC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60097C8-F56F-4AC5-9543-8287A0864E1B}"/>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795101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EED709-E6B2-4B3A-9256-AEA2D8D06D2E}"/>
              </a:ext>
            </a:extLst>
          </p:cNvPr>
          <p:cNvSpPr>
            <a:spLocks noGrp="1"/>
          </p:cNvSpPr>
          <p:nvPr>
            <p:ph type="dt" sz="half" idx="10"/>
          </p:nvPr>
        </p:nvSpPr>
        <p:spPr/>
        <p:txBody>
          <a:bodyPr/>
          <a:lstStyle/>
          <a:p>
            <a:fld id="{7A2012EF-A1DA-40E2-8CA7-A9E724D29AB5}" type="datetimeFigureOut">
              <a:rPr lang="en-GB" smtClean="0"/>
              <a:t>26/12/2020</a:t>
            </a:fld>
            <a:endParaRPr lang="en-GB"/>
          </a:p>
        </p:txBody>
      </p:sp>
      <p:sp>
        <p:nvSpPr>
          <p:cNvPr id="3" name="Footer Placeholder 2">
            <a:extLst>
              <a:ext uri="{FF2B5EF4-FFF2-40B4-BE49-F238E27FC236}">
                <a16:creationId xmlns:a16="http://schemas.microsoft.com/office/drawing/2014/main" id="{6143A355-EF83-4759-B80F-AAB276348AA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1E4A6A2-0E3F-4AA3-A280-5F4879B628D7}"/>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359309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1752B-538E-4721-830F-095773AE10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2B6B67F-6496-41CE-8EBF-B72C65F6DB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28DF005-7389-4891-BA66-6C25C0038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E6B1F4-445D-49F6-8770-C27AC031C147}"/>
              </a:ext>
            </a:extLst>
          </p:cNvPr>
          <p:cNvSpPr>
            <a:spLocks noGrp="1"/>
          </p:cNvSpPr>
          <p:nvPr>
            <p:ph type="dt" sz="half" idx="10"/>
          </p:nvPr>
        </p:nvSpPr>
        <p:spPr/>
        <p:txBody>
          <a:bodyPr/>
          <a:lstStyle/>
          <a:p>
            <a:fld id="{7A2012EF-A1DA-40E2-8CA7-A9E724D29AB5}" type="datetimeFigureOut">
              <a:rPr lang="en-GB" smtClean="0"/>
              <a:t>26/12/2020</a:t>
            </a:fld>
            <a:endParaRPr lang="en-GB"/>
          </a:p>
        </p:txBody>
      </p:sp>
      <p:sp>
        <p:nvSpPr>
          <p:cNvPr id="6" name="Footer Placeholder 5">
            <a:extLst>
              <a:ext uri="{FF2B5EF4-FFF2-40B4-BE49-F238E27FC236}">
                <a16:creationId xmlns:a16="http://schemas.microsoft.com/office/drawing/2014/main" id="{EDA4CB57-36A9-4428-8D63-15625DF2CCB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CCB863-9747-4C84-8CA6-8B24FF3A17F4}"/>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4059902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35737-6CC6-4FA3-ACB9-9B6242027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C3A2BD1-7B7D-46DD-ABC1-4D35634FA0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99740F8-91EC-4EE9-97DE-6DEDF373AE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BBAC9F-A1A5-4BA7-B761-731CE37992F4}"/>
              </a:ext>
            </a:extLst>
          </p:cNvPr>
          <p:cNvSpPr>
            <a:spLocks noGrp="1"/>
          </p:cNvSpPr>
          <p:nvPr>
            <p:ph type="dt" sz="half" idx="10"/>
          </p:nvPr>
        </p:nvSpPr>
        <p:spPr/>
        <p:txBody>
          <a:bodyPr/>
          <a:lstStyle/>
          <a:p>
            <a:fld id="{7A2012EF-A1DA-40E2-8CA7-A9E724D29AB5}" type="datetimeFigureOut">
              <a:rPr lang="en-GB" smtClean="0"/>
              <a:t>26/12/2020</a:t>
            </a:fld>
            <a:endParaRPr lang="en-GB"/>
          </a:p>
        </p:txBody>
      </p:sp>
      <p:sp>
        <p:nvSpPr>
          <p:cNvPr id="6" name="Footer Placeholder 5">
            <a:extLst>
              <a:ext uri="{FF2B5EF4-FFF2-40B4-BE49-F238E27FC236}">
                <a16:creationId xmlns:a16="http://schemas.microsoft.com/office/drawing/2014/main" id="{CE773E6E-D120-4846-A2DF-4EDB961591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83326D0-07CC-4537-BD13-32114FA47894}"/>
              </a:ext>
            </a:extLst>
          </p:cNvPr>
          <p:cNvSpPr>
            <a:spLocks noGrp="1"/>
          </p:cNvSpPr>
          <p:nvPr>
            <p:ph type="sldNum" sz="quarter" idx="12"/>
          </p:nvPr>
        </p:nvSpPr>
        <p:spPr/>
        <p:txBody>
          <a:bodyPr/>
          <a:lstStyle/>
          <a:p>
            <a:fld id="{4A8262CE-CFC5-4B93-BA0D-EB4171487E37}" type="slidenum">
              <a:rPr lang="en-GB" smtClean="0"/>
              <a:t>‹#›</a:t>
            </a:fld>
            <a:endParaRPr lang="en-GB"/>
          </a:p>
        </p:txBody>
      </p:sp>
    </p:spTree>
    <p:extLst>
      <p:ext uri="{BB962C8B-B14F-4D97-AF65-F5344CB8AC3E}">
        <p14:creationId xmlns:p14="http://schemas.microsoft.com/office/powerpoint/2010/main" val="2632536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A1C381-2C71-4EB5-9AD7-7A9A2C8E02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D7F18A-3EAC-4980-807E-55F7FE8BEA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74FA32-4D37-471B-907C-02E03F27D9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2012EF-A1DA-40E2-8CA7-A9E724D29AB5}" type="datetimeFigureOut">
              <a:rPr lang="en-GB" smtClean="0"/>
              <a:t>26/12/2020</a:t>
            </a:fld>
            <a:endParaRPr lang="en-GB"/>
          </a:p>
        </p:txBody>
      </p:sp>
      <p:sp>
        <p:nvSpPr>
          <p:cNvPr id="5" name="Footer Placeholder 4">
            <a:extLst>
              <a:ext uri="{FF2B5EF4-FFF2-40B4-BE49-F238E27FC236}">
                <a16:creationId xmlns:a16="http://schemas.microsoft.com/office/drawing/2014/main" id="{B7A2FD1B-8D61-4C63-AAE3-5E6D4D5A69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F9DA1C8-F669-4493-B704-E9537BD8CB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8262CE-CFC5-4B93-BA0D-EB4171487E37}" type="slidenum">
              <a:rPr lang="en-GB" smtClean="0"/>
              <a:t>‹#›</a:t>
            </a:fld>
            <a:endParaRPr lang="en-GB"/>
          </a:p>
        </p:txBody>
      </p:sp>
    </p:spTree>
    <p:extLst>
      <p:ext uri="{BB962C8B-B14F-4D97-AF65-F5344CB8AC3E}">
        <p14:creationId xmlns:p14="http://schemas.microsoft.com/office/powerpoint/2010/main" val="2864133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6" r:id="rId37"/>
    <p:sldLayoutId id="2147483687" r:id="rId38"/>
    <p:sldLayoutId id="2147483688"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15.svg"/></Relationships>
</file>

<file path=ppt/slides/_rels/slide2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9.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32.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6.xml"/><Relationship Id="rId4" Type="http://schemas.openxmlformats.org/officeDocument/2006/relationships/image" Target="../media/image39.sv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9.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39.xml"/><Relationship Id="rId1" Type="http://schemas.openxmlformats.org/officeDocument/2006/relationships/slideLayout" Target="../slideLayouts/slideLayout39.xml"/><Relationship Id="rId5" Type="http://schemas.openxmlformats.org/officeDocument/2006/relationships/hyperlink" Target="mailto:user@domain.com" TargetMode="External"/><Relationship Id="rId4" Type="http://schemas.openxmlformats.org/officeDocument/2006/relationships/hyperlink" Target="https://tenant.sharepoint.com/sites/hubsitenam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39.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7"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39.xml"/><Relationship Id="rId6" Type="http://schemas.openxmlformats.org/officeDocument/2006/relationships/image" Target="../media/image47.png"/><Relationship Id="rId5" Type="http://schemas.openxmlformats.org/officeDocument/2006/relationships/hyperlink" Target="https://tenant.sharepoint.com/sites/hubsite" TargetMode="External"/><Relationship Id="rId4" Type="http://schemas.openxmlformats.org/officeDocument/2006/relationships/hyperlink" Target="https://tenant.sharepoint.com/sites/projec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hyperlink" Target="https://docs.microsoft.com/powershell/module/sharepoint-online/revoke-spohubsiterights?view=sharepoint-ps" TargetMode="External"/><Relationship Id="rId3" Type="http://schemas.openxmlformats.org/officeDocument/2006/relationships/hyperlink" Target="https://docs.microsoft.com/powershell/module/sharepoint-online/add-spohubsiteassociation?view=sharepoint-ps" TargetMode="External"/><Relationship Id="rId7" Type="http://schemas.openxmlformats.org/officeDocument/2006/relationships/hyperlink" Target="https://docs.microsoft.com/powershell/module/sharepoint-online/register-spohubsite?view=sharepoint-ps" TargetMode="External"/><Relationship Id="rId2" Type="http://schemas.openxmlformats.org/officeDocument/2006/relationships/notesSlide" Target="../notesSlides/notesSlide43.xml"/><Relationship Id="rId1" Type="http://schemas.openxmlformats.org/officeDocument/2006/relationships/slideLayout" Target="../slideLayouts/slideLayout37.xml"/><Relationship Id="rId6" Type="http://schemas.openxmlformats.org/officeDocument/2006/relationships/hyperlink" Target="https://docs.microsoft.com/powershell/module/sharepoint-online/grant-spohubsiterights?view=sharepoint-ps" TargetMode="External"/><Relationship Id="rId5" Type="http://schemas.openxmlformats.org/officeDocument/2006/relationships/hyperlink" Target="https://docs.microsoft.com/powershell/module/sharepoint-online/get-spohubsite?view=sharepoint-ps" TargetMode="External"/><Relationship Id="rId10" Type="http://schemas.openxmlformats.org/officeDocument/2006/relationships/hyperlink" Target="https://docs.microsoft.com/powershell/module/sharepoint-online/unregister-spohubsite?view=sharepoint-ps" TargetMode="External"/><Relationship Id="rId4" Type="http://schemas.openxmlformats.org/officeDocument/2006/relationships/hyperlink" Target="https://docs.microsoft.com/powershell/module/sharepoint-online/remove-spohubsiteassociation?view=sharepoint-ps" TargetMode="External"/><Relationship Id="rId9" Type="http://schemas.openxmlformats.org/officeDocument/2006/relationships/hyperlink" Target="https://docs.microsoft.com/powershell/module/sharepoint-online/set-spohubsite?view=sharepoint-p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66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rgbClr val="124548"/>
                </a:solidFill>
              </a:rPr>
              <a:t>SharePoint Online</a:t>
            </a:r>
            <a:endParaRPr lang="en-US" sz="3200" b="1" dirty="0">
              <a:solidFill>
                <a:srgbClr val="124548"/>
              </a:solidFill>
            </a:endParaRP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SharePoint Admin Center </a:t>
            </a:r>
            <a:r>
              <a:rPr lang="en-US" sz="2400" dirty="0">
                <a:latin typeface="+mn-lt"/>
              </a:rPr>
              <a:t>(2/2)</a:t>
            </a:r>
            <a:endParaRPr lang="en-US" dirty="0"/>
          </a:p>
        </p:txBody>
      </p:sp>
      <p:sp>
        <p:nvSpPr>
          <p:cNvPr id="6" name="TextBox 5">
            <a:extLst>
              <a:ext uri="{FF2B5EF4-FFF2-40B4-BE49-F238E27FC236}">
                <a16:creationId xmlns:a16="http://schemas.microsoft.com/office/drawing/2014/main" id="{5548A840-A70E-4D4B-BB48-AE75C595B830}"/>
              </a:ext>
            </a:extLst>
          </p:cNvPr>
          <p:cNvSpPr txBox="1"/>
          <p:nvPr/>
        </p:nvSpPr>
        <p:spPr>
          <a:xfrm>
            <a:off x="175375" y="1195144"/>
            <a:ext cx="11841250" cy="5205656"/>
          </a:xfrm>
          <a:prstGeom prst="rect">
            <a:avLst/>
          </a:prstGeom>
          <a:noFill/>
        </p:spPr>
        <p:txBody>
          <a:bodyPr wrap="square">
            <a:spAutoFit/>
          </a:bodyPr>
          <a:lstStyle/>
          <a:p>
            <a:pPr algn="l">
              <a:lnSpc>
                <a:spcPct val="150000"/>
              </a:lnSpc>
            </a:pPr>
            <a:r>
              <a:rPr lang="en-US" sz="2400" b="1" i="0" dirty="0">
                <a:effectLst/>
                <a:latin typeface="Segoe UI Semilight" panose="020B0402040204020203" pitchFamily="34" charset="0"/>
                <a:cs typeface="Segoe UI Semilight" panose="020B0402040204020203" pitchFamily="34" charset="0"/>
              </a:rPr>
              <a:t>You can use the new SharePoint admin center to:</a:t>
            </a:r>
          </a:p>
          <a:p>
            <a:pPr marL="342900" indent="-342900" algn="l">
              <a:lnSpc>
                <a:spcPct val="150000"/>
              </a:lnSpc>
              <a:buFont typeface="Arial" panose="020B0604020202020204" pitchFamily="34" charset="0"/>
              <a:buChar char="•"/>
            </a:pPr>
            <a:r>
              <a:rPr lang="en-US" sz="2000" i="0" dirty="0">
                <a:solidFill>
                  <a:srgbClr val="000000"/>
                </a:solidFill>
                <a:effectLst/>
                <a:latin typeface="Segoe UI Semilight" panose="020B0402040204020203" pitchFamily="34" charset="0"/>
                <a:cs typeface="Segoe UI Semilight" panose="020B0402040204020203" pitchFamily="34" charset="0"/>
              </a:rPr>
              <a:t>Monitor the environment at Home page and left pane, including</a:t>
            </a:r>
          </a:p>
          <a:p>
            <a:pPr marL="342900" indent="-342900" algn="l">
              <a:lnSpc>
                <a:spcPct val="150000"/>
              </a:lnSpc>
              <a:buFont typeface="Arial" panose="020B0604020202020204" pitchFamily="34" charset="0"/>
              <a:buChar char="•"/>
            </a:pPr>
            <a:r>
              <a:rPr lang="en-US" sz="2000" i="0" dirty="0">
                <a:solidFill>
                  <a:srgbClr val="000000"/>
                </a:solidFill>
                <a:effectLst/>
                <a:latin typeface="Segoe UI Semilight" panose="020B0402040204020203" pitchFamily="34" charset="0"/>
                <a:cs typeface="Segoe UI Semilight" panose="020B0402040204020203" pitchFamily="34" charset="0"/>
              </a:rPr>
              <a:t>Create, delete, restore, and manage sites that belong to Microsoft 365 Groups and communication sites.</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Link to the OneDrive admin center, SharePoint Migration Tool, and classic SharePoint admin center</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A geo location selector for organizations that have set up Multi-Geo in OneDrive and SharePoint</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Control Access by creating policies that restrict access from unmanaged devices, sign out users from inactive browser sessions, allow access from only specific IP addresses, and block access from apps that don't use modern authentication.</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settings for list and library experience, sync, notifications, site storage limits, default admin experience, and site creation.</a:t>
            </a:r>
          </a:p>
          <a:p>
            <a:pPr marL="342900" indent="-342900">
              <a:lnSpc>
                <a:spcPct val="150000"/>
              </a:lnSpc>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Review pending and approved web API permissions and approve or reject access requests.</a:t>
            </a:r>
            <a:endParaRPr lang="en-US" sz="2000" i="0" dirty="0">
              <a:solidFill>
                <a:srgbClr val="000000"/>
              </a:solidFill>
              <a:effectLst/>
              <a:latin typeface="Segoe UI Semilight" panose="020B0402040204020203" pitchFamily="34" charset="0"/>
              <a:cs typeface="Segoe UI Semilight" panose="020B0402040204020203" pitchFamily="34" charset="0"/>
            </a:endParaRPr>
          </a:p>
        </p:txBody>
      </p:sp>
      <p:pic>
        <p:nvPicPr>
          <p:cNvPr id="3" name="Graphic 2">
            <a:extLst>
              <a:ext uri="{FF2B5EF4-FFF2-40B4-BE49-F238E27FC236}">
                <a16:creationId xmlns:a16="http://schemas.microsoft.com/office/drawing/2014/main" id="{CEE477F0-E75E-4831-AC0F-B3F83718558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448674" y="2998678"/>
            <a:ext cx="3640837" cy="3640837"/>
          </a:xfrm>
          <a:prstGeom prst="rect">
            <a:avLst/>
          </a:prstGeom>
        </p:spPr>
      </p:pic>
    </p:spTree>
    <p:extLst>
      <p:ext uri="{BB962C8B-B14F-4D97-AF65-F5344CB8AC3E}">
        <p14:creationId xmlns:p14="http://schemas.microsoft.com/office/powerpoint/2010/main" val="11904888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Classic SharePoint Admin Center </a:t>
            </a:r>
            <a:r>
              <a:rPr lang="en-US" sz="2400" dirty="0">
                <a:latin typeface="+mn-lt"/>
              </a:rPr>
              <a:t>(1/2)</a:t>
            </a:r>
            <a:endParaRPr lang="en-US" dirty="0"/>
          </a:p>
        </p:txBody>
      </p:sp>
      <p:pic>
        <p:nvPicPr>
          <p:cNvPr id="51" name="Picture 50" descr="Classic SharePoint admin center">
            <a:extLst>
              <a:ext uri="{FF2B5EF4-FFF2-40B4-BE49-F238E27FC236}">
                <a16:creationId xmlns:a16="http://schemas.microsoft.com/office/drawing/2014/main" id="{5CFE2588-F1D0-4180-BDF2-47B15FFBD87B}"/>
              </a:ext>
            </a:extLst>
          </p:cNvPr>
          <p:cNvPicPr>
            <a:picLocks noChangeAspect="1"/>
          </p:cNvPicPr>
          <p:nvPr/>
        </p:nvPicPr>
        <p:blipFill>
          <a:blip r:embed="rId3"/>
          <a:stretch>
            <a:fillRect/>
          </a:stretch>
        </p:blipFill>
        <p:spPr>
          <a:xfrm>
            <a:off x="2903932" y="2346950"/>
            <a:ext cx="6384135" cy="4217363"/>
          </a:xfrm>
          <a:prstGeom prst="rect">
            <a:avLst/>
          </a:prstGeom>
          <a:effectLst>
            <a:outerShdw blurRad="50800" dist="38100" dir="2700000" algn="tl" rotWithShape="0">
              <a:prstClr val="black">
                <a:alpha val="40000"/>
              </a:prstClr>
            </a:outerShdw>
          </a:effectLst>
        </p:spPr>
      </p:pic>
      <p:sp>
        <p:nvSpPr>
          <p:cNvPr id="53" name="TextBox 52">
            <a:extLst>
              <a:ext uri="{FF2B5EF4-FFF2-40B4-BE49-F238E27FC236}">
                <a16:creationId xmlns:a16="http://schemas.microsoft.com/office/drawing/2014/main" id="{88B62FD7-56FC-4EF7-BC20-F1F8961D392E}"/>
              </a:ext>
            </a:extLst>
          </p:cNvPr>
          <p:cNvSpPr txBox="1"/>
          <p:nvPr/>
        </p:nvSpPr>
        <p:spPr>
          <a:xfrm>
            <a:off x="588263" y="1260915"/>
            <a:ext cx="11310050" cy="830997"/>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While you can perform most SharePoint admin tasks from the new SharePoint admin center, you can still access the classic SharePoint admin center.</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98438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Classic SharePoint Admin Center </a:t>
            </a:r>
            <a:r>
              <a:rPr lang="en-US" sz="2400" dirty="0">
                <a:latin typeface="+mn-lt"/>
              </a:rPr>
              <a:t>(2/2)</a:t>
            </a:r>
            <a:endParaRPr lang="en-US" dirty="0"/>
          </a:p>
        </p:txBody>
      </p:sp>
      <p:sp>
        <p:nvSpPr>
          <p:cNvPr id="53" name="TextBox 52">
            <a:extLst>
              <a:ext uri="{FF2B5EF4-FFF2-40B4-BE49-F238E27FC236}">
                <a16:creationId xmlns:a16="http://schemas.microsoft.com/office/drawing/2014/main" id="{88B62FD7-56FC-4EF7-BC20-F1F8961D392E}"/>
              </a:ext>
            </a:extLst>
          </p:cNvPr>
          <p:cNvSpPr txBox="1"/>
          <p:nvPr/>
        </p:nvSpPr>
        <p:spPr>
          <a:xfrm>
            <a:off x="588263" y="1260915"/>
            <a:ext cx="11310050" cy="4154984"/>
          </a:xfrm>
          <a:prstGeom prst="rect">
            <a:avLst/>
          </a:prstGeom>
          <a:noFill/>
        </p:spPr>
        <p:txBody>
          <a:bodyPr wrap="square">
            <a:spAutoFit/>
          </a:bodyPr>
          <a:lstStyle/>
          <a:p>
            <a:r>
              <a:rPr lang="en-US" sz="2400" b="1" i="0" dirty="0">
                <a:solidFill>
                  <a:srgbClr val="000000"/>
                </a:solidFill>
                <a:effectLst/>
                <a:latin typeface="Segoe UI Semilight" panose="020B0402040204020203" pitchFamily="34" charset="0"/>
                <a:cs typeface="Segoe UI Semilight" panose="020B0402040204020203" pitchFamily="34" charset="0"/>
              </a:rPr>
              <a:t>You can use the classic SharePoint admin center to:</a:t>
            </a:r>
          </a:p>
          <a:p>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Create and manage classic site collections including allocating and monitoring site collection storage</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Manage permissions and users and help secure content on sites</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Manage user profiles and configure OneDrive settings (called “My Sites” settings in the admin center)</a:t>
            </a:r>
          </a:p>
          <a:p>
            <a:pPr marL="342900" indent="-342900">
              <a:buFont typeface="Arial" panose="020B0604020202020204" pitchFamily="34" charset="0"/>
              <a:buChar char="•"/>
            </a:pPr>
            <a:endParaRPr lang="en-US" sz="2400" b="0" i="0" dirty="0">
              <a:solidFill>
                <a:srgbClr val="000000"/>
              </a:solidFill>
              <a:effectLst/>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b="0" i="0" dirty="0">
                <a:solidFill>
                  <a:srgbClr val="000000"/>
                </a:solidFill>
                <a:effectLst/>
                <a:latin typeface="Segoe UI Semilight" panose="020B0402040204020203" pitchFamily="34" charset="0"/>
                <a:cs typeface="Segoe UI Semilight" panose="020B0402040204020203" pitchFamily="34" charset="0"/>
              </a:rPr>
              <a:t>Enable and configure specific SharePoint Online features or global settings</a:t>
            </a:r>
            <a:endParaRPr lang="en-US" sz="2400" dirty="0">
              <a:latin typeface="Segoe UI Semilight" panose="020B0402040204020203" pitchFamily="34" charset="0"/>
              <a:cs typeface="Segoe UI Semilight" panose="020B0402040204020203" pitchFamily="34" charset="0"/>
            </a:endParaRPr>
          </a:p>
        </p:txBody>
      </p:sp>
      <p:pic>
        <p:nvPicPr>
          <p:cNvPr id="3" name="Graphic 2">
            <a:extLst>
              <a:ext uri="{FF2B5EF4-FFF2-40B4-BE49-F238E27FC236}">
                <a16:creationId xmlns:a16="http://schemas.microsoft.com/office/drawing/2014/main" id="{1DFE3658-69D9-4EBC-8C42-87E8EC89BDA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7975" y="1390651"/>
            <a:ext cx="5467349" cy="5467349"/>
          </a:xfrm>
          <a:prstGeom prst="rect">
            <a:avLst/>
          </a:prstGeom>
        </p:spPr>
      </p:pic>
    </p:spTree>
    <p:extLst>
      <p:ext uri="{BB962C8B-B14F-4D97-AF65-F5344CB8AC3E}">
        <p14:creationId xmlns:p14="http://schemas.microsoft.com/office/powerpoint/2010/main" val="3675040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SharePoint Online Management Shell</a:t>
            </a:r>
          </a:p>
        </p:txBody>
      </p:sp>
      <p:sp>
        <p:nvSpPr>
          <p:cNvPr id="6" name="Text Placeholder 5"/>
          <p:cNvSpPr>
            <a:spLocks noGrp="1"/>
          </p:cNvSpPr>
          <p:nvPr>
            <p:ph type="body" sz="quarter" idx="10"/>
          </p:nvPr>
        </p:nvSpPr>
        <p:spPr>
          <a:xfrm>
            <a:off x="418143" y="1257200"/>
            <a:ext cx="11480170" cy="4901791"/>
          </a:xfrm>
        </p:spPr>
        <p:txBody>
          <a:bodyPr/>
          <a:lstStyle/>
          <a:p>
            <a:pPr marL="0" indent="0">
              <a:lnSpc>
                <a:spcPct val="150000"/>
              </a:lnSpc>
              <a:spcBef>
                <a:spcPts val="600"/>
              </a:spcBef>
              <a:spcAft>
                <a:spcPts val="600"/>
              </a:spcAft>
              <a:buNone/>
            </a:pPr>
            <a:r>
              <a:rPr lang="en-US" sz="2400" dirty="0"/>
              <a:t>The SharePoint Management Shell is a Windows PowerShell module that lets you run command-line operations. SharePoint Admin can use it to manage SharePoint Online users, sites, and site collections. </a:t>
            </a:r>
          </a:p>
          <a:p>
            <a:pPr marL="457200" indent="-457200">
              <a:lnSpc>
                <a:spcPct val="150000"/>
              </a:lnSpc>
              <a:spcBef>
                <a:spcPts val="600"/>
              </a:spcBef>
              <a:spcAft>
                <a:spcPts val="600"/>
              </a:spcAft>
              <a:buFont typeface="+mj-lt"/>
              <a:buAutoNum type="arabicPeriod"/>
            </a:pPr>
            <a:r>
              <a:rPr lang="en-US" sz="2400" dirty="0"/>
              <a:t>SharePoint Admin role</a:t>
            </a:r>
          </a:p>
          <a:p>
            <a:pPr marL="457200" indent="-457200">
              <a:lnSpc>
                <a:spcPct val="150000"/>
              </a:lnSpc>
              <a:spcBef>
                <a:spcPts val="600"/>
              </a:spcBef>
              <a:spcAft>
                <a:spcPts val="600"/>
              </a:spcAft>
              <a:buFont typeface="+mj-lt"/>
              <a:buAutoNum type="arabicPeriod"/>
            </a:pPr>
            <a:r>
              <a:rPr lang="en-US" sz="2400" dirty="0"/>
              <a:t>Install SharePoint Online Management Shell</a:t>
            </a:r>
          </a:p>
          <a:p>
            <a:pPr marL="457200" indent="-457200">
              <a:lnSpc>
                <a:spcPct val="150000"/>
              </a:lnSpc>
              <a:spcBef>
                <a:spcPts val="600"/>
              </a:spcBef>
              <a:spcAft>
                <a:spcPts val="600"/>
              </a:spcAft>
              <a:buFont typeface="+mj-lt"/>
              <a:buAutoNum type="arabicPeriod"/>
            </a:pPr>
            <a:endParaRPr lang="en-US" sz="800" dirty="0"/>
          </a:p>
          <a:p>
            <a:pPr marL="457200" indent="-457200">
              <a:lnSpc>
                <a:spcPct val="150000"/>
              </a:lnSpc>
              <a:spcBef>
                <a:spcPts val="600"/>
              </a:spcBef>
              <a:spcAft>
                <a:spcPts val="600"/>
              </a:spcAft>
              <a:buFont typeface="+mj-lt"/>
              <a:buAutoNum type="arabicPeriod"/>
            </a:pPr>
            <a:r>
              <a:rPr lang="en-US" sz="2400" dirty="0"/>
              <a:t>Connect SharePoint Online service</a:t>
            </a:r>
          </a:p>
          <a:p>
            <a:pPr marL="0" indent="0">
              <a:lnSpc>
                <a:spcPct val="150000"/>
              </a:lnSpc>
              <a:spcBef>
                <a:spcPts val="600"/>
              </a:spcBef>
              <a:spcAft>
                <a:spcPts val="600"/>
              </a:spcAft>
              <a:buNone/>
            </a:pPr>
            <a:endParaRPr lang="en-US" sz="2400" dirty="0">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D827D47F-A8D8-45DE-8E60-A8193BB0CE20}"/>
              </a:ext>
              <a:ext uri="{C183D7F6-B498-43B3-948B-1728B52AA6E4}">
                <adec:decorative xmlns:adec="http://schemas.microsoft.com/office/drawing/2017/decorative" val="1"/>
              </a:ext>
            </a:extLst>
          </p:cNvPr>
          <p:cNvGrpSpPr/>
          <p:nvPr/>
        </p:nvGrpSpPr>
        <p:grpSpPr>
          <a:xfrm>
            <a:off x="8881630" y="2786930"/>
            <a:ext cx="3016683" cy="3482108"/>
            <a:chOff x="5629276" y="2436019"/>
            <a:chExt cx="277813" cy="320675"/>
          </a:xfrm>
        </p:grpSpPr>
        <p:sp>
          <p:nvSpPr>
            <p:cNvPr id="5" name="Freeform 1208">
              <a:extLst>
                <a:ext uri="{FF2B5EF4-FFF2-40B4-BE49-F238E27FC236}">
                  <a16:creationId xmlns:a16="http://schemas.microsoft.com/office/drawing/2014/main" id="{56B3B383-49E8-484D-A59D-7E212FD6C4E4}"/>
                </a:ext>
              </a:extLst>
            </p:cNvPr>
            <p:cNvSpPr>
              <a:spLocks/>
            </p:cNvSpPr>
            <p:nvPr/>
          </p:nvSpPr>
          <p:spPr bwMode="auto">
            <a:xfrm>
              <a:off x="5629276" y="2743993"/>
              <a:ext cx="277813" cy="12700"/>
            </a:xfrm>
            <a:custGeom>
              <a:avLst/>
              <a:gdLst>
                <a:gd name="T0" fmla="*/ 426 w 436"/>
                <a:gd name="T1" fmla="*/ 20 h 20"/>
                <a:gd name="T2" fmla="*/ 10 w 436"/>
                <a:gd name="T3" fmla="*/ 20 h 20"/>
                <a:gd name="T4" fmla="*/ 0 w 436"/>
                <a:gd name="T5" fmla="*/ 10 h 20"/>
                <a:gd name="T6" fmla="*/ 10 w 436"/>
                <a:gd name="T7" fmla="*/ 0 h 20"/>
                <a:gd name="T8" fmla="*/ 426 w 436"/>
                <a:gd name="T9" fmla="*/ 0 h 20"/>
                <a:gd name="T10" fmla="*/ 436 w 436"/>
                <a:gd name="T11" fmla="*/ 10 h 20"/>
                <a:gd name="T12" fmla="*/ 426 w 436"/>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436" h="20">
                  <a:moveTo>
                    <a:pt x="426" y="20"/>
                  </a:moveTo>
                  <a:lnTo>
                    <a:pt x="10" y="20"/>
                  </a:lnTo>
                  <a:cubicBezTo>
                    <a:pt x="5" y="20"/>
                    <a:pt x="0" y="16"/>
                    <a:pt x="0" y="10"/>
                  </a:cubicBezTo>
                  <a:cubicBezTo>
                    <a:pt x="0" y="5"/>
                    <a:pt x="5" y="0"/>
                    <a:pt x="10" y="0"/>
                  </a:cubicBezTo>
                  <a:lnTo>
                    <a:pt x="426" y="0"/>
                  </a:lnTo>
                  <a:cubicBezTo>
                    <a:pt x="432" y="0"/>
                    <a:pt x="436" y="5"/>
                    <a:pt x="436" y="10"/>
                  </a:cubicBezTo>
                  <a:cubicBezTo>
                    <a:pt x="436" y="16"/>
                    <a:pt x="432" y="20"/>
                    <a:pt x="426" y="2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209">
              <a:extLst>
                <a:ext uri="{FF2B5EF4-FFF2-40B4-BE49-F238E27FC236}">
                  <a16:creationId xmlns:a16="http://schemas.microsoft.com/office/drawing/2014/main" id="{6E7118B7-09E7-4DEF-9F4F-46AE4B2386AD}"/>
                </a:ext>
              </a:extLst>
            </p:cNvPr>
            <p:cNvSpPr>
              <a:spLocks/>
            </p:cNvSpPr>
            <p:nvPr/>
          </p:nvSpPr>
          <p:spPr bwMode="auto">
            <a:xfrm>
              <a:off x="5795963" y="2648743"/>
              <a:ext cx="38100" cy="90488"/>
            </a:xfrm>
            <a:custGeom>
              <a:avLst/>
              <a:gdLst>
                <a:gd name="T0" fmla="*/ 53 w 59"/>
                <a:gd name="T1" fmla="*/ 52 h 142"/>
                <a:gd name="T2" fmla="*/ 53 w 59"/>
                <a:gd name="T3" fmla="*/ 48 h 142"/>
                <a:gd name="T4" fmla="*/ 37 w 59"/>
                <a:gd name="T5" fmla="*/ 32 h 142"/>
                <a:gd name="T6" fmla="*/ 24 w 59"/>
                <a:gd name="T7" fmla="*/ 32 h 142"/>
                <a:gd name="T8" fmla="*/ 24 w 59"/>
                <a:gd name="T9" fmla="*/ 0 h 142"/>
                <a:gd name="T10" fmla="*/ 7 w 59"/>
                <a:gd name="T11" fmla="*/ 0 h 142"/>
                <a:gd name="T12" fmla="*/ 7 w 59"/>
                <a:gd name="T13" fmla="*/ 60 h 142"/>
                <a:gd name="T14" fmla="*/ 5 w 59"/>
                <a:gd name="T15" fmla="*/ 60 h 142"/>
                <a:gd name="T16" fmla="*/ 5 w 59"/>
                <a:gd name="T17" fmla="*/ 69 h 142"/>
                <a:gd name="T18" fmla="*/ 3 w 59"/>
                <a:gd name="T19" fmla="*/ 69 h 142"/>
                <a:gd name="T20" fmla="*/ 0 w 59"/>
                <a:gd name="T21" fmla="*/ 116 h 142"/>
                <a:gd name="T22" fmla="*/ 5 w 59"/>
                <a:gd name="T23" fmla="*/ 116 h 142"/>
                <a:gd name="T24" fmla="*/ 5 w 59"/>
                <a:gd name="T25" fmla="*/ 142 h 142"/>
                <a:gd name="T26" fmla="*/ 26 w 59"/>
                <a:gd name="T27" fmla="*/ 142 h 142"/>
                <a:gd name="T28" fmla="*/ 26 w 59"/>
                <a:gd name="T29" fmla="*/ 116 h 142"/>
                <a:gd name="T30" fmla="*/ 31 w 59"/>
                <a:gd name="T31" fmla="*/ 116 h 142"/>
                <a:gd name="T32" fmla="*/ 29 w 59"/>
                <a:gd name="T33" fmla="*/ 69 h 142"/>
                <a:gd name="T34" fmla="*/ 26 w 59"/>
                <a:gd name="T35" fmla="*/ 69 h 142"/>
                <a:gd name="T36" fmla="*/ 26 w 59"/>
                <a:gd name="T37" fmla="*/ 60 h 142"/>
                <a:gd name="T38" fmla="*/ 24 w 59"/>
                <a:gd name="T39" fmla="*/ 60 h 142"/>
                <a:gd name="T40" fmla="*/ 24 w 59"/>
                <a:gd name="T41" fmla="*/ 37 h 142"/>
                <a:gd name="T42" fmla="*/ 37 w 59"/>
                <a:gd name="T43" fmla="*/ 37 h 142"/>
                <a:gd name="T44" fmla="*/ 48 w 59"/>
                <a:gd name="T45" fmla="*/ 48 h 142"/>
                <a:gd name="T46" fmla="*/ 48 w 59"/>
                <a:gd name="T47" fmla="*/ 52 h 142"/>
                <a:gd name="T48" fmla="*/ 42 w 59"/>
                <a:gd name="T49" fmla="*/ 68 h 142"/>
                <a:gd name="T50" fmla="*/ 43 w 59"/>
                <a:gd name="T51" fmla="*/ 70 h 142"/>
                <a:gd name="T52" fmla="*/ 57 w 59"/>
                <a:gd name="T53" fmla="*/ 70 h 142"/>
                <a:gd name="T54" fmla="*/ 59 w 59"/>
                <a:gd name="T55" fmla="*/ 68 h 142"/>
                <a:gd name="T56" fmla="*/ 53 w 59"/>
                <a:gd name="T57" fmla="*/ 5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42">
                  <a:moveTo>
                    <a:pt x="53" y="52"/>
                  </a:moveTo>
                  <a:lnTo>
                    <a:pt x="53" y="48"/>
                  </a:lnTo>
                  <a:cubicBezTo>
                    <a:pt x="53" y="39"/>
                    <a:pt x="46" y="32"/>
                    <a:pt x="37" y="32"/>
                  </a:cubicBezTo>
                  <a:lnTo>
                    <a:pt x="24" y="32"/>
                  </a:lnTo>
                  <a:lnTo>
                    <a:pt x="24" y="0"/>
                  </a:lnTo>
                  <a:lnTo>
                    <a:pt x="7" y="0"/>
                  </a:lnTo>
                  <a:lnTo>
                    <a:pt x="7" y="60"/>
                  </a:lnTo>
                  <a:lnTo>
                    <a:pt x="5" y="60"/>
                  </a:lnTo>
                  <a:lnTo>
                    <a:pt x="5" y="69"/>
                  </a:lnTo>
                  <a:lnTo>
                    <a:pt x="3" y="69"/>
                  </a:lnTo>
                  <a:lnTo>
                    <a:pt x="0" y="116"/>
                  </a:lnTo>
                  <a:lnTo>
                    <a:pt x="5" y="116"/>
                  </a:lnTo>
                  <a:lnTo>
                    <a:pt x="5" y="142"/>
                  </a:lnTo>
                  <a:lnTo>
                    <a:pt x="26" y="142"/>
                  </a:lnTo>
                  <a:lnTo>
                    <a:pt x="26" y="116"/>
                  </a:lnTo>
                  <a:lnTo>
                    <a:pt x="31" y="116"/>
                  </a:lnTo>
                  <a:lnTo>
                    <a:pt x="29" y="69"/>
                  </a:lnTo>
                  <a:lnTo>
                    <a:pt x="26" y="69"/>
                  </a:lnTo>
                  <a:lnTo>
                    <a:pt x="26" y="60"/>
                  </a:lnTo>
                  <a:lnTo>
                    <a:pt x="24" y="60"/>
                  </a:lnTo>
                  <a:lnTo>
                    <a:pt x="24" y="37"/>
                  </a:lnTo>
                  <a:lnTo>
                    <a:pt x="37" y="37"/>
                  </a:lnTo>
                  <a:cubicBezTo>
                    <a:pt x="43" y="37"/>
                    <a:pt x="48" y="42"/>
                    <a:pt x="48" y="48"/>
                  </a:cubicBezTo>
                  <a:lnTo>
                    <a:pt x="48" y="52"/>
                  </a:lnTo>
                  <a:cubicBezTo>
                    <a:pt x="45" y="57"/>
                    <a:pt x="42" y="62"/>
                    <a:pt x="42" y="68"/>
                  </a:cubicBezTo>
                  <a:cubicBezTo>
                    <a:pt x="41" y="69"/>
                    <a:pt x="42" y="70"/>
                    <a:pt x="43" y="70"/>
                  </a:cubicBezTo>
                  <a:lnTo>
                    <a:pt x="57" y="70"/>
                  </a:lnTo>
                  <a:cubicBezTo>
                    <a:pt x="58" y="70"/>
                    <a:pt x="59" y="69"/>
                    <a:pt x="59" y="68"/>
                  </a:cubicBezTo>
                  <a:cubicBezTo>
                    <a:pt x="58" y="62"/>
                    <a:pt x="56" y="57"/>
                    <a:pt x="53" y="52"/>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211">
              <a:extLst>
                <a:ext uri="{FF2B5EF4-FFF2-40B4-BE49-F238E27FC236}">
                  <a16:creationId xmlns:a16="http://schemas.microsoft.com/office/drawing/2014/main" id="{552DCE7B-688D-4A78-A7FD-92BC3947A74F}"/>
                </a:ext>
              </a:extLst>
            </p:cNvPr>
            <p:cNvSpPr>
              <a:spLocks/>
            </p:cNvSpPr>
            <p:nvPr/>
          </p:nvSpPr>
          <p:spPr bwMode="auto">
            <a:xfrm>
              <a:off x="5675314" y="2718594"/>
              <a:ext cx="22225" cy="26988"/>
            </a:xfrm>
            <a:custGeom>
              <a:avLst/>
              <a:gdLst>
                <a:gd name="T0" fmla="*/ 33 w 35"/>
                <a:gd name="T1" fmla="*/ 30 h 42"/>
                <a:gd name="T2" fmla="*/ 35 w 35"/>
                <a:gd name="T3" fmla="*/ 3 h 42"/>
                <a:gd name="T4" fmla="*/ 2 w 35"/>
                <a:gd name="T5" fmla="*/ 0 h 42"/>
                <a:gd name="T6" fmla="*/ 0 w 35"/>
                <a:gd name="T7" fmla="*/ 38 h 42"/>
                <a:gd name="T8" fmla="*/ 28 w 35"/>
                <a:gd name="T9" fmla="*/ 42 h 42"/>
                <a:gd name="T10" fmla="*/ 33 w 35"/>
                <a:gd name="T11" fmla="*/ 30 h 42"/>
              </a:gdLst>
              <a:ahLst/>
              <a:cxnLst>
                <a:cxn ang="0">
                  <a:pos x="T0" y="T1"/>
                </a:cxn>
                <a:cxn ang="0">
                  <a:pos x="T2" y="T3"/>
                </a:cxn>
                <a:cxn ang="0">
                  <a:pos x="T4" y="T5"/>
                </a:cxn>
                <a:cxn ang="0">
                  <a:pos x="T6" y="T7"/>
                </a:cxn>
                <a:cxn ang="0">
                  <a:pos x="T8" y="T9"/>
                </a:cxn>
                <a:cxn ang="0">
                  <a:pos x="T10" y="T11"/>
                </a:cxn>
              </a:cxnLst>
              <a:rect l="0" t="0" r="r" b="b"/>
              <a:pathLst>
                <a:path w="35" h="42">
                  <a:moveTo>
                    <a:pt x="33" y="30"/>
                  </a:moveTo>
                  <a:lnTo>
                    <a:pt x="35" y="3"/>
                  </a:lnTo>
                  <a:lnTo>
                    <a:pt x="2" y="0"/>
                  </a:lnTo>
                  <a:lnTo>
                    <a:pt x="0" y="38"/>
                  </a:lnTo>
                  <a:lnTo>
                    <a:pt x="28" y="42"/>
                  </a:lnTo>
                  <a:lnTo>
                    <a:pt x="33" y="30"/>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212">
              <a:extLst>
                <a:ext uri="{FF2B5EF4-FFF2-40B4-BE49-F238E27FC236}">
                  <a16:creationId xmlns:a16="http://schemas.microsoft.com/office/drawing/2014/main" id="{C1BEF4DB-C31E-4D9C-A39C-960BE8F64572}"/>
                </a:ext>
              </a:extLst>
            </p:cNvPr>
            <p:cNvSpPr>
              <a:spLocks/>
            </p:cNvSpPr>
            <p:nvPr/>
          </p:nvSpPr>
          <p:spPr bwMode="auto">
            <a:xfrm>
              <a:off x="5722939" y="2542381"/>
              <a:ext cx="44450" cy="76200"/>
            </a:xfrm>
            <a:custGeom>
              <a:avLst/>
              <a:gdLst>
                <a:gd name="T0" fmla="*/ 61 w 69"/>
                <a:gd name="T1" fmla="*/ 0 h 120"/>
                <a:gd name="T2" fmla="*/ 41 w 69"/>
                <a:gd name="T3" fmla="*/ 76 h 120"/>
                <a:gd name="T4" fmla="*/ 0 w 69"/>
                <a:gd name="T5" fmla="*/ 104 h 120"/>
                <a:gd name="T6" fmla="*/ 8 w 69"/>
                <a:gd name="T7" fmla="*/ 120 h 120"/>
                <a:gd name="T8" fmla="*/ 66 w 69"/>
                <a:gd name="T9" fmla="*/ 96 h 120"/>
                <a:gd name="T10" fmla="*/ 69 w 69"/>
                <a:gd name="T11" fmla="*/ 8 h 120"/>
                <a:gd name="T12" fmla="*/ 61 w 69"/>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69" h="120">
                  <a:moveTo>
                    <a:pt x="61" y="0"/>
                  </a:moveTo>
                  <a:lnTo>
                    <a:pt x="41" y="76"/>
                  </a:lnTo>
                  <a:lnTo>
                    <a:pt x="0" y="104"/>
                  </a:lnTo>
                  <a:lnTo>
                    <a:pt x="8" y="120"/>
                  </a:lnTo>
                  <a:lnTo>
                    <a:pt x="66" y="96"/>
                  </a:lnTo>
                  <a:lnTo>
                    <a:pt x="69" y="8"/>
                  </a:lnTo>
                  <a:lnTo>
                    <a:pt x="61"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13">
              <a:extLst>
                <a:ext uri="{FF2B5EF4-FFF2-40B4-BE49-F238E27FC236}">
                  <a16:creationId xmlns:a16="http://schemas.microsoft.com/office/drawing/2014/main" id="{0F5360DC-D09F-47CB-B52D-C106B09ECCD1}"/>
                </a:ext>
              </a:extLst>
            </p:cNvPr>
            <p:cNvSpPr>
              <a:spLocks/>
            </p:cNvSpPr>
            <p:nvPr/>
          </p:nvSpPr>
          <p:spPr bwMode="auto">
            <a:xfrm>
              <a:off x="5805489" y="2721769"/>
              <a:ext cx="69850" cy="17463"/>
            </a:xfrm>
            <a:custGeom>
              <a:avLst/>
              <a:gdLst>
                <a:gd name="T0" fmla="*/ 0 w 108"/>
                <a:gd name="T1" fmla="*/ 0 h 29"/>
                <a:gd name="T2" fmla="*/ 104 w 108"/>
                <a:gd name="T3" fmla="*/ 16 h 29"/>
                <a:gd name="T4" fmla="*/ 107 w 108"/>
                <a:gd name="T5" fmla="*/ 23 h 29"/>
                <a:gd name="T6" fmla="*/ 105 w 108"/>
                <a:gd name="T7" fmla="*/ 29 h 29"/>
                <a:gd name="T8" fmla="*/ 0 w 108"/>
                <a:gd name="T9" fmla="*/ 18 h 29"/>
                <a:gd name="T10" fmla="*/ 0 w 108"/>
                <a:gd name="T11" fmla="*/ 0 h 29"/>
              </a:gdLst>
              <a:ahLst/>
              <a:cxnLst>
                <a:cxn ang="0">
                  <a:pos x="T0" y="T1"/>
                </a:cxn>
                <a:cxn ang="0">
                  <a:pos x="T2" y="T3"/>
                </a:cxn>
                <a:cxn ang="0">
                  <a:pos x="T4" y="T5"/>
                </a:cxn>
                <a:cxn ang="0">
                  <a:pos x="T6" y="T7"/>
                </a:cxn>
                <a:cxn ang="0">
                  <a:pos x="T8" y="T9"/>
                </a:cxn>
                <a:cxn ang="0">
                  <a:pos x="T10" y="T11"/>
                </a:cxn>
              </a:cxnLst>
              <a:rect l="0" t="0" r="r" b="b"/>
              <a:pathLst>
                <a:path w="108" h="29">
                  <a:moveTo>
                    <a:pt x="0" y="0"/>
                  </a:moveTo>
                  <a:cubicBezTo>
                    <a:pt x="0" y="0"/>
                    <a:pt x="65" y="2"/>
                    <a:pt x="104" y="16"/>
                  </a:cubicBezTo>
                  <a:cubicBezTo>
                    <a:pt x="106" y="17"/>
                    <a:pt x="108" y="20"/>
                    <a:pt x="107" y="23"/>
                  </a:cubicBezTo>
                  <a:lnTo>
                    <a:pt x="105" y="29"/>
                  </a:lnTo>
                  <a:cubicBezTo>
                    <a:pt x="105" y="29"/>
                    <a:pt x="60" y="18"/>
                    <a:pt x="0" y="18"/>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14">
              <a:extLst>
                <a:ext uri="{FF2B5EF4-FFF2-40B4-BE49-F238E27FC236}">
                  <a16:creationId xmlns:a16="http://schemas.microsoft.com/office/drawing/2014/main" id="{F93911C4-6978-4696-862B-27EF52FF91BE}"/>
                </a:ext>
              </a:extLst>
            </p:cNvPr>
            <p:cNvSpPr>
              <a:spLocks/>
            </p:cNvSpPr>
            <p:nvPr/>
          </p:nvSpPr>
          <p:spPr bwMode="auto">
            <a:xfrm>
              <a:off x="5862639" y="2732881"/>
              <a:ext cx="9525" cy="6350"/>
            </a:xfrm>
            <a:custGeom>
              <a:avLst/>
              <a:gdLst>
                <a:gd name="T0" fmla="*/ 17 w 17"/>
                <a:gd name="T1" fmla="*/ 11 h 11"/>
                <a:gd name="T2" fmla="*/ 0 w 17"/>
                <a:gd name="T3" fmla="*/ 11 h 11"/>
                <a:gd name="T4" fmla="*/ 0 w 17"/>
                <a:gd name="T5" fmla="*/ 0 h 11"/>
                <a:gd name="T6" fmla="*/ 15 w 17"/>
                <a:gd name="T7" fmla="*/ 6 h 11"/>
                <a:gd name="T8" fmla="*/ 17 w 17"/>
                <a:gd name="T9" fmla="*/ 11 h 11"/>
              </a:gdLst>
              <a:ahLst/>
              <a:cxnLst>
                <a:cxn ang="0">
                  <a:pos x="T0" y="T1"/>
                </a:cxn>
                <a:cxn ang="0">
                  <a:pos x="T2" y="T3"/>
                </a:cxn>
                <a:cxn ang="0">
                  <a:pos x="T4" y="T5"/>
                </a:cxn>
                <a:cxn ang="0">
                  <a:pos x="T6" y="T7"/>
                </a:cxn>
                <a:cxn ang="0">
                  <a:pos x="T8" y="T9"/>
                </a:cxn>
              </a:cxnLst>
              <a:rect l="0" t="0" r="r" b="b"/>
              <a:pathLst>
                <a:path w="17" h="11">
                  <a:moveTo>
                    <a:pt x="17" y="11"/>
                  </a:moveTo>
                  <a:lnTo>
                    <a:pt x="0" y="11"/>
                  </a:lnTo>
                  <a:lnTo>
                    <a:pt x="0" y="0"/>
                  </a:lnTo>
                  <a:lnTo>
                    <a:pt x="15" y="6"/>
                  </a:lnTo>
                  <a:lnTo>
                    <a:pt x="17" y="1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15">
              <a:extLst>
                <a:ext uri="{FF2B5EF4-FFF2-40B4-BE49-F238E27FC236}">
                  <a16:creationId xmlns:a16="http://schemas.microsoft.com/office/drawing/2014/main" id="{668F9FDF-AC9F-49D8-B0FE-E8631E2B08FE}"/>
                </a:ext>
              </a:extLst>
            </p:cNvPr>
            <p:cNvSpPr>
              <a:spLocks/>
            </p:cNvSpPr>
            <p:nvPr/>
          </p:nvSpPr>
          <p:spPr bwMode="auto">
            <a:xfrm>
              <a:off x="5854701" y="2739231"/>
              <a:ext cx="17463" cy="17463"/>
            </a:xfrm>
            <a:custGeom>
              <a:avLst/>
              <a:gdLst>
                <a:gd name="T0" fmla="*/ 29 w 29"/>
                <a:gd name="T1" fmla="*/ 0 h 27"/>
                <a:gd name="T2" fmla="*/ 12 w 29"/>
                <a:gd name="T3" fmla="*/ 0 h 27"/>
                <a:gd name="T4" fmla="*/ 12 w 29"/>
                <a:gd name="T5" fmla="*/ 3 h 27"/>
                <a:gd name="T6" fmla="*/ 0 w 29"/>
                <a:gd name="T7" fmla="*/ 15 h 27"/>
                <a:gd name="T8" fmla="*/ 12 w 29"/>
                <a:gd name="T9" fmla="*/ 27 h 27"/>
                <a:gd name="T10" fmla="*/ 23 w 29"/>
                <a:gd name="T11" fmla="*/ 18 h 27"/>
                <a:gd name="T12" fmla="*/ 29 w 29"/>
                <a:gd name="T13" fmla="*/ 18 h 27"/>
                <a:gd name="T14" fmla="*/ 29 w 29"/>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7">
                  <a:moveTo>
                    <a:pt x="29" y="0"/>
                  </a:moveTo>
                  <a:lnTo>
                    <a:pt x="12" y="0"/>
                  </a:lnTo>
                  <a:lnTo>
                    <a:pt x="12" y="3"/>
                  </a:lnTo>
                  <a:cubicBezTo>
                    <a:pt x="5" y="3"/>
                    <a:pt x="0" y="9"/>
                    <a:pt x="0" y="15"/>
                  </a:cubicBezTo>
                  <a:cubicBezTo>
                    <a:pt x="0" y="22"/>
                    <a:pt x="5" y="27"/>
                    <a:pt x="12" y="27"/>
                  </a:cubicBezTo>
                  <a:cubicBezTo>
                    <a:pt x="17" y="27"/>
                    <a:pt x="22" y="23"/>
                    <a:pt x="23" y="18"/>
                  </a:cubicBezTo>
                  <a:lnTo>
                    <a:pt x="29" y="18"/>
                  </a:lnTo>
                  <a:lnTo>
                    <a:pt x="29"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16">
              <a:extLst>
                <a:ext uri="{FF2B5EF4-FFF2-40B4-BE49-F238E27FC236}">
                  <a16:creationId xmlns:a16="http://schemas.microsoft.com/office/drawing/2014/main" id="{2055A381-1C9E-4242-8A62-C8B95055AE02}"/>
                </a:ext>
              </a:extLst>
            </p:cNvPr>
            <p:cNvSpPr>
              <a:spLocks/>
            </p:cNvSpPr>
            <p:nvPr/>
          </p:nvSpPr>
          <p:spPr bwMode="auto">
            <a:xfrm>
              <a:off x="5738814" y="2732881"/>
              <a:ext cx="11113" cy="6350"/>
            </a:xfrm>
            <a:custGeom>
              <a:avLst/>
              <a:gdLst>
                <a:gd name="T0" fmla="*/ 0 w 18"/>
                <a:gd name="T1" fmla="*/ 11 h 11"/>
                <a:gd name="T2" fmla="*/ 18 w 18"/>
                <a:gd name="T3" fmla="*/ 11 h 11"/>
                <a:gd name="T4" fmla="*/ 18 w 18"/>
                <a:gd name="T5" fmla="*/ 0 h 11"/>
                <a:gd name="T6" fmla="*/ 3 w 18"/>
                <a:gd name="T7" fmla="*/ 6 h 11"/>
                <a:gd name="T8" fmla="*/ 0 w 18"/>
                <a:gd name="T9" fmla="*/ 11 h 11"/>
              </a:gdLst>
              <a:ahLst/>
              <a:cxnLst>
                <a:cxn ang="0">
                  <a:pos x="T0" y="T1"/>
                </a:cxn>
                <a:cxn ang="0">
                  <a:pos x="T2" y="T3"/>
                </a:cxn>
                <a:cxn ang="0">
                  <a:pos x="T4" y="T5"/>
                </a:cxn>
                <a:cxn ang="0">
                  <a:pos x="T6" y="T7"/>
                </a:cxn>
                <a:cxn ang="0">
                  <a:pos x="T8" y="T9"/>
                </a:cxn>
              </a:cxnLst>
              <a:rect l="0" t="0" r="r" b="b"/>
              <a:pathLst>
                <a:path w="18" h="11">
                  <a:moveTo>
                    <a:pt x="0" y="11"/>
                  </a:moveTo>
                  <a:lnTo>
                    <a:pt x="18" y="11"/>
                  </a:lnTo>
                  <a:lnTo>
                    <a:pt x="18" y="0"/>
                  </a:lnTo>
                  <a:lnTo>
                    <a:pt x="3" y="6"/>
                  </a:lnTo>
                  <a:lnTo>
                    <a:pt x="0"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17">
              <a:extLst>
                <a:ext uri="{FF2B5EF4-FFF2-40B4-BE49-F238E27FC236}">
                  <a16:creationId xmlns:a16="http://schemas.microsoft.com/office/drawing/2014/main" id="{E754928A-BBEC-4D27-8FAD-F8310615F640}"/>
                </a:ext>
              </a:extLst>
            </p:cNvPr>
            <p:cNvSpPr>
              <a:spLocks/>
            </p:cNvSpPr>
            <p:nvPr/>
          </p:nvSpPr>
          <p:spPr bwMode="auto">
            <a:xfrm>
              <a:off x="5730876" y="2739231"/>
              <a:ext cx="19050" cy="17463"/>
            </a:xfrm>
            <a:custGeom>
              <a:avLst/>
              <a:gdLst>
                <a:gd name="T0" fmla="*/ 30 w 30"/>
                <a:gd name="T1" fmla="*/ 0 h 27"/>
                <a:gd name="T2" fmla="*/ 12 w 30"/>
                <a:gd name="T3" fmla="*/ 0 h 27"/>
                <a:gd name="T4" fmla="*/ 12 w 30"/>
                <a:gd name="T5" fmla="*/ 3 h 27"/>
                <a:gd name="T6" fmla="*/ 0 w 30"/>
                <a:gd name="T7" fmla="*/ 15 h 27"/>
                <a:gd name="T8" fmla="*/ 12 w 30"/>
                <a:gd name="T9" fmla="*/ 27 h 27"/>
                <a:gd name="T10" fmla="*/ 24 w 30"/>
                <a:gd name="T11" fmla="*/ 18 h 27"/>
                <a:gd name="T12" fmla="*/ 30 w 30"/>
                <a:gd name="T13" fmla="*/ 18 h 27"/>
                <a:gd name="T14" fmla="*/ 30 w 30"/>
                <a:gd name="T15" fmla="*/ 0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7">
                  <a:moveTo>
                    <a:pt x="30" y="0"/>
                  </a:moveTo>
                  <a:lnTo>
                    <a:pt x="12" y="0"/>
                  </a:lnTo>
                  <a:lnTo>
                    <a:pt x="12" y="3"/>
                  </a:lnTo>
                  <a:cubicBezTo>
                    <a:pt x="6" y="3"/>
                    <a:pt x="0" y="9"/>
                    <a:pt x="0" y="15"/>
                  </a:cubicBezTo>
                  <a:cubicBezTo>
                    <a:pt x="0" y="22"/>
                    <a:pt x="6" y="27"/>
                    <a:pt x="12" y="27"/>
                  </a:cubicBezTo>
                  <a:cubicBezTo>
                    <a:pt x="18" y="27"/>
                    <a:pt x="23" y="23"/>
                    <a:pt x="24" y="18"/>
                  </a:cubicBezTo>
                  <a:lnTo>
                    <a:pt x="30" y="18"/>
                  </a:lnTo>
                  <a:lnTo>
                    <a:pt x="3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18">
              <a:extLst>
                <a:ext uri="{FF2B5EF4-FFF2-40B4-BE49-F238E27FC236}">
                  <a16:creationId xmlns:a16="http://schemas.microsoft.com/office/drawing/2014/main" id="{6267361B-DBEC-4BE0-98E1-9B66C52A3975}"/>
                </a:ext>
              </a:extLst>
            </p:cNvPr>
            <p:cNvSpPr>
              <a:spLocks/>
            </p:cNvSpPr>
            <p:nvPr/>
          </p:nvSpPr>
          <p:spPr bwMode="auto">
            <a:xfrm>
              <a:off x="5641976" y="2729706"/>
              <a:ext cx="58738" cy="26988"/>
            </a:xfrm>
            <a:custGeom>
              <a:avLst/>
              <a:gdLst>
                <a:gd name="T0" fmla="*/ 86 w 92"/>
                <a:gd name="T1" fmla="*/ 14 h 43"/>
                <a:gd name="T2" fmla="*/ 92 w 92"/>
                <a:gd name="T3" fmla="*/ 43 h 43"/>
                <a:gd name="T4" fmla="*/ 0 w 92"/>
                <a:gd name="T5" fmla="*/ 43 h 43"/>
                <a:gd name="T6" fmla="*/ 25 w 92"/>
                <a:gd name="T7" fmla="*/ 22 h 43"/>
                <a:gd name="T8" fmla="*/ 52 w 92"/>
                <a:gd name="T9" fmla="*/ 0 h 43"/>
                <a:gd name="T10" fmla="*/ 63 w 92"/>
                <a:gd name="T11" fmla="*/ 12 h 43"/>
                <a:gd name="T12" fmla="*/ 63 w 92"/>
                <a:gd name="T13" fmla="*/ 14 h 43"/>
                <a:gd name="T14" fmla="*/ 86 w 92"/>
                <a:gd name="T15" fmla="*/ 14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43">
                  <a:moveTo>
                    <a:pt x="86" y="14"/>
                  </a:moveTo>
                  <a:cubicBezTo>
                    <a:pt x="86" y="14"/>
                    <a:pt x="91" y="27"/>
                    <a:pt x="92" y="43"/>
                  </a:cubicBezTo>
                  <a:lnTo>
                    <a:pt x="0" y="43"/>
                  </a:lnTo>
                  <a:cubicBezTo>
                    <a:pt x="0" y="43"/>
                    <a:pt x="3" y="22"/>
                    <a:pt x="25" y="22"/>
                  </a:cubicBezTo>
                  <a:cubicBezTo>
                    <a:pt x="48" y="22"/>
                    <a:pt x="52" y="0"/>
                    <a:pt x="52" y="0"/>
                  </a:cubicBezTo>
                  <a:cubicBezTo>
                    <a:pt x="57" y="3"/>
                    <a:pt x="61" y="7"/>
                    <a:pt x="63" y="12"/>
                  </a:cubicBezTo>
                  <a:lnTo>
                    <a:pt x="63" y="14"/>
                  </a:lnTo>
                  <a:lnTo>
                    <a:pt x="86" y="1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19">
              <a:extLst>
                <a:ext uri="{FF2B5EF4-FFF2-40B4-BE49-F238E27FC236}">
                  <a16:creationId xmlns:a16="http://schemas.microsoft.com/office/drawing/2014/main" id="{83D67547-50A8-4A51-A9CC-CB97E9CEEF0A}"/>
                </a:ext>
              </a:extLst>
            </p:cNvPr>
            <p:cNvSpPr>
              <a:spLocks/>
            </p:cNvSpPr>
            <p:nvPr/>
          </p:nvSpPr>
          <p:spPr bwMode="auto">
            <a:xfrm>
              <a:off x="5754689" y="2512219"/>
              <a:ext cx="111125" cy="144463"/>
            </a:xfrm>
            <a:custGeom>
              <a:avLst/>
              <a:gdLst>
                <a:gd name="T0" fmla="*/ 158 w 176"/>
                <a:gd name="T1" fmla="*/ 172 h 228"/>
                <a:gd name="T2" fmla="*/ 173 w 176"/>
                <a:gd name="T3" fmla="*/ 23 h 228"/>
                <a:gd name="T4" fmla="*/ 161 w 176"/>
                <a:gd name="T5" fmla="*/ 1 h 228"/>
                <a:gd name="T6" fmla="*/ 43 w 176"/>
                <a:gd name="T7" fmla="*/ 1 h 228"/>
                <a:gd name="T8" fmla="*/ 35 w 176"/>
                <a:gd name="T9" fmla="*/ 7 h 228"/>
                <a:gd name="T10" fmla="*/ 0 w 176"/>
                <a:gd name="T11" fmla="*/ 228 h 228"/>
                <a:gd name="T12" fmla="*/ 148 w 176"/>
                <a:gd name="T13" fmla="*/ 228 h 228"/>
                <a:gd name="T14" fmla="*/ 169 w 176"/>
                <a:gd name="T15" fmla="*/ 196 h 228"/>
                <a:gd name="T16" fmla="*/ 158 w 176"/>
                <a:gd name="T17" fmla="*/ 17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 h="228">
                  <a:moveTo>
                    <a:pt x="158" y="172"/>
                  </a:moveTo>
                  <a:lnTo>
                    <a:pt x="173" y="23"/>
                  </a:lnTo>
                  <a:cubicBezTo>
                    <a:pt x="174" y="21"/>
                    <a:pt x="173" y="0"/>
                    <a:pt x="161" y="1"/>
                  </a:cubicBezTo>
                  <a:cubicBezTo>
                    <a:pt x="122" y="6"/>
                    <a:pt x="82" y="6"/>
                    <a:pt x="43" y="1"/>
                  </a:cubicBezTo>
                  <a:cubicBezTo>
                    <a:pt x="42" y="11"/>
                    <a:pt x="35" y="7"/>
                    <a:pt x="35" y="7"/>
                  </a:cubicBezTo>
                  <a:lnTo>
                    <a:pt x="0" y="228"/>
                  </a:lnTo>
                  <a:lnTo>
                    <a:pt x="148" y="228"/>
                  </a:lnTo>
                  <a:cubicBezTo>
                    <a:pt x="165" y="228"/>
                    <a:pt x="176" y="211"/>
                    <a:pt x="169" y="196"/>
                  </a:cubicBezTo>
                  <a:lnTo>
                    <a:pt x="158" y="17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20">
              <a:extLst>
                <a:ext uri="{FF2B5EF4-FFF2-40B4-BE49-F238E27FC236}">
                  <a16:creationId xmlns:a16="http://schemas.microsoft.com/office/drawing/2014/main" id="{439E6308-795A-49BF-9CED-701E0AA30051}"/>
                </a:ext>
              </a:extLst>
            </p:cNvPr>
            <p:cNvSpPr>
              <a:spLocks/>
            </p:cNvSpPr>
            <p:nvPr/>
          </p:nvSpPr>
          <p:spPr bwMode="auto">
            <a:xfrm>
              <a:off x="5773739" y="2528094"/>
              <a:ext cx="85725" cy="4763"/>
            </a:xfrm>
            <a:custGeom>
              <a:avLst/>
              <a:gdLst>
                <a:gd name="T0" fmla="*/ 58 w 133"/>
                <a:gd name="T1" fmla="*/ 8 h 8"/>
                <a:gd name="T2" fmla="*/ 0 w 133"/>
                <a:gd name="T3" fmla="*/ 4 h 8"/>
                <a:gd name="T4" fmla="*/ 0 w 133"/>
                <a:gd name="T5" fmla="*/ 0 h 8"/>
                <a:gd name="T6" fmla="*/ 133 w 133"/>
                <a:gd name="T7" fmla="*/ 0 h 8"/>
                <a:gd name="T8" fmla="*/ 133 w 133"/>
                <a:gd name="T9" fmla="*/ 4 h 8"/>
                <a:gd name="T10" fmla="*/ 58 w 133"/>
                <a:gd name="T11" fmla="*/ 8 h 8"/>
              </a:gdLst>
              <a:ahLst/>
              <a:cxnLst>
                <a:cxn ang="0">
                  <a:pos x="T0" y="T1"/>
                </a:cxn>
                <a:cxn ang="0">
                  <a:pos x="T2" y="T3"/>
                </a:cxn>
                <a:cxn ang="0">
                  <a:pos x="T4" y="T5"/>
                </a:cxn>
                <a:cxn ang="0">
                  <a:pos x="T6" y="T7"/>
                </a:cxn>
                <a:cxn ang="0">
                  <a:pos x="T8" y="T9"/>
                </a:cxn>
                <a:cxn ang="0">
                  <a:pos x="T10" y="T11"/>
                </a:cxn>
              </a:cxnLst>
              <a:rect l="0" t="0" r="r" b="b"/>
              <a:pathLst>
                <a:path w="133" h="8">
                  <a:moveTo>
                    <a:pt x="58" y="8"/>
                  </a:moveTo>
                  <a:cubicBezTo>
                    <a:pt x="38" y="8"/>
                    <a:pt x="17" y="7"/>
                    <a:pt x="0" y="4"/>
                  </a:cubicBezTo>
                  <a:lnTo>
                    <a:pt x="0" y="0"/>
                  </a:lnTo>
                  <a:cubicBezTo>
                    <a:pt x="53" y="8"/>
                    <a:pt x="132" y="0"/>
                    <a:pt x="133" y="0"/>
                  </a:cubicBezTo>
                  <a:lnTo>
                    <a:pt x="133" y="4"/>
                  </a:lnTo>
                  <a:cubicBezTo>
                    <a:pt x="133" y="4"/>
                    <a:pt x="97" y="8"/>
                    <a:pt x="58"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21">
              <a:extLst>
                <a:ext uri="{FF2B5EF4-FFF2-40B4-BE49-F238E27FC236}">
                  <a16:creationId xmlns:a16="http://schemas.microsoft.com/office/drawing/2014/main" id="{75DF0EB8-B3D8-4B4A-B13C-E4AB39C9F793}"/>
                </a:ext>
              </a:extLst>
            </p:cNvPr>
            <p:cNvSpPr>
              <a:spLocks/>
            </p:cNvSpPr>
            <p:nvPr/>
          </p:nvSpPr>
          <p:spPr bwMode="auto">
            <a:xfrm>
              <a:off x="5767389" y="2548731"/>
              <a:ext cx="88900" cy="4763"/>
            </a:xfrm>
            <a:custGeom>
              <a:avLst/>
              <a:gdLst>
                <a:gd name="T0" fmla="*/ 60 w 138"/>
                <a:gd name="T1" fmla="*/ 8 h 8"/>
                <a:gd name="T2" fmla="*/ 0 w 138"/>
                <a:gd name="T3" fmla="*/ 4 h 8"/>
                <a:gd name="T4" fmla="*/ 1 w 138"/>
                <a:gd name="T5" fmla="*/ 0 h 8"/>
                <a:gd name="T6" fmla="*/ 138 w 138"/>
                <a:gd name="T7" fmla="*/ 0 h 8"/>
                <a:gd name="T8" fmla="*/ 138 w 138"/>
                <a:gd name="T9" fmla="*/ 4 h 8"/>
                <a:gd name="T10" fmla="*/ 60 w 138"/>
                <a:gd name="T11" fmla="*/ 8 h 8"/>
              </a:gdLst>
              <a:ahLst/>
              <a:cxnLst>
                <a:cxn ang="0">
                  <a:pos x="T0" y="T1"/>
                </a:cxn>
                <a:cxn ang="0">
                  <a:pos x="T2" y="T3"/>
                </a:cxn>
                <a:cxn ang="0">
                  <a:pos x="T4" y="T5"/>
                </a:cxn>
                <a:cxn ang="0">
                  <a:pos x="T6" y="T7"/>
                </a:cxn>
                <a:cxn ang="0">
                  <a:pos x="T8" y="T9"/>
                </a:cxn>
                <a:cxn ang="0">
                  <a:pos x="T10" y="T11"/>
                </a:cxn>
              </a:cxnLst>
              <a:rect l="0" t="0" r="r" b="b"/>
              <a:pathLst>
                <a:path w="138" h="8">
                  <a:moveTo>
                    <a:pt x="60" y="8"/>
                  </a:moveTo>
                  <a:cubicBezTo>
                    <a:pt x="39" y="8"/>
                    <a:pt x="18" y="7"/>
                    <a:pt x="0" y="4"/>
                  </a:cubicBezTo>
                  <a:lnTo>
                    <a:pt x="1" y="0"/>
                  </a:lnTo>
                  <a:cubicBezTo>
                    <a:pt x="54" y="8"/>
                    <a:pt x="137" y="0"/>
                    <a:pt x="138" y="0"/>
                  </a:cubicBezTo>
                  <a:lnTo>
                    <a:pt x="138" y="4"/>
                  </a:lnTo>
                  <a:cubicBezTo>
                    <a:pt x="138" y="4"/>
                    <a:pt x="100" y="8"/>
                    <a:pt x="60"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22">
              <a:extLst>
                <a:ext uri="{FF2B5EF4-FFF2-40B4-BE49-F238E27FC236}">
                  <a16:creationId xmlns:a16="http://schemas.microsoft.com/office/drawing/2014/main" id="{7C28086E-5FBA-4EAB-82A3-72ECA8F20BC9}"/>
                </a:ext>
              </a:extLst>
            </p:cNvPr>
            <p:cNvSpPr>
              <a:spLocks/>
            </p:cNvSpPr>
            <p:nvPr/>
          </p:nvSpPr>
          <p:spPr bwMode="auto">
            <a:xfrm>
              <a:off x="5765801" y="2569369"/>
              <a:ext cx="88900" cy="4763"/>
            </a:xfrm>
            <a:custGeom>
              <a:avLst/>
              <a:gdLst>
                <a:gd name="T0" fmla="*/ 60 w 139"/>
                <a:gd name="T1" fmla="*/ 8 h 8"/>
                <a:gd name="T2" fmla="*/ 0 w 139"/>
                <a:gd name="T3" fmla="*/ 4 h 8"/>
                <a:gd name="T4" fmla="*/ 1 w 139"/>
                <a:gd name="T5" fmla="*/ 0 h 8"/>
                <a:gd name="T6" fmla="*/ 139 w 139"/>
                <a:gd name="T7" fmla="*/ 0 h 8"/>
                <a:gd name="T8" fmla="*/ 139 w 139"/>
                <a:gd name="T9" fmla="*/ 4 h 8"/>
                <a:gd name="T10" fmla="*/ 60 w 139"/>
                <a:gd name="T11" fmla="*/ 8 h 8"/>
              </a:gdLst>
              <a:ahLst/>
              <a:cxnLst>
                <a:cxn ang="0">
                  <a:pos x="T0" y="T1"/>
                </a:cxn>
                <a:cxn ang="0">
                  <a:pos x="T2" y="T3"/>
                </a:cxn>
                <a:cxn ang="0">
                  <a:pos x="T4" y="T5"/>
                </a:cxn>
                <a:cxn ang="0">
                  <a:pos x="T6" y="T7"/>
                </a:cxn>
                <a:cxn ang="0">
                  <a:pos x="T8" y="T9"/>
                </a:cxn>
                <a:cxn ang="0">
                  <a:pos x="T10" y="T11"/>
                </a:cxn>
              </a:cxnLst>
              <a:rect l="0" t="0" r="r" b="b"/>
              <a:pathLst>
                <a:path w="139" h="8">
                  <a:moveTo>
                    <a:pt x="60" y="8"/>
                  </a:moveTo>
                  <a:cubicBezTo>
                    <a:pt x="39" y="8"/>
                    <a:pt x="18" y="7"/>
                    <a:pt x="0" y="4"/>
                  </a:cubicBezTo>
                  <a:lnTo>
                    <a:pt x="1" y="0"/>
                  </a:lnTo>
                  <a:cubicBezTo>
                    <a:pt x="54" y="8"/>
                    <a:pt x="138" y="0"/>
                    <a:pt x="139" y="0"/>
                  </a:cubicBezTo>
                  <a:lnTo>
                    <a:pt x="139" y="4"/>
                  </a:lnTo>
                  <a:cubicBezTo>
                    <a:pt x="139" y="4"/>
                    <a:pt x="101" y="8"/>
                    <a:pt x="60"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223">
              <a:extLst>
                <a:ext uri="{FF2B5EF4-FFF2-40B4-BE49-F238E27FC236}">
                  <a16:creationId xmlns:a16="http://schemas.microsoft.com/office/drawing/2014/main" id="{85485101-7239-4A36-ADFE-8B38D539C33B}"/>
                </a:ext>
              </a:extLst>
            </p:cNvPr>
            <p:cNvSpPr>
              <a:spLocks/>
            </p:cNvSpPr>
            <p:nvPr/>
          </p:nvSpPr>
          <p:spPr bwMode="auto">
            <a:xfrm>
              <a:off x="5764214" y="2593181"/>
              <a:ext cx="88900" cy="3175"/>
            </a:xfrm>
            <a:custGeom>
              <a:avLst/>
              <a:gdLst>
                <a:gd name="T0" fmla="*/ 65 w 139"/>
                <a:gd name="T1" fmla="*/ 5 h 5"/>
                <a:gd name="T2" fmla="*/ 0 w 139"/>
                <a:gd name="T3" fmla="*/ 4 h 5"/>
                <a:gd name="T4" fmla="*/ 1 w 139"/>
                <a:gd name="T5" fmla="*/ 0 h 5"/>
                <a:gd name="T6" fmla="*/ 139 w 139"/>
                <a:gd name="T7" fmla="*/ 0 h 5"/>
                <a:gd name="T8" fmla="*/ 139 w 139"/>
                <a:gd name="T9" fmla="*/ 4 h 5"/>
                <a:gd name="T10" fmla="*/ 65 w 139"/>
                <a:gd name="T11" fmla="*/ 5 h 5"/>
              </a:gdLst>
              <a:ahLst/>
              <a:cxnLst>
                <a:cxn ang="0">
                  <a:pos x="T0" y="T1"/>
                </a:cxn>
                <a:cxn ang="0">
                  <a:pos x="T2" y="T3"/>
                </a:cxn>
                <a:cxn ang="0">
                  <a:pos x="T4" y="T5"/>
                </a:cxn>
                <a:cxn ang="0">
                  <a:pos x="T6" y="T7"/>
                </a:cxn>
                <a:cxn ang="0">
                  <a:pos x="T8" y="T9"/>
                </a:cxn>
                <a:cxn ang="0">
                  <a:pos x="T10" y="T11"/>
                </a:cxn>
              </a:cxnLst>
              <a:rect l="0" t="0" r="r" b="b"/>
              <a:pathLst>
                <a:path w="139" h="5">
                  <a:moveTo>
                    <a:pt x="65" y="5"/>
                  </a:moveTo>
                  <a:cubicBezTo>
                    <a:pt x="44" y="5"/>
                    <a:pt x="22" y="5"/>
                    <a:pt x="0" y="4"/>
                  </a:cubicBezTo>
                  <a:lnTo>
                    <a:pt x="1" y="0"/>
                  </a:lnTo>
                  <a:cubicBezTo>
                    <a:pt x="64" y="2"/>
                    <a:pt x="138" y="0"/>
                    <a:pt x="139" y="0"/>
                  </a:cubicBezTo>
                  <a:lnTo>
                    <a:pt x="139" y="4"/>
                  </a:lnTo>
                  <a:cubicBezTo>
                    <a:pt x="138" y="4"/>
                    <a:pt x="106" y="5"/>
                    <a:pt x="65"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24">
              <a:extLst>
                <a:ext uri="{FF2B5EF4-FFF2-40B4-BE49-F238E27FC236}">
                  <a16:creationId xmlns:a16="http://schemas.microsoft.com/office/drawing/2014/main" id="{AEBB50D1-5185-4890-BABF-BBC8834E46A3}"/>
                </a:ext>
              </a:extLst>
            </p:cNvPr>
            <p:cNvSpPr>
              <a:spLocks noChangeArrowheads="1"/>
            </p:cNvSpPr>
            <p:nvPr/>
          </p:nvSpPr>
          <p:spPr bwMode="auto">
            <a:xfrm>
              <a:off x="5762626" y="2615406"/>
              <a:ext cx="87313"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1225">
              <a:extLst>
                <a:ext uri="{FF2B5EF4-FFF2-40B4-BE49-F238E27FC236}">
                  <a16:creationId xmlns:a16="http://schemas.microsoft.com/office/drawing/2014/main" id="{5DE541D2-A289-4CA9-B265-D5435AB7F1A1}"/>
                </a:ext>
              </a:extLst>
            </p:cNvPr>
            <p:cNvSpPr>
              <a:spLocks noChangeArrowheads="1"/>
            </p:cNvSpPr>
            <p:nvPr/>
          </p:nvSpPr>
          <p:spPr bwMode="auto">
            <a:xfrm>
              <a:off x="5767389" y="2637631"/>
              <a:ext cx="87313"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26">
              <a:extLst>
                <a:ext uri="{FF2B5EF4-FFF2-40B4-BE49-F238E27FC236}">
                  <a16:creationId xmlns:a16="http://schemas.microsoft.com/office/drawing/2014/main" id="{F023D2C6-11F4-4AEA-A88B-54F97A043FBF}"/>
                </a:ext>
              </a:extLst>
            </p:cNvPr>
            <p:cNvSpPr>
              <a:spLocks/>
            </p:cNvSpPr>
            <p:nvPr/>
          </p:nvSpPr>
          <p:spPr bwMode="auto">
            <a:xfrm>
              <a:off x="5776914" y="2513806"/>
              <a:ext cx="88900" cy="152400"/>
            </a:xfrm>
            <a:custGeom>
              <a:avLst/>
              <a:gdLst>
                <a:gd name="T0" fmla="*/ 140 w 140"/>
                <a:gd name="T1" fmla="*/ 12 h 242"/>
                <a:gd name="T2" fmla="*/ 138 w 140"/>
                <a:gd name="T3" fmla="*/ 5 h 242"/>
                <a:gd name="T4" fmla="*/ 128 w 140"/>
                <a:gd name="T5" fmla="*/ 0 h 242"/>
                <a:gd name="T6" fmla="*/ 114 w 140"/>
                <a:gd name="T7" fmla="*/ 126 h 242"/>
                <a:gd name="T8" fmla="*/ 118 w 140"/>
                <a:gd name="T9" fmla="*/ 199 h 242"/>
                <a:gd name="T10" fmla="*/ 121 w 140"/>
                <a:gd name="T11" fmla="*/ 209 h 242"/>
                <a:gd name="T12" fmla="*/ 112 w 140"/>
                <a:gd name="T13" fmla="*/ 220 h 242"/>
                <a:gd name="T14" fmla="*/ 45 w 140"/>
                <a:gd name="T15" fmla="*/ 219 h 242"/>
                <a:gd name="T16" fmla="*/ 3 w 140"/>
                <a:gd name="T17" fmla="*/ 225 h 242"/>
                <a:gd name="T18" fmla="*/ 4 w 140"/>
                <a:gd name="T19" fmla="*/ 239 h 242"/>
                <a:gd name="T20" fmla="*/ 12 w 140"/>
                <a:gd name="T21" fmla="*/ 241 h 242"/>
                <a:gd name="T22" fmla="*/ 15 w 140"/>
                <a:gd name="T23" fmla="*/ 239 h 242"/>
                <a:gd name="T24" fmla="*/ 39 w 140"/>
                <a:gd name="T25" fmla="*/ 233 h 242"/>
                <a:gd name="T26" fmla="*/ 45 w 140"/>
                <a:gd name="T27" fmla="*/ 233 h 242"/>
                <a:gd name="T28" fmla="*/ 80 w 140"/>
                <a:gd name="T29" fmla="*/ 233 h 242"/>
                <a:gd name="T30" fmla="*/ 116 w 140"/>
                <a:gd name="T31" fmla="*/ 233 h 242"/>
                <a:gd name="T32" fmla="*/ 137 w 140"/>
                <a:gd name="T33" fmla="*/ 207 h 242"/>
                <a:gd name="T34" fmla="*/ 133 w 140"/>
                <a:gd name="T35" fmla="*/ 188 h 242"/>
                <a:gd name="T36" fmla="*/ 129 w 140"/>
                <a:gd name="T37" fmla="*/ 135 h 242"/>
                <a:gd name="T38" fmla="*/ 140 w 140"/>
                <a:gd name="T39" fmla="*/ 1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0" h="242">
                  <a:moveTo>
                    <a:pt x="140" y="12"/>
                  </a:moveTo>
                  <a:cubicBezTo>
                    <a:pt x="140" y="9"/>
                    <a:pt x="139" y="7"/>
                    <a:pt x="138" y="5"/>
                  </a:cubicBezTo>
                  <a:cubicBezTo>
                    <a:pt x="135" y="2"/>
                    <a:pt x="132" y="0"/>
                    <a:pt x="128" y="0"/>
                  </a:cubicBezTo>
                  <a:lnTo>
                    <a:pt x="114" y="126"/>
                  </a:lnTo>
                  <a:cubicBezTo>
                    <a:pt x="111" y="151"/>
                    <a:pt x="113" y="175"/>
                    <a:pt x="118" y="199"/>
                  </a:cubicBezTo>
                  <a:lnTo>
                    <a:pt x="121" y="209"/>
                  </a:lnTo>
                  <a:cubicBezTo>
                    <a:pt x="122" y="215"/>
                    <a:pt x="118" y="220"/>
                    <a:pt x="112" y="220"/>
                  </a:cubicBezTo>
                  <a:lnTo>
                    <a:pt x="45" y="219"/>
                  </a:lnTo>
                  <a:cubicBezTo>
                    <a:pt x="45" y="219"/>
                    <a:pt x="14" y="218"/>
                    <a:pt x="3" y="225"/>
                  </a:cubicBezTo>
                  <a:cubicBezTo>
                    <a:pt x="0" y="227"/>
                    <a:pt x="1" y="237"/>
                    <a:pt x="4" y="239"/>
                  </a:cubicBezTo>
                  <a:cubicBezTo>
                    <a:pt x="6" y="242"/>
                    <a:pt x="9" y="242"/>
                    <a:pt x="12" y="241"/>
                  </a:cubicBezTo>
                  <a:lnTo>
                    <a:pt x="15" y="239"/>
                  </a:lnTo>
                  <a:cubicBezTo>
                    <a:pt x="23" y="235"/>
                    <a:pt x="30" y="233"/>
                    <a:pt x="39" y="233"/>
                  </a:cubicBezTo>
                  <a:lnTo>
                    <a:pt x="45" y="233"/>
                  </a:lnTo>
                  <a:lnTo>
                    <a:pt x="80" y="233"/>
                  </a:lnTo>
                  <a:lnTo>
                    <a:pt x="116" y="233"/>
                  </a:lnTo>
                  <a:cubicBezTo>
                    <a:pt x="130" y="233"/>
                    <a:pt x="140" y="221"/>
                    <a:pt x="137" y="207"/>
                  </a:cubicBezTo>
                  <a:lnTo>
                    <a:pt x="133" y="188"/>
                  </a:lnTo>
                  <a:cubicBezTo>
                    <a:pt x="129" y="171"/>
                    <a:pt x="128" y="153"/>
                    <a:pt x="129" y="135"/>
                  </a:cubicBezTo>
                  <a:lnTo>
                    <a:pt x="140"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227">
              <a:extLst>
                <a:ext uri="{FF2B5EF4-FFF2-40B4-BE49-F238E27FC236}">
                  <a16:creationId xmlns:a16="http://schemas.microsoft.com/office/drawing/2014/main" id="{4C502763-083E-4B01-ABE7-83DC465C46FE}"/>
                </a:ext>
              </a:extLst>
            </p:cNvPr>
            <p:cNvSpPr>
              <a:spLocks/>
            </p:cNvSpPr>
            <p:nvPr/>
          </p:nvSpPr>
          <p:spPr bwMode="auto">
            <a:xfrm>
              <a:off x="5737226" y="2721769"/>
              <a:ext cx="88900" cy="17463"/>
            </a:xfrm>
            <a:custGeom>
              <a:avLst/>
              <a:gdLst>
                <a:gd name="T0" fmla="*/ 134 w 140"/>
                <a:gd name="T1" fmla="*/ 12 h 29"/>
                <a:gd name="T2" fmla="*/ 108 w 140"/>
                <a:gd name="T3" fmla="*/ 0 h 29"/>
                <a:gd name="T4" fmla="*/ 4 w 140"/>
                <a:gd name="T5" fmla="*/ 16 h 29"/>
                <a:gd name="T6" fmla="*/ 1 w 140"/>
                <a:gd name="T7" fmla="*/ 23 h 29"/>
                <a:gd name="T8" fmla="*/ 2 w 140"/>
                <a:gd name="T9" fmla="*/ 29 h 29"/>
                <a:gd name="T10" fmla="*/ 108 w 140"/>
                <a:gd name="T11" fmla="*/ 18 h 29"/>
                <a:gd name="T12" fmla="*/ 121 w 140"/>
                <a:gd name="T13" fmla="*/ 23 h 29"/>
                <a:gd name="T14" fmla="*/ 121 w 140"/>
                <a:gd name="T15" fmla="*/ 27 h 29"/>
                <a:gd name="T16" fmla="*/ 138 w 140"/>
                <a:gd name="T17" fmla="*/ 27 h 29"/>
                <a:gd name="T18" fmla="*/ 139 w 140"/>
                <a:gd name="T19" fmla="*/ 21 h 29"/>
                <a:gd name="T20" fmla="*/ 134 w 140"/>
                <a:gd name="T21" fmla="*/ 1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29">
                  <a:moveTo>
                    <a:pt x="134" y="12"/>
                  </a:moveTo>
                  <a:lnTo>
                    <a:pt x="108" y="0"/>
                  </a:lnTo>
                  <a:cubicBezTo>
                    <a:pt x="108" y="0"/>
                    <a:pt x="43" y="2"/>
                    <a:pt x="4" y="16"/>
                  </a:cubicBezTo>
                  <a:cubicBezTo>
                    <a:pt x="1" y="17"/>
                    <a:pt x="0" y="20"/>
                    <a:pt x="1" y="23"/>
                  </a:cubicBezTo>
                  <a:lnTo>
                    <a:pt x="2" y="29"/>
                  </a:lnTo>
                  <a:cubicBezTo>
                    <a:pt x="2" y="29"/>
                    <a:pt x="47" y="18"/>
                    <a:pt x="108" y="18"/>
                  </a:cubicBezTo>
                  <a:lnTo>
                    <a:pt x="121" y="23"/>
                  </a:lnTo>
                  <a:lnTo>
                    <a:pt x="121" y="27"/>
                  </a:lnTo>
                  <a:lnTo>
                    <a:pt x="138" y="27"/>
                  </a:lnTo>
                  <a:lnTo>
                    <a:pt x="139" y="21"/>
                  </a:lnTo>
                  <a:cubicBezTo>
                    <a:pt x="140" y="17"/>
                    <a:pt x="138" y="13"/>
                    <a:pt x="134" y="1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28">
              <a:extLst>
                <a:ext uri="{FF2B5EF4-FFF2-40B4-BE49-F238E27FC236}">
                  <a16:creationId xmlns:a16="http://schemas.microsoft.com/office/drawing/2014/main" id="{533CA069-AADC-40A4-886A-838ADB22632F}"/>
                </a:ext>
              </a:extLst>
            </p:cNvPr>
            <p:cNvSpPr>
              <a:spLocks/>
            </p:cNvSpPr>
            <p:nvPr/>
          </p:nvSpPr>
          <p:spPr bwMode="auto">
            <a:xfrm>
              <a:off x="5811839" y="2737644"/>
              <a:ext cx="15875" cy="19050"/>
            </a:xfrm>
            <a:custGeom>
              <a:avLst/>
              <a:gdLst>
                <a:gd name="T0" fmla="*/ 21 w 25"/>
                <a:gd name="T1" fmla="*/ 5 h 29"/>
                <a:gd name="T2" fmla="*/ 21 w 25"/>
                <a:gd name="T3" fmla="*/ 0 h 29"/>
                <a:gd name="T4" fmla="*/ 4 w 25"/>
                <a:gd name="T5" fmla="*/ 0 h 29"/>
                <a:gd name="T6" fmla="*/ 4 w 25"/>
                <a:gd name="T7" fmla="*/ 5 h 29"/>
                <a:gd name="T8" fmla="*/ 0 w 25"/>
                <a:gd name="T9" fmla="*/ 5 h 29"/>
                <a:gd name="T10" fmla="*/ 0 w 25"/>
                <a:gd name="T11" fmla="*/ 29 h 29"/>
                <a:gd name="T12" fmla="*/ 25 w 25"/>
                <a:gd name="T13" fmla="*/ 29 h 29"/>
                <a:gd name="T14" fmla="*/ 25 w 25"/>
                <a:gd name="T15" fmla="*/ 5 h 29"/>
                <a:gd name="T16" fmla="*/ 21 w 25"/>
                <a:gd name="T17"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9">
                  <a:moveTo>
                    <a:pt x="21" y="5"/>
                  </a:moveTo>
                  <a:lnTo>
                    <a:pt x="21" y="0"/>
                  </a:lnTo>
                  <a:lnTo>
                    <a:pt x="4" y="0"/>
                  </a:lnTo>
                  <a:lnTo>
                    <a:pt x="4" y="5"/>
                  </a:lnTo>
                  <a:lnTo>
                    <a:pt x="0" y="5"/>
                  </a:lnTo>
                  <a:lnTo>
                    <a:pt x="0" y="29"/>
                  </a:lnTo>
                  <a:lnTo>
                    <a:pt x="25" y="29"/>
                  </a:lnTo>
                  <a:lnTo>
                    <a:pt x="25" y="5"/>
                  </a:lnTo>
                  <a:lnTo>
                    <a:pt x="21" y="5"/>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29">
              <a:extLst>
                <a:ext uri="{FF2B5EF4-FFF2-40B4-BE49-F238E27FC236}">
                  <a16:creationId xmlns:a16="http://schemas.microsoft.com/office/drawing/2014/main" id="{189B9D6A-A50D-4662-ABCE-482941C4B0BC}"/>
                </a:ext>
              </a:extLst>
            </p:cNvPr>
            <p:cNvSpPr>
              <a:spLocks/>
            </p:cNvSpPr>
            <p:nvPr/>
          </p:nvSpPr>
          <p:spPr bwMode="auto">
            <a:xfrm>
              <a:off x="5675314" y="2605881"/>
              <a:ext cx="120650" cy="120650"/>
            </a:xfrm>
            <a:custGeom>
              <a:avLst/>
              <a:gdLst>
                <a:gd name="T0" fmla="*/ 0 w 191"/>
                <a:gd name="T1" fmla="*/ 184 h 189"/>
                <a:gd name="T2" fmla="*/ 6 w 191"/>
                <a:gd name="T3" fmla="*/ 70 h 189"/>
                <a:gd name="T4" fmla="*/ 24 w 191"/>
                <a:gd name="T5" fmla="*/ 47 h 189"/>
                <a:gd name="T6" fmla="*/ 109 w 191"/>
                <a:gd name="T7" fmla="*/ 23 h 189"/>
                <a:gd name="T8" fmla="*/ 119 w 191"/>
                <a:gd name="T9" fmla="*/ 1 h 189"/>
                <a:gd name="T10" fmla="*/ 191 w 191"/>
                <a:gd name="T11" fmla="*/ 0 h 189"/>
                <a:gd name="T12" fmla="*/ 169 w 191"/>
                <a:gd name="T13" fmla="*/ 49 h 189"/>
                <a:gd name="T14" fmla="*/ 130 w 191"/>
                <a:gd name="T15" fmla="*/ 80 h 189"/>
                <a:gd name="T16" fmla="*/ 51 w 191"/>
                <a:gd name="T17" fmla="*/ 95 h 189"/>
                <a:gd name="T18" fmla="*/ 38 w 191"/>
                <a:gd name="T19" fmla="*/ 189 h 189"/>
                <a:gd name="T20" fmla="*/ 0 w 191"/>
                <a:gd name="T21" fmla="*/ 18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189">
                  <a:moveTo>
                    <a:pt x="0" y="184"/>
                  </a:moveTo>
                  <a:lnTo>
                    <a:pt x="6" y="70"/>
                  </a:lnTo>
                  <a:cubicBezTo>
                    <a:pt x="6" y="59"/>
                    <a:pt x="14" y="50"/>
                    <a:pt x="24" y="47"/>
                  </a:cubicBezTo>
                  <a:lnTo>
                    <a:pt x="109" y="23"/>
                  </a:lnTo>
                  <a:lnTo>
                    <a:pt x="119" y="1"/>
                  </a:lnTo>
                  <a:lnTo>
                    <a:pt x="191" y="0"/>
                  </a:lnTo>
                  <a:lnTo>
                    <a:pt x="169" y="49"/>
                  </a:lnTo>
                  <a:cubicBezTo>
                    <a:pt x="162" y="65"/>
                    <a:pt x="147" y="77"/>
                    <a:pt x="130" y="80"/>
                  </a:cubicBezTo>
                  <a:lnTo>
                    <a:pt x="51" y="95"/>
                  </a:lnTo>
                  <a:lnTo>
                    <a:pt x="38" y="189"/>
                  </a:lnTo>
                  <a:lnTo>
                    <a:pt x="0" y="184"/>
                  </a:lnTo>
                  <a:close/>
                </a:path>
              </a:pathLst>
            </a:custGeom>
            <a:solidFill>
              <a:srgbClr val="0112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30">
              <a:extLst>
                <a:ext uri="{FF2B5EF4-FFF2-40B4-BE49-F238E27FC236}">
                  <a16:creationId xmlns:a16="http://schemas.microsoft.com/office/drawing/2014/main" id="{658FA4D9-2CE2-4A44-9E11-9F0E17DB1049}"/>
                </a:ext>
              </a:extLst>
            </p:cNvPr>
            <p:cNvSpPr>
              <a:spLocks/>
            </p:cNvSpPr>
            <p:nvPr/>
          </p:nvSpPr>
          <p:spPr bwMode="auto">
            <a:xfrm>
              <a:off x="5743576" y="2590006"/>
              <a:ext cx="77788" cy="138113"/>
            </a:xfrm>
            <a:custGeom>
              <a:avLst/>
              <a:gdLst>
                <a:gd name="T0" fmla="*/ 49 w 122"/>
                <a:gd name="T1" fmla="*/ 60 h 217"/>
                <a:gd name="T2" fmla="*/ 21 w 122"/>
                <a:gd name="T3" fmla="*/ 73 h 217"/>
                <a:gd name="T4" fmla="*/ 4 w 122"/>
                <a:gd name="T5" fmla="*/ 110 h 217"/>
                <a:gd name="T6" fmla="*/ 35 w 122"/>
                <a:gd name="T7" fmla="*/ 217 h 217"/>
                <a:gd name="T8" fmla="*/ 75 w 122"/>
                <a:gd name="T9" fmla="*/ 210 h 217"/>
                <a:gd name="T10" fmla="*/ 60 w 122"/>
                <a:gd name="T11" fmla="*/ 104 h 217"/>
                <a:gd name="T12" fmla="*/ 98 w 122"/>
                <a:gd name="T13" fmla="*/ 100 h 217"/>
                <a:gd name="T14" fmla="*/ 121 w 122"/>
                <a:gd name="T15" fmla="*/ 75 h 217"/>
                <a:gd name="T16" fmla="*/ 122 w 122"/>
                <a:gd name="T17" fmla="*/ 64 h 217"/>
                <a:gd name="T18" fmla="*/ 83 w 122"/>
                <a:gd name="T19" fmla="*/ 0 h 217"/>
                <a:gd name="T20" fmla="*/ 49 w 122"/>
                <a:gd name="T21" fmla="*/ 6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217">
                  <a:moveTo>
                    <a:pt x="49" y="60"/>
                  </a:moveTo>
                  <a:lnTo>
                    <a:pt x="21" y="73"/>
                  </a:lnTo>
                  <a:cubicBezTo>
                    <a:pt x="7" y="79"/>
                    <a:pt x="0" y="95"/>
                    <a:pt x="4" y="110"/>
                  </a:cubicBezTo>
                  <a:lnTo>
                    <a:pt x="35" y="217"/>
                  </a:lnTo>
                  <a:lnTo>
                    <a:pt x="75" y="210"/>
                  </a:lnTo>
                  <a:lnTo>
                    <a:pt x="60" y="104"/>
                  </a:lnTo>
                  <a:lnTo>
                    <a:pt x="98" y="100"/>
                  </a:lnTo>
                  <a:cubicBezTo>
                    <a:pt x="111" y="98"/>
                    <a:pt x="121" y="88"/>
                    <a:pt x="121" y="75"/>
                  </a:cubicBezTo>
                  <a:lnTo>
                    <a:pt x="122" y="64"/>
                  </a:lnTo>
                  <a:lnTo>
                    <a:pt x="83" y="0"/>
                  </a:lnTo>
                  <a:lnTo>
                    <a:pt x="49" y="6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231">
              <a:extLst>
                <a:ext uri="{FF2B5EF4-FFF2-40B4-BE49-F238E27FC236}">
                  <a16:creationId xmlns:a16="http://schemas.microsoft.com/office/drawing/2014/main" id="{251B1AD3-09F4-486C-93D3-30C3013DFDEB}"/>
                </a:ext>
              </a:extLst>
            </p:cNvPr>
            <p:cNvSpPr>
              <a:spLocks/>
            </p:cNvSpPr>
            <p:nvPr/>
          </p:nvSpPr>
          <p:spPr bwMode="auto">
            <a:xfrm>
              <a:off x="5740401" y="2512219"/>
              <a:ext cx="96838" cy="130175"/>
            </a:xfrm>
            <a:custGeom>
              <a:avLst/>
              <a:gdLst>
                <a:gd name="T0" fmla="*/ 49 w 153"/>
                <a:gd name="T1" fmla="*/ 10 h 206"/>
                <a:gd name="T2" fmla="*/ 80 w 153"/>
                <a:gd name="T3" fmla="*/ 4 h 206"/>
                <a:gd name="T4" fmla="*/ 98 w 153"/>
                <a:gd name="T5" fmla="*/ 1 h 206"/>
                <a:gd name="T6" fmla="*/ 148 w 153"/>
                <a:gd name="T7" fmla="*/ 64 h 206"/>
                <a:gd name="T8" fmla="*/ 128 w 153"/>
                <a:gd name="T9" fmla="*/ 206 h 206"/>
                <a:gd name="T10" fmla="*/ 125 w 153"/>
                <a:gd name="T11" fmla="*/ 204 h 206"/>
                <a:gd name="T12" fmla="*/ 16 w 153"/>
                <a:gd name="T13" fmla="*/ 167 h 206"/>
                <a:gd name="T14" fmla="*/ 0 w 153"/>
                <a:gd name="T15" fmla="*/ 168 h 206"/>
                <a:gd name="T16" fmla="*/ 25 w 153"/>
                <a:gd name="T17" fmla="*/ 118 h 206"/>
                <a:gd name="T18" fmla="*/ 49 w 153"/>
                <a:gd name="T19" fmla="*/ 1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06">
                  <a:moveTo>
                    <a:pt x="49" y="10"/>
                  </a:moveTo>
                  <a:cubicBezTo>
                    <a:pt x="63" y="0"/>
                    <a:pt x="80" y="4"/>
                    <a:pt x="80" y="4"/>
                  </a:cubicBezTo>
                  <a:lnTo>
                    <a:pt x="98" y="1"/>
                  </a:lnTo>
                  <a:cubicBezTo>
                    <a:pt x="130" y="4"/>
                    <a:pt x="153" y="35"/>
                    <a:pt x="148" y="64"/>
                  </a:cubicBezTo>
                  <a:lnTo>
                    <a:pt x="128" y="206"/>
                  </a:lnTo>
                  <a:lnTo>
                    <a:pt x="125" y="204"/>
                  </a:lnTo>
                  <a:cubicBezTo>
                    <a:pt x="94" y="179"/>
                    <a:pt x="56" y="166"/>
                    <a:pt x="16" y="167"/>
                  </a:cubicBezTo>
                  <a:lnTo>
                    <a:pt x="0" y="168"/>
                  </a:lnTo>
                  <a:lnTo>
                    <a:pt x="25" y="118"/>
                  </a:lnTo>
                  <a:cubicBezTo>
                    <a:pt x="35" y="92"/>
                    <a:pt x="18" y="31"/>
                    <a:pt x="49" y="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232">
              <a:extLst>
                <a:ext uri="{FF2B5EF4-FFF2-40B4-BE49-F238E27FC236}">
                  <a16:creationId xmlns:a16="http://schemas.microsoft.com/office/drawing/2014/main" id="{CC535FA0-B5B1-4569-900B-F046BE471A79}"/>
                </a:ext>
              </a:extLst>
            </p:cNvPr>
            <p:cNvSpPr>
              <a:spLocks/>
            </p:cNvSpPr>
            <p:nvPr/>
          </p:nvSpPr>
          <p:spPr bwMode="auto">
            <a:xfrm>
              <a:off x="5761039" y="2437606"/>
              <a:ext cx="65088" cy="90488"/>
            </a:xfrm>
            <a:custGeom>
              <a:avLst/>
              <a:gdLst>
                <a:gd name="T0" fmla="*/ 95 w 102"/>
                <a:gd name="T1" fmla="*/ 66 h 143"/>
                <a:gd name="T2" fmla="*/ 91 w 102"/>
                <a:gd name="T3" fmla="*/ 66 h 143"/>
                <a:gd name="T4" fmla="*/ 94 w 102"/>
                <a:gd name="T5" fmla="*/ 57 h 143"/>
                <a:gd name="T6" fmla="*/ 66 w 102"/>
                <a:gd name="T7" fmla="*/ 7 h 143"/>
                <a:gd name="T8" fmla="*/ 16 w 102"/>
                <a:gd name="T9" fmla="*/ 34 h 143"/>
                <a:gd name="T10" fmla="*/ 4 w 102"/>
                <a:gd name="T11" fmla="*/ 74 h 143"/>
                <a:gd name="T12" fmla="*/ 24 w 102"/>
                <a:gd name="T13" fmla="*/ 112 h 143"/>
                <a:gd name="T14" fmla="*/ 27 w 102"/>
                <a:gd name="T15" fmla="*/ 120 h 143"/>
                <a:gd name="T16" fmla="*/ 29 w 102"/>
                <a:gd name="T17" fmla="*/ 133 h 143"/>
                <a:gd name="T18" fmla="*/ 41 w 102"/>
                <a:gd name="T19" fmla="*/ 142 h 143"/>
                <a:gd name="T20" fmla="*/ 60 w 102"/>
                <a:gd name="T21" fmla="*/ 136 h 143"/>
                <a:gd name="T22" fmla="*/ 66 w 102"/>
                <a:gd name="T23" fmla="*/ 117 h 143"/>
                <a:gd name="T24" fmla="*/ 66 w 102"/>
                <a:gd name="T25" fmla="*/ 112 h 143"/>
                <a:gd name="T26" fmla="*/ 83 w 102"/>
                <a:gd name="T27" fmla="*/ 92 h 143"/>
                <a:gd name="T28" fmla="*/ 97 w 102"/>
                <a:gd name="T29" fmla="*/ 84 h 143"/>
                <a:gd name="T30" fmla="*/ 100 w 102"/>
                <a:gd name="T31" fmla="*/ 76 h 143"/>
                <a:gd name="T32" fmla="*/ 95 w 102"/>
                <a:gd name="T33" fmla="*/ 6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43">
                  <a:moveTo>
                    <a:pt x="95" y="66"/>
                  </a:moveTo>
                  <a:cubicBezTo>
                    <a:pt x="94" y="66"/>
                    <a:pt x="93" y="66"/>
                    <a:pt x="91" y="66"/>
                  </a:cubicBezTo>
                  <a:lnTo>
                    <a:pt x="94" y="57"/>
                  </a:lnTo>
                  <a:cubicBezTo>
                    <a:pt x="100" y="36"/>
                    <a:pt x="88" y="13"/>
                    <a:pt x="66" y="7"/>
                  </a:cubicBezTo>
                  <a:cubicBezTo>
                    <a:pt x="45" y="0"/>
                    <a:pt x="22" y="13"/>
                    <a:pt x="16" y="34"/>
                  </a:cubicBezTo>
                  <a:lnTo>
                    <a:pt x="4" y="74"/>
                  </a:lnTo>
                  <a:cubicBezTo>
                    <a:pt x="0" y="90"/>
                    <a:pt x="8" y="106"/>
                    <a:pt x="24" y="112"/>
                  </a:cubicBezTo>
                  <a:cubicBezTo>
                    <a:pt x="26" y="114"/>
                    <a:pt x="27" y="117"/>
                    <a:pt x="27" y="120"/>
                  </a:cubicBezTo>
                  <a:lnTo>
                    <a:pt x="29" y="133"/>
                  </a:lnTo>
                  <a:cubicBezTo>
                    <a:pt x="29" y="137"/>
                    <a:pt x="34" y="141"/>
                    <a:pt x="41" y="142"/>
                  </a:cubicBezTo>
                  <a:cubicBezTo>
                    <a:pt x="49" y="143"/>
                    <a:pt x="55" y="141"/>
                    <a:pt x="60" y="136"/>
                  </a:cubicBezTo>
                  <a:cubicBezTo>
                    <a:pt x="65" y="131"/>
                    <a:pt x="68" y="124"/>
                    <a:pt x="66" y="117"/>
                  </a:cubicBezTo>
                  <a:lnTo>
                    <a:pt x="66" y="112"/>
                  </a:lnTo>
                  <a:cubicBezTo>
                    <a:pt x="73" y="107"/>
                    <a:pt x="80" y="100"/>
                    <a:pt x="83" y="92"/>
                  </a:cubicBezTo>
                  <a:cubicBezTo>
                    <a:pt x="89" y="93"/>
                    <a:pt x="95" y="90"/>
                    <a:pt x="97" y="84"/>
                  </a:cubicBezTo>
                  <a:lnTo>
                    <a:pt x="100" y="76"/>
                  </a:lnTo>
                  <a:cubicBezTo>
                    <a:pt x="102" y="72"/>
                    <a:pt x="100" y="67"/>
                    <a:pt x="95" y="6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33">
              <a:extLst>
                <a:ext uri="{FF2B5EF4-FFF2-40B4-BE49-F238E27FC236}">
                  <a16:creationId xmlns:a16="http://schemas.microsoft.com/office/drawing/2014/main" id="{D85D0829-C7C9-47CB-8A65-C6638A2F549C}"/>
                </a:ext>
              </a:extLst>
            </p:cNvPr>
            <p:cNvSpPr>
              <a:spLocks/>
            </p:cNvSpPr>
            <p:nvPr/>
          </p:nvSpPr>
          <p:spPr bwMode="auto">
            <a:xfrm>
              <a:off x="5761039" y="2463006"/>
              <a:ext cx="20638" cy="46038"/>
            </a:xfrm>
            <a:custGeom>
              <a:avLst/>
              <a:gdLst>
                <a:gd name="T0" fmla="*/ 33 w 33"/>
                <a:gd name="T1" fmla="*/ 41 h 73"/>
                <a:gd name="T2" fmla="*/ 25 w 33"/>
                <a:gd name="T3" fmla="*/ 39 h 73"/>
                <a:gd name="T4" fmla="*/ 23 w 33"/>
                <a:gd name="T5" fmla="*/ 33 h 73"/>
                <a:gd name="T6" fmla="*/ 29 w 33"/>
                <a:gd name="T7" fmla="*/ 18 h 73"/>
                <a:gd name="T8" fmla="*/ 23 w 33"/>
                <a:gd name="T9" fmla="*/ 3 h 73"/>
                <a:gd name="T10" fmla="*/ 15 w 33"/>
                <a:gd name="T11" fmla="*/ 0 h 73"/>
                <a:gd name="T12" fmla="*/ 5 w 33"/>
                <a:gd name="T13" fmla="*/ 34 h 73"/>
                <a:gd name="T14" fmla="*/ 27 w 33"/>
                <a:gd name="T15" fmla="*/ 73 h 73"/>
                <a:gd name="T16" fmla="*/ 33 w 33"/>
                <a:gd name="T17" fmla="*/ 4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73">
                  <a:moveTo>
                    <a:pt x="33" y="41"/>
                  </a:moveTo>
                  <a:lnTo>
                    <a:pt x="25" y="39"/>
                  </a:lnTo>
                  <a:cubicBezTo>
                    <a:pt x="23" y="38"/>
                    <a:pt x="22" y="35"/>
                    <a:pt x="23" y="33"/>
                  </a:cubicBezTo>
                  <a:lnTo>
                    <a:pt x="29" y="18"/>
                  </a:lnTo>
                  <a:cubicBezTo>
                    <a:pt x="32" y="12"/>
                    <a:pt x="29" y="5"/>
                    <a:pt x="23" y="3"/>
                  </a:cubicBezTo>
                  <a:lnTo>
                    <a:pt x="15" y="0"/>
                  </a:lnTo>
                  <a:lnTo>
                    <a:pt x="5" y="34"/>
                  </a:lnTo>
                  <a:cubicBezTo>
                    <a:pt x="0" y="50"/>
                    <a:pt x="10" y="68"/>
                    <a:pt x="27" y="73"/>
                  </a:cubicBezTo>
                  <a:cubicBezTo>
                    <a:pt x="20" y="57"/>
                    <a:pt x="33" y="41"/>
                    <a:pt x="33" y="41"/>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234">
              <a:extLst>
                <a:ext uri="{FF2B5EF4-FFF2-40B4-BE49-F238E27FC236}">
                  <a16:creationId xmlns:a16="http://schemas.microsoft.com/office/drawing/2014/main" id="{3C34D075-A152-45CB-99EF-8A1AA3EBC645}"/>
                </a:ext>
              </a:extLst>
            </p:cNvPr>
            <p:cNvSpPr>
              <a:spLocks/>
            </p:cNvSpPr>
            <p:nvPr/>
          </p:nvSpPr>
          <p:spPr bwMode="auto">
            <a:xfrm>
              <a:off x="5797551" y="2475706"/>
              <a:ext cx="6350" cy="6350"/>
            </a:xfrm>
            <a:custGeom>
              <a:avLst/>
              <a:gdLst>
                <a:gd name="T0" fmla="*/ 0 w 9"/>
                <a:gd name="T1" fmla="*/ 4 h 10"/>
                <a:gd name="T2" fmla="*/ 3 w 9"/>
                <a:gd name="T3" fmla="*/ 9 h 10"/>
                <a:gd name="T4" fmla="*/ 9 w 9"/>
                <a:gd name="T5" fmla="*/ 6 h 10"/>
                <a:gd name="T6" fmla="*/ 6 w 9"/>
                <a:gd name="T7" fmla="*/ 1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0" y="6"/>
                    <a:pt x="1" y="8"/>
                    <a:pt x="3" y="9"/>
                  </a:cubicBezTo>
                  <a:cubicBezTo>
                    <a:pt x="6" y="10"/>
                    <a:pt x="8" y="9"/>
                    <a:pt x="9" y="6"/>
                  </a:cubicBezTo>
                  <a:cubicBezTo>
                    <a:pt x="9" y="4"/>
                    <a:pt x="8" y="1"/>
                    <a:pt x="6" y="1"/>
                  </a:cubicBezTo>
                  <a:cubicBezTo>
                    <a:pt x="3" y="0"/>
                    <a:pt x="1" y="1"/>
                    <a:pt x="0" y="4"/>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35">
              <a:extLst>
                <a:ext uri="{FF2B5EF4-FFF2-40B4-BE49-F238E27FC236}">
                  <a16:creationId xmlns:a16="http://schemas.microsoft.com/office/drawing/2014/main" id="{C92A81A1-EC4D-4F03-9012-A3CD8799A2EF}"/>
                </a:ext>
              </a:extLst>
            </p:cNvPr>
            <p:cNvSpPr>
              <a:spLocks/>
            </p:cNvSpPr>
            <p:nvPr/>
          </p:nvSpPr>
          <p:spPr bwMode="auto">
            <a:xfrm>
              <a:off x="5768976" y="2467769"/>
              <a:ext cx="4763" cy="6350"/>
            </a:xfrm>
            <a:custGeom>
              <a:avLst/>
              <a:gdLst>
                <a:gd name="T0" fmla="*/ 0 w 9"/>
                <a:gd name="T1" fmla="*/ 4 h 10"/>
                <a:gd name="T2" fmla="*/ 3 w 9"/>
                <a:gd name="T3" fmla="*/ 10 h 10"/>
                <a:gd name="T4" fmla="*/ 9 w 9"/>
                <a:gd name="T5" fmla="*/ 7 h 10"/>
                <a:gd name="T6" fmla="*/ 6 w 9"/>
                <a:gd name="T7" fmla="*/ 1 h 10"/>
                <a:gd name="T8" fmla="*/ 0 w 9"/>
                <a:gd name="T9" fmla="*/ 4 h 10"/>
              </a:gdLst>
              <a:ahLst/>
              <a:cxnLst>
                <a:cxn ang="0">
                  <a:pos x="T0" y="T1"/>
                </a:cxn>
                <a:cxn ang="0">
                  <a:pos x="T2" y="T3"/>
                </a:cxn>
                <a:cxn ang="0">
                  <a:pos x="T4" y="T5"/>
                </a:cxn>
                <a:cxn ang="0">
                  <a:pos x="T6" y="T7"/>
                </a:cxn>
                <a:cxn ang="0">
                  <a:pos x="T8" y="T9"/>
                </a:cxn>
              </a:cxnLst>
              <a:rect l="0" t="0" r="r" b="b"/>
              <a:pathLst>
                <a:path w="9" h="10">
                  <a:moveTo>
                    <a:pt x="0" y="4"/>
                  </a:moveTo>
                  <a:cubicBezTo>
                    <a:pt x="0" y="6"/>
                    <a:pt x="1" y="9"/>
                    <a:pt x="3" y="10"/>
                  </a:cubicBezTo>
                  <a:cubicBezTo>
                    <a:pt x="5" y="10"/>
                    <a:pt x="8" y="9"/>
                    <a:pt x="9" y="7"/>
                  </a:cubicBezTo>
                  <a:cubicBezTo>
                    <a:pt x="9" y="4"/>
                    <a:pt x="8" y="2"/>
                    <a:pt x="6" y="1"/>
                  </a:cubicBezTo>
                  <a:cubicBezTo>
                    <a:pt x="3" y="0"/>
                    <a:pt x="1" y="2"/>
                    <a:pt x="0" y="4"/>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236">
              <a:extLst>
                <a:ext uri="{FF2B5EF4-FFF2-40B4-BE49-F238E27FC236}">
                  <a16:creationId xmlns:a16="http://schemas.microsoft.com/office/drawing/2014/main" id="{6068FD4F-2B57-4111-8054-F31D905D4062}"/>
                </a:ext>
              </a:extLst>
            </p:cNvPr>
            <p:cNvSpPr>
              <a:spLocks/>
            </p:cNvSpPr>
            <p:nvPr/>
          </p:nvSpPr>
          <p:spPr bwMode="auto">
            <a:xfrm>
              <a:off x="5772151" y="2491581"/>
              <a:ext cx="15875" cy="6350"/>
            </a:xfrm>
            <a:custGeom>
              <a:avLst/>
              <a:gdLst>
                <a:gd name="T0" fmla="*/ 26 w 26"/>
                <a:gd name="T1" fmla="*/ 8 h 10"/>
                <a:gd name="T2" fmla="*/ 0 w 26"/>
                <a:gd name="T3" fmla="*/ 0 h 10"/>
                <a:gd name="T4" fmla="*/ 5 w 26"/>
                <a:gd name="T5" fmla="*/ 4 h 10"/>
                <a:gd name="T6" fmla="*/ 20 w 26"/>
                <a:gd name="T7" fmla="*/ 9 h 10"/>
                <a:gd name="T8" fmla="*/ 26 w 26"/>
                <a:gd name="T9" fmla="*/ 8 h 10"/>
              </a:gdLst>
              <a:ahLst/>
              <a:cxnLst>
                <a:cxn ang="0">
                  <a:pos x="T0" y="T1"/>
                </a:cxn>
                <a:cxn ang="0">
                  <a:pos x="T2" y="T3"/>
                </a:cxn>
                <a:cxn ang="0">
                  <a:pos x="T4" y="T5"/>
                </a:cxn>
                <a:cxn ang="0">
                  <a:pos x="T6" y="T7"/>
                </a:cxn>
                <a:cxn ang="0">
                  <a:pos x="T8" y="T9"/>
                </a:cxn>
              </a:cxnLst>
              <a:rect l="0" t="0" r="r" b="b"/>
              <a:pathLst>
                <a:path w="26" h="10">
                  <a:moveTo>
                    <a:pt x="26" y="8"/>
                  </a:moveTo>
                  <a:lnTo>
                    <a:pt x="0" y="0"/>
                  </a:lnTo>
                  <a:lnTo>
                    <a:pt x="5" y="4"/>
                  </a:lnTo>
                  <a:cubicBezTo>
                    <a:pt x="9" y="8"/>
                    <a:pt x="14" y="10"/>
                    <a:pt x="20" y="9"/>
                  </a:cubicBezTo>
                  <a:lnTo>
                    <a:pt x="26"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237">
              <a:extLst>
                <a:ext uri="{FF2B5EF4-FFF2-40B4-BE49-F238E27FC236}">
                  <a16:creationId xmlns:a16="http://schemas.microsoft.com/office/drawing/2014/main" id="{62B1C71E-B331-4CCD-B430-2FD1C8E9C03F}"/>
                </a:ext>
              </a:extLst>
            </p:cNvPr>
            <p:cNvSpPr>
              <a:spLocks/>
            </p:cNvSpPr>
            <p:nvPr/>
          </p:nvSpPr>
          <p:spPr bwMode="auto">
            <a:xfrm>
              <a:off x="5776914" y="2436019"/>
              <a:ext cx="50800" cy="52388"/>
            </a:xfrm>
            <a:custGeom>
              <a:avLst/>
              <a:gdLst>
                <a:gd name="T0" fmla="*/ 53 w 82"/>
                <a:gd name="T1" fmla="*/ 79 h 81"/>
                <a:gd name="T2" fmla="*/ 59 w 82"/>
                <a:gd name="T3" fmla="*/ 81 h 81"/>
                <a:gd name="T4" fmla="*/ 62 w 82"/>
                <a:gd name="T5" fmla="*/ 72 h 81"/>
                <a:gd name="T6" fmla="*/ 70 w 82"/>
                <a:gd name="T7" fmla="*/ 67 h 81"/>
                <a:gd name="T8" fmla="*/ 74 w 82"/>
                <a:gd name="T9" fmla="*/ 54 h 81"/>
                <a:gd name="T10" fmla="*/ 49 w 82"/>
                <a:gd name="T11" fmla="*/ 8 h 81"/>
                <a:gd name="T12" fmla="*/ 33 w 82"/>
                <a:gd name="T13" fmla="*/ 6 h 81"/>
                <a:gd name="T14" fmla="*/ 20 w 82"/>
                <a:gd name="T15" fmla="*/ 3 h 81"/>
                <a:gd name="T16" fmla="*/ 12 w 82"/>
                <a:gd name="T17" fmla="*/ 0 h 81"/>
                <a:gd name="T18" fmla="*/ 12 w 82"/>
                <a:gd name="T19" fmla="*/ 8 h 81"/>
                <a:gd name="T20" fmla="*/ 11 w 82"/>
                <a:gd name="T21" fmla="*/ 8 h 81"/>
                <a:gd name="T22" fmla="*/ 0 w 82"/>
                <a:gd name="T23" fmla="*/ 5 h 81"/>
                <a:gd name="T24" fmla="*/ 5 w 82"/>
                <a:gd name="T25" fmla="*/ 19 h 81"/>
                <a:gd name="T26" fmla="*/ 19 w 82"/>
                <a:gd name="T27" fmla="*/ 33 h 81"/>
                <a:gd name="T28" fmla="*/ 25 w 82"/>
                <a:gd name="T29" fmla="*/ 34 h 81"/>
                <a:gd name="T30" fmla="*/ 29 w 82"/>
                <a:gd name="T31" fmla="*/ 35 h 81"/>
                <a:gd name="T32" fmla="*/ 41 w 82"/>
                <a:gd name="T33" fmla="*/ 33 h 81"/>
                <a:gd name="T34" fmla="*/ 59 w 82"/>
                <a:gd name="T35" fmla="*/ 42 h 81"/>
                <a:gd name="T36" fmla="*/ 62 w 82"/>
                <a:gd name="T37" fmla="*/ 48 h 81"/>
                <a:gd name="T38" fmla="*/ 63 w 82"/>
                <a:gd name="T39" fmla="*/ 56 h 81"/>
                <a:gd name="T40" fmla="*/ 53 w 82"/>
                <a:gd name="T41" fmla="*/ 7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2" h="81">
                  <a:moveTo>
                    <a:pt x="53" y="79"/>
                  </a:moveTo>
                  <a:lnTo>
                    <a:pt x="59" y="81"/>
                  </a:lnTo>
                  <a:lnTo>
                    <a:pt x="62" y="72"/>
                  </a:lnTo>
                  <a:cubicBezTo>
                    <a:pt x="63" y="69"/>
                    <a:pt x="67" y="66"/>
                    <a:pt x="70" y="67"/>
                  </a:cubicBezTo>
                  <a:cubicBezTo>
                    <a:pt x="72" y="62"/>
                    <a:pt x="73" y="57"/>
                    <a:pt x="74" y="54"/>
                  </a:cubicBezTo>
                  <a:cubicBezTo>
                    <a:pt x="82" y="27"/>
                    <a:pt x="63" y="12"/>
                    <a:pt x="49" y="8"/>
                  </a:cubicBezTo>
                  <a:cubicBezTo>
                    <a:pt x="42" y="6"/>
                    <a:pt x="37" y="6"/>
                    <a:pt x="33" y="6"/>
                  </a:cubicBezTo>
                  <a:cubicBezTo>
                    <a:pt x="29" y="6"/>
                    <a:pt x="24" y="5"/>
                    <a:pt x="20" y="3"/>
                  </a:cubicBezTo>
                  <a:lnTo>
                    <a:pt x="12" y="0"/>
                  </a:lnTo>
                  <a:lnTo>
                    <a:pt x="12" y="8"/>
                  </a:lnTo>
                  <a:lnTo>
                    <a:pt x="11" y="8"/>
                  </a:lnTo>
                  <a:cubicBezTo>
                    <a:pt x="7" y="8"/>
                    <a:pt x="3" y="7"/>
                    <a:pt x="0" y="5"/>
                  </a:cubicBezTo>
                  <a:lnTo>
                    <a:pt x="5" y="19"/>
                  </a:lnTo>
                  <a:cubicBezTo>
                    <a:pt x="7" y="25"/>
                    <a:pt x="13" y="31"/>
                    <a:pt x="19" y="33"/>
                  </a:cubicBezTo>
                  <a:lnTo>
                    <a:pt x="25" y="34"/>
                  </a:lnTo>
                  <a:cubicBezTo>
                    <a:pt x="26" y="35"/>
                    <a:pt x="28" y="35"/>
                    <a:pt x="29" y="35"/>
                  </a:cubicBezTo>
                  <a:lnTo>
                    <a:pt x="41" y="33"/>
                  </a:lnTo>
                  <a:cubicBezTo>
                    <a:pt x="48" y="32"/>
                    <a:pt x="55" y="35"/>
                    <a:pt x="59" y="42"/>
                  </a:cubicBezTo>
                  <a:lnTo>
                    <a:pt x="62" y="48"/>
                  </a:lnTo>
                  <a:cubicBezTo>
                    <a:pt x="64" y="50"/>
                    <a:pt x="64" y="53"/>
                    <a:pt x="63" y="56"/>
                  </a:cubicBezTo>
                  <a:lnTo>
                    <a:pt x="53"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238">
              <a:extLst>
                <a:ext uri="{FF2B5EF4-FFF2-40B4-BE49-F238E27FC236}">
                  <a16:creationId xmlns:a16="http://schemas.microsoft.com/office/drawing/2014/main" id="{646389CD-E2B1-4D46-8509-994FA4F61A89}"/>
                </a:ext>
              </a:extLst>
            </p:cNvPr>
            <p:cNvSpPr>
              <a:spLocks/>
            </p:cNvSpPr>
            <p:nvPr/>
          </p:nvSpPr>
          <p:spPr bwMode="auto">
            <a:xfrm>
              <a:off x="5799139" y="2470944"/>
              <a:ext cx="9525" cy="7938"/>
            </a:xfrm>
            <a:custGeom>
              <a:avLst/>
              <a:gdLst>
                <a:gd name="T0" fmla="*/ 14 w 15"/>
                <a:gd name="T1" fmla="*/ 11 h 11"/>
                <a:gd name="T2" fmla="*/ 12 w 15"/>
                <a:gd name="T3" fmla="*/ 10 h 11"/>
                <a:gd name="T4" fmla="*/ 1 w 15"/>
                <a:gd name="T5" fmla="*/ 3 h 11"/>
                <a:gd name="T6" fmla="*/ 1 w 15"/>
                <a:gd name="T7" fmla="*/ 3 h 11"/>
                <a:gd name="T8" fmla="*/ 0 w 15"/>
                <a:gd name="T9" fmla="*/ 2 h 11"/>
                <a:gd name="T10" fmla="*/ 1 w 15"/>
                <a:gd name="T11" fmla="*/ 0 h 11"/>
                <a:gd name="T12" fmla="*/ 1 w 15"/>
                <a:gd name="T13" fmla="*/ 0 h 11"/>
                <a:gd name="T14" fmla="*/ 15 w 15"/>
                <a:gd name="T15" fmla="*/ 8 h 11"/>
                <a:gd name="T16" fmla="*/ 14 w 15"/>
                <a:gd name="T17" fmla="*/ 10 h 11"/>
                <a:gd name="T18" fmla="*/ 14 w 15"/>
                <a:gd name="T19"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1">
                  <a:moveTo>
                    <a:pt x="14" y="11"/>
                  </a:moveTo>
                  <a:cubicBezTo>
                    <a:pt x="13" y="11"/>
                    <a:pt x="13" y="10"/>
                    <a:pt x="12" y="10"/>
                  </a:cubicBezTo>
                  <a:cubicBezTo>
                    <a:pt x="12" y="10"/>
                    <a:pt x="8" y="3"/>
                    <a:pt x="1" y="3"/>
                  </a:cubicBezTo>
                  <a:lnTo>
                    <a:pt x="1" y="3"/>
                  </a:lnTo>
                  <a:cubicBezTo>
                    <a:pt x="0" y="3"/>
                    <a:pt x="0" y="2"/>
                    <a:pt x="0" y="2"/>
                  </a:cubicBezTo>
                  <a:cubicBezTo>
                    <a:pt x="0" y="1"/>
                    <a:pt x="0" y="0"/>
                    <a:pt x="1" y="0"/>
                  </a:cubicBezTo>
                  <a:lnTo>
                    <a:pt x="1" y="0"/>
                  </a:lnTo>
                  <a:cubicBezTo>
                    <a:pt x="10" y="0"/>
                    <a:pt x="15" y="8"/>
                    <a:pt x="15" y="8"/>
                  </a:cubicBezTo>
                  <a:cubicBezTo>
                    <a:pt x="15" y="9"/>
                    <a:pt x="15" y="10"/>
                    <a:pt x="14" y="10"/>
                  </a:cubicBezTo>
                  <a:cubicBezTo>
                    <a:pt x="14" y="10"/>
                    <a:pt x="14" y="11"/>
                    <a:pt x="14"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39">
              <a:extLst>
                <a:ext uri="{FF2B5EF4-FFF2-40B4-BE49-F238E27FC236}">
                  <a16:creationId xmlns:a16="http://schemas.microsoft.com/office/drawing/2014/main" id="{F2391075-5B7E-43D9-BDA5-8D952574BAEC}"/>
                </a:ext>
              </a:extLst>
            </p:cNvPr>
            <p:cNvSpPr>
              <a:spLocks/>
            </p:cNvSpPr>
            <p:nvPr/>
          </p:nvSpPr>
          <p:spPr bwMode="auto">
            <a:xfrm>
              <a:off x="5767389" y="2461419"/>
              <a:ext cx="11113" cy="4763"/>
            </a:xfrm>
            <a:custGeom>
              <a:avLst/>
              <a:gdLst>
                <a:gd name="T0" fmla="*/ 16 w 17"/>
                <a:gd name="T1" fmla="*/ 8 h 8"/>
                <a:gd name="T2" fmla="*/ 15 w 17"/>
                <a:gd name="T3" fmla="*/ 8 h 8"/>
                <a:gd name="T4" fmla="*/ 2 w 17"/>
                <a:gd name="T5" fmla="*/ 5 h 8"/>
                <a:gd name="T6" fmla="*/ 0 w 17"/>
                <a:gd name="T7" fmla="*/ 4 h 8"/>
                <a:gd name="T8" fmla="*/ 1 w 17"/>
                <a:gd name="T9" fmla="*/ 2 h 8"/>
                <a:gd name="T10" fmla="*/ 17 w 17"/>
                <a:gd name="T11" fmla="*/ 6 h 8"/>
                <a:gd name="T12" fmla="*/ 17 w 17"/>
                <a:gd name="T13" fmla="*/ 8 h 8"/>
                <a:gd name="T14" fmla="*/ 16 w 17"/>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8">
                  <a:moveTo>
                    <a:pt x="16" y="8"/>
                  </a:moveTo>
                  <a:cubicBezTo>
                    <a:pt x="15" y="8"/>
                    <a:pt x="15" y="8"/>
                    <a:pt x="15" y="8"/>
                  </a:cubicBezTo>
                  <a:cubicBezTo>
                    <a:pt x="9" y="3"/>
                    <a:pt x="2" y="5"/>
                    <a:pt x="2" y="5"/>
                  </a:cubicBezTo>
                  <a:cubicBezTo>
                    <a:pt x="1" y="5"/>
                    <a:pt x="0" y="5"/>
                    <a:pt x="0" y="4"/>
                  </a:cubicBezTo>
                  <a:cubicBezTo>
                    <a:pt x="0" y="3"/>
                    <a:pt x="0" y="3"/>
                    <a:pt x="1" y="2"/>
                  </a:cubicBezTo>
                  <a:cubicBezTo>
                    <a:pt x="1" y="2"/>
                    <a:pt x="10" y="0"/>
                    <a:pt x="17" y="6"/>
                  </a:cubicBezTo>
                  <a:cubicBezTo>
                    <a:pt x="17" y="6"/>
                    <a:pt x="17" y="7"/>
                    <a:pt x="17" y="8"/>
                  </a:cubicBezTo>
                  <a:cubicBezTo>
                    <a:pt x="16" y="8"/>
                    <a:pt x="16" y="8"/>
                    <a:pt x="16"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240">
              <a:extLst>
                <a:ext uri="{FF2B5EF4-FFF2-40B4-BE49-F238E27FC236}">
                  <a16:creationId xmlns:a16="http://schemas.microsoft.com/office/drawing/2014/main" id="{28B09BF0-BA4D-44B9-9F70-178562ADD8FC}"/>
                </a:ext>
              </a:extLst>
            </p:cNvPr>
            <p:cNvSpPr>
              <a:spLocks/>
            </p:cNvSpPr>
            <p:nvPr/>
          </p:nvSpPr>
          <p:spPr bwMode="auto">
            <a:xfrm>
              <a:off x="5767389" y="2721769"/>
              <a:ext cx="22225" cy="19050"/>
            </a:xfrm>
            <a:custGeom>
              <a:avLst/>
              <a:gdLst>
                <a:gd name="T0" fmla="*/ 0 w 36"/>
                <a:gd name="T1" fmla="*/ 8 h 30"/>
                <a:gd name="T2" fmla="*/ 5 w 36"/>
                <a:gd name="T3" fmla="*/ 30 h 30"/>
                <a:gd name="T4" fmla="*/ 36 w 36"/>
                <a:gd name="T5" fmla="*/ 27 h 30"/>
                <a:gd name="T6" fmla="*/ 32 w 36"/>
                <a:gd name="T7" fmla="*/ 0 h 30"/>
                <a:gd name="T8" fmla="*/ 0 w 36"/>
                <a:gd name="T9" fmla="*/ 8 h 30"/>
              </a:gdLst>
              <a:ahLst/>
              <a:cxnLst>
                <a:cxn ang="0">
                  <a:pos x="T0" y="T1"/>
                </a:cxn>
                <a:cxn ang="0">
                  <a:pos x="T2" y="T3"/>
                </a:cxn>
                <a:cxn ang="0">
                  <a:pos x="T4" y="T5"/>
                </a:cxn>
                <a:cxn ang="0">
                  <a:pos x="T6" y="T7"/>
                </a:cxn>
                <a:cxn ang="0">
                  <a:pos x="T8" y="T9"/>
                </a:cxn>
              </a:cxnLst>
              <a:rect l="0" t="0" r="r" b="b"/>
              <a:pathLst>
                <a:path w="36" h="30">
                  <a:moveTo>
                    <a:pt x="0" y="8"/>
                  </a:moveTo>
                  <a:lnTo>
                    <a:pt x="5" y="30"/>
                  </a:lnTo>
                  <a:lnTo>
                    <a:pt x="36" y="27"/>
                  </a:lnTo>
                  <a:lnTo>
                    <a:pt x="32" y="0"/>
                  </a:lnTo>
                  <a:lnTo>
                    <a:pt x="0" y="8"/>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41">
              <a:extLst>
                <a:ext uri="{FF2B5EF4-FFF2-40B4-BE49-F238E27FC236}">
                  <a16:creationId xmlns:a16="http://schemas.microsoft.com/office/drawing/2014/main" id="{285D73F6-5BB5-41C3-959B-072C34974D5B}"/>
                </a:ext>
              </a:extLst>
            </p:cNvPr>
            <p:cNvSpPr>
              <a:spLocks/>
            </p:cNvSpPr>
            <p:nvPr/>
          </p:nvSpPr>
          <p:spPr bwMode="auto">
            <a:xfrm>
              <a:off x="5764214" y="2731294"/>
              <a:ext cx="34925" cy="25400"/>
            </a:xfrm>
            <a:custGeom>
              <a:avLst/>
              <a:gdLst>
                <a:gd name="T0" fmla="*/ 53 w 53"/>
                <a:gd name="T1" fmla="*/ 36 h 41"/>
                <a:gd name="T2" fmla="*/ 48 w 53"/>
                <a:gd name="T3" fmla="*/ 19 h 41"/>
                <a:gd name="T4" fmla="*/ 39 w 53"/>
                <a:gd name="T5" fmla="*/ 5 h 41"/>
                <a:gd name="T6" fmla="*/ 29 w 53"/>
                <a:gd name="T7" fmla="*/ 0 h 41"/>
                <a:gd name="T8" fmla="*/ 17 w 53"/>
                <a:gd name="T9" fmla="*/ 0 h 41"/>
                <a:gd name="T10" fmla="*/ 8 w 53"/>
                <a:gd name="T11" fmla="*/ 8 h 41"/>
                <a:gd name="T12" fmla="*/ 6 w 53"/>
                <a:gd name="T13" fmla="*/ 25 h 41"/>
                <a:gd name="T14" fmla="*/ 0 w 53"/>
                <a:gd name="T15" fmla="*/ 34 h 41"/>
                <a:gd name="T16" fmla="*/ 0 w 53"/>
                <a:gd name="T17" fmla="*/ 36 h 41"/>
                <a:gd name="T18" fmla="*/ 0 w 53"/>
                <a:gd name="T19" fmla="*/ 41 h 41"/>
                <a:gd name="T20" fmla="*/ 4 w 53"/>
                <a:gd name="T21" fmla="*/ 41 h 41"/>
                <a:gd name="T22" fmla="*/ 53 w 53"/>
                <a:gd name="T23" fmla="*/ 41 h 41"/>
                <a:gd name="T24" fmla="*/ 53 w 53"/>
                <a:gd name="T25"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41">
                  <a:moveTo>
                    <a:pt x="53" y="36"/>
                  </a:moveTo>
                  <a:cubicBezTo>
                    <a:pt x="52" y="30"/>
                    <a:pt x="51" y="24"/>
                    <a:pt x="48" y="19"/>
                  </a:cubicBezTo>
                  <a:cubicBezTo>
                    <a:pt x="46" y="16"/>
                    <a:pt x="42" y="10"/>
                    <a:pt x="39" y="5"/>
                  </a:cubicBezTo>
                  <a:cubicBezTo>
                    <a:pt x="37" y="2"/>
                    <a:pt x="33" y="0"/>
                    <a:pt x="29" y="0"/>
                  </a:cubicBezTo>
                  <a:lnTo>
                    <a:pt x="17" y="0"/>
                  </a:lnTo>
                  <a:cubicBezTo>
                    <a:pt x="12" y="0"/>
                    <a:pt x="8" y="3"/>
                    <a:pt x="8" y="8"/>
                  </a:cubicBezTo>
                  <a:lnTo>
                    <a:pt x="6" y="25"/>
                  </a:lnTo>
                  <a:cubicBezTo>
                    <a:pt x="3" y="28"/>
                    <a:pt x="1" y="31"/>
                    <a:pt x="0" y="34"/>
                  </a:cubicBezTo>
                  <a:cubicBezTo>
                    <a:pt x="0" y="35"/>
                    <a:pt x="0" y="36"/>
                    <a:pt x="0" y="36"/>
                  </a:cubicBezTo>
                  <a:lnTo>
                    <a:pt x="0" y="41"/>
                  </a:lnTo>
                  <a:lnTo>
                    <a:pt x="4" y="41"/>
                  </a:lnTo>
                  <a:lnTo>
                    <a:pt x="53" y="41"/>
                  </a:lnTo>
                  <a:lnTo>
                    <a:pt x="53"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242">
              <a:extLst>
                <a:ext uri="{FF2B5EF4-FFF2-40B4-BE49-F238E27FC236}">
                  <a16:creationId xmlns:a16="http://schemas.microsoft.com/office/drawing/2014/main" id="{E38327FB-CE97-44A3-9D12-8A270B80382A}"/>
                </a:ext>
              </a:extLst>
            </p:cNvPr>
            <p:cNvSpPr>
              <a:spLocks/>
            </p:cNvSpPr>
            <p:nvPr/>
          </p:nvSpPr>
          <p:spPr bwMode="auto">
            <a:xfrm>
              <a:off x="5762626" y="2715419"/>
              <a:ext cx="30163" cy="14288"/>
            </a:xfrm>
            <a:custGeom>
              <a:avLst/>
              <a:gdLst>
                <a:gd name="T0" fmla="*/ 45 w 47"/>
                <a:gd name="T1" fmla="*/ 3 h 23"/>
                <a:gd name="T2" fmla="*/ 0 w 47"/>
                <a:gd name="T3" fmla="*/ 6 h 23"/>
                <a:gd name="T4" fmla="*/ 4 w 47"/>
                <a:gd name="T5" fmla="*/ 23 h 23"/>
                <a:gd name="T6" fmla="*/ 47 w 47"/>
                <a:gd name="T7" fmla="*/ 22 h 23"/>
                <a:gd name="T8" fmla="*/ 45 w 47"/>
                <a:gd name="T9" fmla="*/ 3 h 23"/>
              </a:gdLst>
              <a:ahLst/>
              <a:cxnLst>
                <a:cxn ang="0">
                  <a:pos x="T0" y="T1"/>
                </a:cxn>
                <a:cxn ang="0">
                  <a:pos x="T2" y="T3"/>
                </a:cxn>
                <a:cxn ang="0">
                  <a:pos x="T4" y="T5"/>
                </a:cxn>
                <a:cxn ang="0">
                  <a:pos x="T6" y="T7"/>
                </a:cxn>
                <a:cxn ang="0">
                  <a:pos x="T8" y="T9"/>
                </a:cxn>
              </a:cxnLst>
              <a:rect l="0" t="0" r="r" b="b"/>
              <a:pathLst>
                <a:path w="47" h="23">
                  <a:moveTo>
                    <a:pt x="45" y="3"/>
                  </a:moveTo>
                  <a:cubicBezTo>
                    <a:pt x="45" y="3"/>
                    <a:pt x="25" y="0"/>
                    <a:pt x="0" y="6"/>
                  </a:cubicBezTo>
                  <a:cubicBezTo>
                    <a:pt x="1" y="13"/>
                    <a:pt x="4" y="23"/>
                    <a:pt x="4" y="23"/>
                  </a:cubicBezTo>
                  <a:cubicBezTo>
                    <a:pt x="4" y="23"/>
                    <a:pt x="38" y="20"/>
                    <a:pt x="47" y="22"/>
                  </a:cubicBezTo>
                  <a:lnTo>
                    <a:pt x="45" y="3"/>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43">
              <a:extLst>
                <a:ext uri="{FF2B5EF4-FFF2-40B4-BE49-F238E27FC236}">
                  <a16:creationId xmlns:a16="http://schemas.microsoft.com/office/drawing/2014/main" id="{78E90F88-FFAC-4451-9C8D-A63DA2ED1420}"/>
                </a:ext>
              </a:extLst>
            </p:cNvPr>
            <p:cNvSpPr>
              <a:spLocks/>
            </p:cNvSpPr>
            <p:nvPr/>
          </p:nvSpPr>
          <p:spPr bwMode="auto">
            <a:xfrm>
              <a:off x="5675314" y="2710656"/>
              <a:ext cx="26988" cy="17463"/>
            </a:xfrm>
            <a:custGeom>
              <a:avLst/>
              <a:gdLst>
                <a:gd name="T0" fmla="*/ 41 w 44"/>
                <a:gd name="T1" fmla="*/ 27 h 27"/>
                <a:gd name="T2" fmla="*/ 0 w 44"/>
                <a:gd name="T3" fmla="*/ 21 h 27"/>
                <a:gd name="T4" fmla="*/ 1 w 44"/>
                <a:gd name="T5" fmla="*/ 0 h 27"/>
                <a:gd name="T6" fmla="*/ 44 w 44"/>
                <a:gd name="T7" fmla="*/ 8 h 27"/>
                <a:gd name="T8" fmla="*/ 41 w 44"/>
                <a:gd name="T9" fmla="*/ 27 h 27"/>
              </a:gdLst>
              <a:ahLst/>
              <a:cxnLst>
                <a:cxn ang="0">
                  <a:pos x="T0" y="T1"/>
                </a:cxn>
                <a:cxn ang="0">
                  <a:pos x="T2" y="T3"/>
                </a:cxn>
                <a:cxn ang="0">
                  <a:pos x="T4" y="T5"/>
                </a:cxn>
                <a:cxn ang="0">
                  <a:pos x="T6" y="T7"/>
                </a:cxn>
                <a:cxn ang="0">
                  <a:pos x="T8" y="T9"/>
                </a:cxn>
              </a:cxnLst>
              <a:rect l="0" t="0" r="r" b="b"/>
              <a:pathLst>
                <a:path w="44" h="27">
                  <a:moveTo>
                    <a:pt x="41" y="27"/>
                  </a:moveTo>
                  <a:lnTo>
                    <a:pt x="0" y="21"/>
                  </a:lnTo>
                  <a:lnTo>
                    <a:pt x="1" y="0"/>
                  </a:lnTo>
                  <a:lnTo>
                    <a:pt x="44" y="8"/>
                  </a:lnTo>
                  <a:lnTo>
                    <a:pt x="41" y="27"/>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244">
              <a:extLst>
                <a:ext uri="{FF2B5EF4-FFF2-40B4-BE49-F238E27FC236}">
                  <a16:creationId xmlns:a16="http://schemas.microsoft.com/office/drawing/2014/main" id="{36033DB6-055B-45A4-8539-D43E8E330D40}"/>
                </a:ext>
              </a:extLst>
            </p:cNvPr>
            <p:cNvSpPr>
              <a:spLocks/>
            </p:cNvSpPr>
            <p:nvPr/>
          </p:nvSpPr>
          <p:spPr bwMode="auto">
            <a:xfrm>
              <a:off x="5746751" y="2553494"/>
              <a:ext cx="87313" cy="79375"/>
            </a:xfrm>
            <a:custGeom>
              <a:avLst/>
              <a:gdLst>
                <a:gd name="T0" fmla="*/ 132 w 137"/>
                <a:gd name="T1" fmla="*/ 0 h 125"/>
                <a:gd name="T2" fmla="*/ 89 w 137"/>
                <a:gd name="T3" fmla="*/ 0 h 125"/>
                <a:gd name="T4" fmla="*/ 102 w 137"/>
                <a:gd name="T5" fmla="*/ 74 h 125"/>
                <a:gd name="T6" fmla="*/ 41 w 137"/>
                <a:gd name="T7" fmla="*/ 102 h 125"/>
                <a:gd name="T8" fmla="*/ 17 w 137"/>
                <a:gd name="T9" fmla="*/ 95 h 125"/>
                <a:gd name="T10" fmla="*/ 4 w 137"/>
                <a:gd name="T11" fmla="*/ 100 h 125"/>
                <a:gd name="T12" fmla="*/ 0 w 137"/>
                <a:gd name="T13" fmla="*/ 109 h 125"/>
                <a:gd name="T14" fmla="*/ 11 w 137"/>
                <a:gd name="T15" fmla="*/ 125 h 125"/>
                <a:gd name="T16" fmla="*/ 50 w 137"/>
                <a:gd name="T17" fmla="*/ 122 h 125"/>
                <a:gd name="T18" fmla="*/ 51 w 137"/>
                <a:gd name="T19" fmla="*/ 119 h 125"/>
                <a:gd name="T20" fmla="*/ 128 w 137"/>
                <a:gd name="T21" fmla="*/ 100 h 125"/>
                <a:gd name="T22" fmla="*/ 136 w 137"/>
                <a:gd name="T23" fmla="*/ 89 h 125"/>
                <a:gd name="T24" fmla="*/ 132 w 137"/>
                <a:gd name="T2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25">
                  <a:moveTo>
                    <a:pt x="132" y="0"/>
                  </a:moveTo>
                  <a:cubicBezTo>
                    <a:pt x="120" y="8"/>
                    <a:pt x="89" y="0"/>
                    <a:pt x="89" y="0"/>
                  </a:cubicBezTo>
                  <a:lnTo>
                    <a:pt x="102" y="74"/>
                  </a:lnTo>
                  <a:lnTo>
                    <a:pt x="41" y="102"/>
                  </a:lnTo>
                  <a:lnTo>
                    <a:pt x="17" y="95"/>
                  </a:lnTo>
                  <a:cubicBezTo>
                    <a:pt x="12" y="94"/>
                    <a:pt x="7" y="96"/>
                    <a:pt x="4" y="100"/>
                  </a:cubicBezTo>
                  <a:lnTo>
                    <a:pt x="0" y="109"/>
                  </a:lnTo>
                  <a:lnTo>
                    <a:pt x="11" y="125"/>
                  </a:lnTo>
                  <a:lnTo>
                    <a:pt x="50" y="122"/>
                  </a:lnTo>
                  <a:lnTo>
                    <a:pt x="51" y="119"/>
                  </a:lnTo>
                  <a:lnTo>
                    <a:pt x="128" y="100"/>
                  </a:lnTo>
                  <a:cubicBezTo>
                    <a:pt x="133" y="98"/>
                    <a:pt x="137" y="94"/>
                    <a:pt x="136" y="89"/>
                  </a:cubicBezTo>
                  <a:cubicBezTo>
                    <a:pt x="135" y="68"/>
                    <a:pt x="133" y="18"/>
                    <a:pt x="132"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45">
              <a:extLst>
                <a:ext uri="{FF2B5EF4-FFF2-40B4-BE49-F238E27FC236}">
                  <a16:creationId xmlns:a16="http://schemas.microsoft.com/office/drawing/2014/main" id="{607AD8FC-7094-4F02-BAAE-C2F8F8615F13}"/>
                </a:ext>
              </a:extLst>
            </p:cNvPr>
            <p:cNvSpPr>
              <a:spLocks/>
            </p:cNvSpPr>
            <p:nvPr/>
          </p:nvSpPr>
          <p:spPr bwMode="auto">
            <a:xfrm>
              <a:off x="5659439" y="2591594"/>
              <a:ext cx="136525" cy="49213"/>
            </a:xfrm>
            <a:custGeom>
              <a:avLst/>
              <a:gdLst>
                <a:gd name="T0" fmla="*/ 2 w 215"/>
                <a:gd name="T1" fmla="*/ 11 h 79"/>
                <a:gd name="T2" fmla="*/ 7 w 215"/>
                <a:gd name="T3" fmla="*/ 9 h 79"/>
                <a:gd name="T4" fmla="*/ 113 w 215"/>
                <a:gd name="T5" fmla="*/ 0 h 79"/>
                <a:gd name="T6" fmla="*/ 123 w 215"/>
                <a:gd name="T7" fmla="*/ 6 h 79"/>
                <a:gd name="T8" fmla="*/ 150 w 215"/>
                <a:gd name="T9" fmla="*/ 61 h 79"/>
                <a:gd name="T10" fmla="*/ 153 w 215"/>
                <a:gd name="T11" fmla="*/ 63 h 79"/>
                <a:gd name="T12" fmla="*/ 214 w 215"/>
                <a:gd name="T13" fmla="*/ 58 h 79"/>
                <a:gd name="T14" fmla="*/ 215 w 215"/>
                <a:gd name="T15" fmla="*/ 64 h 79"/>
                <a:gd name="T16" fmla="*/ 147 w 215"/>
                <a:gd name="T17" fmla="*/ 70 h 79"/>
                <a:gd name="T18" fmla="*/ 36 w 215"/>
                <a:gd name="T19" fmla="*/ 79 h 79"/>
                <a:gd name="T20" fmla="*/ 0 w 215"/>
                <a:gd name="T21" fmla="*/ 12 h 79"/>
                <a:gd name="T22" fmla="*/ 2 w 215"/>
                <a:gd name="T23" fmla="*/ 1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79">
                  <a:moveTo>
                    <a:pt x="2" y="11"/>
                  </a:moveTo>
                  <a:cubicBezTo>
                    <a:pt x="3" y="9"/>
                    <a:pt x="5" y="9"/>
                    <a:pt x="7" y="9"/>
                  </a:cubicBezTo>
                  <a:lnTo>
                    <a:pt x="113" y="0"/>
                  </a:lnTo>
                  <a:cubicBezTo>
                    <a:pt x="117" y="0"/>
                    <a:pt x="121" y="2"/>
                    <a:pt x="123" y="6"/>
                  </a:cubicBezTo>
                  <a:lnTo>
                    <a:pt x="150" y="61"/>
                  </a:lnTo>
                  <a:cubicBezTo>
                    <a:pt x="151" y="62"/>
                    <a:pt x="152" y="63"/>
                    <a:pt x="153" y="63"/>
                  </a:cubicBezTo>
                  <a:lnTo>
                    <a:pt x="214" y="58"/>
                  </a:lnTo>
                  <a:lnTo>
                    <a:pt x="215" y="64"/>
                  </a:lnTo>
                  <a:lnTo>
                    <a:pt x="147" y="70"/>
                  </a:lnTo>
                  <a:lnTo>
                    <a:pt x="36" y="79"/>
                  </a:lnTo>
                  <a:lnTo>
                    <a:pt x="0" y="12"/>
                  </a:lnTo>
                  <a:lnTo>
                    <a:pt x="2" y="1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246">
              <a:extLst>
                <a:ext uri="{FF2B5EF4-FFF2-40B4-BE49-F238E27FC236}">
                  <a16:creationId xmlns:a16="http://schemas.microsoft.com/office/drawing/2014/main" id="{3F367C88-8720-4C0F-BA68-3961BAC4C8AC}"/>
                </a:ext>
              </a:extLst>
            </p:cNvPr>
            <p:cNvSpPr>
              <a:spLocks/>
            </p:cNvSpPr>
            <p:nvPr/>
          </p:nvSpPr>
          <p:spPr bwMode="auto">
            <a:xfrm>
              <a:off x="5657851" y="2593181"/>
              <a:ext cx="103188" cy="47625"/>
            </a:xfrm>
            <a:custGeom>
              <a:avLst/>
              <a:gdLst>
                <a:gd name="T0" fmla="*/ 4 w 163"/>
                <a:gd name="T1" fmla="*/ 8 h 76"/>
                <a:gd name="T2" fmla="*/ 111 w 163"/>
                <a:gd name="T3" fmla="*/ 0 h 76"/>
                <a:gd name="T4" fmla="*/ 119 w 163"/>
                <a:gd name="T5" fmla="*/ 5 h 76"/>
                <a:gd name="T6" fmla="*/ 146 w 163"/>
                <a:gd name="T7" fmla="*/ 61 h 76"/>
                <a:gd name="T8" fmla="*/ 155 w 163"/>
                <a:gd name="T9" fmla="*/ 66 h 76"/>
                <a:gd name="T10" fmla="*/ 163 w 163"/>
                <a:gd name="T11" fmla="*/ 66 h 76"/>
                <a:gd name="T12" fmla="*/ 32 w 163"/>
                <a:gd name="T13" fmla="*/ 76 h 76"/>
                <a:gd name="T14" fmla="*/ 1 w 163"/>
                <a:gd name="T15" fmla="*/ 13 h 76"/>
                <a:gd name="T16" fmla="*/ 4 w 163"/>
                <a:gd name="T17"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76">
                  <a:moveTo>
                    <a:pt x="4" y="8"/>
                  </a:moveTo>
                  <a:lnTo>
                    <a:pt x="111" y="0"/>
                  </a:lnTo>
                  <a:cubicBezTo>
                    <a:pt x="114" y="0"/>
                    <a:pt x="117" y="1"/>
                    <a:pt x="119" y="5"/>
                  </a:cubicBezTo>
                  <a:lnTo>
                    <a:pt x="146" y="61"/>
                  </a:lnTo>
                  <a:cubicBezTo>
                    <a:pt x="148" y="65"/>
                    <a:pt x="151" y="67"/>
                    <a:pt x="155" y="66"/>
                  </a:cubicBezTo>
                  <a:lnTo>
                    <a:pt x="163" y="66"/>
                  </a:lnTo>
                  <a:lnTo>
                    <a:pt x="32" y="76"/>
                  </a:lnTo>
                  <a:lnTo>
                    <a:pt x="1" y="13"/>
                  </a:lnTo>
                  <a:cubicBezTo>
                    <a:pt x="0" y="11"/>
                    <a:pt x="1" y="9"/>
                    <a:pt x="4" y="8"/>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247">
              <a:extLst>
                <a:ext uri="{FF2B5EF4-FFF2-40B4-BE49-F238E27FC236}">
                  <a16:creationId xmlns:a16="http://schemas.microsoft.com/office/drawing/2014/main" id="{E7D8E43B-8A39-44B4-861B-9AB3F688608B}"/>
                </a:ext>
              </a:extLst>
            </p:cNvPr>
            <p:cNvSpPr>
              <a:spLocks/>
            </p:cNvSpPr>
            <p:nvPr/>
          </p:nvSpPr>
          <p:spPr bwMode="auto">
            <a:xfrm>
              <a:off x="5675314" y="2629694"/>
              <a:ext cx="76200" cy="6350"/>
            </a:xfrm>
            <a:custGeom>
              <a:avLst/>
              <a:gdLst>
                <a:gd name="T0" fmla="*/ 0 w 119"/>
                <a:gd name="T1" fmla="*/ 10 h 12"/>
                <a:gd name="T2" fmla="*/ 117 w 119"/>
                <a:gd name="T3" fmla="*/ 0 h 12"/>
                <a:gd name="T4" fmla="*/ 119 w 119"/>
                <a:gd name="T5" fmla="*/ 3 h 12"/>
                <a:gd name="T6" fmla="*/ 1 w 119"/>
                <a:gd name="T7" fmla="*/ 12 h 12"/>
                <a:gd name="T8" fmla="*/ 0 w 119"/>
                <a:gd name="T9" fmla="*/ 10 h 12"/>
              </a:gdLst>
              <a:ahLst/>
              <a:cxnLst>
                <a:cxn ang="0">
                  <a:pos x="T0" y="T1"/>
                </a:cxn>
                <a:cxn ang="0">
                  <a:pos x="T2" y="T3"/>
                </a:cxn>
                <a:cxn ang="0">
                  <a:pos x="T4" y="T5"/>
                </a:cxn>
                <a:cxn ang="0">
                  <a:pos x="T6" y="T7"/>
                </a:cxn>
                <a:cxn ang="0">
                  <a:pos x="T8" y="T9"/>
                </a:cxn>
              </a:cxnLst>
              <a:rect l="0" t="0" r="r" b="b"/>
              <a:pathLst>
                <a:path w="119" h="12">
                  <a:moveTo>
                    <a:pt x="0" y="10"/>
                  </a:moveTo>
                  <a:lnTo>
                    <a:pt x="117" y="0"/>
                  </a:lnTo>
                  <a:lnTo>
                    <a:pt x="119" y="3"/>
                  </a:lnTo>
                  <a:lnTo>
                    <a:pt x="1" y="12"/>
                  </a:lnTo>
                  <a:lnTo>
                    <a:pt x="0"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248">
              <a:extLst>
                <a:ext uri="{FF2B5EF4-FFF2-40B4-BE49-F238E27FC236}">
                  <a16:creationId xmlns:a16="http://schemas.microsoft.com/office/drawing/2014/main" id="{3054AD3F-4280-4322-B026-A5A9F4B9305E}"/>
                </a:ext>
              </a:extLst>
            </p:cNvPr>
            <p:cNvSpPr>
              <a:spLocks/>
            </p:cNvSpPr>
            <p:nvPr/>
          </p:nvSpPr>
          <p:spPr bwMode="auto">
            <a:xfrm>
              <a:off x="5702301" y="2612231"/>
              <a:ext cx="4763" cy="3175"/>
            </a:xfrm>
            <a:custGeom>
              <a:avLst/>
              <a:gdLst>
                <a:gd name="T0" fmla="*/ 2 w 9"/>
                <a:gd name="T1" fmla="*/ 4 h 4"/>
                <a:gd name="T2" fmla="*/ 0 w 9"/>
                <a:gd name="T3" fmla="*/ 0 h 4"/>
                <a:gd name="T4" fmla="*/ 7 w 9"/>
                <a:gd name="T5" fmla="*/ 0 h 4"/>
                <a:gd name="T6" fmla="*/ 9 w 9"/>
                <a:gd name="T7" fmla="*/ 4 h 4"/>
                <a:gd name="T8" fmla="*/ 2 w 9"/>
                <a:gd name="T9" fmla="*/ 4 h 4"/>
              </a:gdLst>
              <a:ahLst/>
              <a:cxnLst>
                <a:cxn ang="0">
                  <a:pos x="T0" y="T1"/>
                </a:cxn>
                <a:cxn ang="0">
                  <a:pos x="T2" y="T3"/>
                </a:cxn>
                <a:cxn ang="0">
                  <a:pos x="T4" y="T5"/>
                </a:cxn>
                <a:cxn ang="0">
                  <a:pos x="T6" y="T7"/>
                </a:cxn>
                <a:cxn ang="0">
                  <a:pos x="T8" y="T9"/>
                </a:cxn>
              </a:cxnLst>
              <a:rect l="0" t="0" r="r" b="b"/>
              <a:pathLst>
                <a:path w="9" h="4">
                  <a:moveTo>
                    <a:pt x="2" y="4"/>
                  </a:moveTo>
                  <a:lnTo>
                    <a:pt x="0" y="0"/>
                  </a:lnTo>
                  <a:lnTo>
                    <a:pt x="7" y="0"/>
                  </a:lnTo>
                  <a:lnTo>
                    <a:pt x="9" y="4"/>
                  </a:ln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49">
              <a:extLst>
                <a:ext uri="{FF2B5EF4-FFF2-40B4-BE49-F238E27FC236}">
                  <a16:creationId xmlns:a16="http://schemas.microsoft.com/office/drawing/2014/main" id="{0CA9E40E-391D-4D80-BE93-1DD724DC47A3}"/>
                </a:ext>
              </a:extLst>
            </p:cNvPr>
            <p:cNvSpPr>
              <a:spLocks/>
            </p:cNvSpPr>
            <p:nvPr/>
          </p:nvSpPr>
          <p:spPr bwMode="auto">
            <a:xfrm>
              <a:off x="5695951" y="2612231"/>
              <a:ext cx="6350" cy="3175"/>
            </a:xfrm>
            <a:custGeom>
              <a:avLst/>
              <a:gdLst>
                <a:gd name="T0" fmla="*/ 8 w 8"/>
                <a:gd name="T1" fmla="*/ 5 h 5"/>
                <a:gd name="T2" fmla="*/ 2 w 8"/>
                <a:gd name="T3" fmla="*/ 5 h 5"/>
                <a:gd name="T4" fmla="*/ 0 w 8"/>
                <a:gd name="T5" fmla="*/ 1 h 5"/>
                <a:gd name="T6" fmla="*/ 6 w 8"/>
                <a:gd name="T7" fmla="*/ 0 h 5"/>
                <a:gd name="T8" fmla="*/ 8 w 8"/>
                <a:gd name="T9" fmla="*/ 5 h 5"/>
              </a:gdLst>
              <a:ahLst/>
              <a:cxnLst>
                <a:cxn ang="0">
                  <a:pos x="T0" y="T1"/>
                </a:cxn>
                <a:cxn ang="0">
                  <a:pos x="T2" y="T3"/>
                </a:cxn>
                <a:cxn ang="0">
                  <a:pos x="T4" y="T5"/>
                </a:cxn>
                <a:cxn ang="0">
                  <a:pos x="T6" y="T7"/>
                </a:cxn>
                <a:cxn ang="0">
                  <a:pos x="T8" y="T9"/>
                </a:cxn>
              </a:cxnLst>
              <a:rect l="0" t="0" r="r" b="b"/>
              <a:pathLst>
                <a:path w="8" h="5">
                  <a:moveTo>
                    <a:pt x="8" y="5"/>
                  </a:moveTo>
                  <a:lnTo>
                    <a:pt x="2" y="5"/>
                  </a:lnTo>
                  <a:lnTo>
                    <a:pt x="0" y="1"/>
                  </a:lnTo>
                  <a:lnTo>
                    <a:pt x="6" y="0"/>
                  </a:lnTo>
                  <a:lnTo>
                    <a:pt x="8"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50">
              <a:extLst>
                <a:ext uri="{FF2B5EF4-FFF2-40B4-BE49-F238E27FC236}">
                  <a16:creationId xmlns:a16="http://schemas.microsoft.com/office/drawing/2014/main" id="{D2DC4752-E5C0-40EE-8F07-71ED95130C49}"/>
                </a:ext>
              </a:extLst>
            </p:cNvPr>
            <p:cNvSpPr>
              <a:spLocks/>
            </p:cNvSpPr>
            <p:nvPr/>
          </p:nvSpPr>
          <p:spPr bwMode="auto">
            <a:xfrm>
              <a:off x="5703889" y="2615406"/>
              <a:ext cx="4763" cy="3175"/>
            </a:xfrm>
            <a:custGeom>
              <a:avLst/>
              <a:gdLst>
                <a:gd name="T0" fmla="*/ 0 w 9"/>
                <a:gd name="T1" fmla="*/ 1 h 5"/>
                <a:gd name="T2" fmla="*/ 7 w 9"/>
                <a:gd name="T3" fmla="*/ 0 h 5"/>
                <a:gd name="T4" fmla="*/ 9 w 9"/>
                <a:gd name="T5" fmla="*/ 5 h 5"/>
                <a:gd name="T6" fmla="*/ 2 w 9"/>
                <a:gd name="T7" fmla="*/ 5 h 5"/>
                <a:gd name="T8" fmla="*/ 0 w 9"/>
                <a:gd name="T9" fmla="*/ 1 h 5"/>
              </a:gdLst>
              <a:ahLst/>
              <a:cxnLst>
                <a:cxn ang="0">
                  <a:pos x="T0" y="T1"/>
                </a:cxn>
                <a:cxn ang="0">
                  <a:pos x="T2" y="T3"/>
                </a:cxn>
                <a:cxn ang="0">
                  <a:pos x="T4" y="T5"/>
                </a:cxn>
                <a:cxn ang="0">
                  <a:pos x="T6" y="T7"/>
                </a:cxn>
                <a:cxn ang="0">
                  <a:pos x="T8" y="T9"/>
                </a:cxn>
              </a:cxnLst>
              <a:rect l="0" t="0" r="r" b="b"/>
              <a:pathLst>
                <a:path w="9" h="5">
                  <a:moveTo>
                    <a:pt x="0" y="1"/>
                  </a:moveTo>
                  <a:lnTo>
                    <a:pt x="7" y="0"/>
                  </a:lnTo>
                  <a:lnTo>
                    <a:pt x="9" y="5"/>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251">
              <a:extLst>
                <a:ext uri="{FF2B5EF4-FFF2-40B4-BE49-F238E27FC236}">
                  <a16:creationId xmlns:a16="http://schemas.microsoft.com/office/drawing/2014/main" id="{84A9522F-5E9E-4AD8-99FF-E981A4841EBF}"/>
                </a:ext>
              </a:extLst>
            </p:cNvPr>
            <p:cNvSpPr>
              <a:spLocks/>
            </p:cNvSpPr>
            <p:nvPr/>
          </p:nvSpPr>
          <p:spPr bwMode="auto">
            <a:xfrm>
              <a:off x="5699126" y="2616994"/>
              <a:ext cx="4763" cy="3175"/>
            </a:xfrm>
            <a:custGeom>
              <a:avLst/>
              <a:gdLst>
                <a:gd name="T0" fmla="*/ 6 w 8"/>
                <a:gd name="T1" fmla="*/ 0 h 5"/>
                <a:gd name="T2" fmla="*/ 8 w 8"/>
                <a:gd name="T3" fmla="*/ 5 h 5"/>
                <a:gd name="T4" fmla="*/ 2 w 8"/>
                <a:gd name="T5" fmla="*/ 5 h 5"/>
                <a:gd name="T6" fmla="*/ 0 w 8"/>
                <a:gd name="T7" fmla="*/ 1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5"/>
                  </a:lnTo>
                  <a:lnTo>
                    <a:pt x="2" y="5"/>
                  </a:lnTo>
                  <a:lnTo>
                    <a:pt x="0" y="1"/>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Rectangle 3">
            <a:extLst>
              <a:ext uri="{FF2B5EF4-FFF2-40B4-BE49-F238E27FC236}">
                <a16:creationId xmlns:a16="http://schemas.microsoft.com/office/drawing/2014/main" id="{F93012C8-8060-4057-83D2-C0595F130CAD}"/>
              </a:ext>
            </a:extLst>
          </p:cNvPr>
          <p:cNvSpPr/>
          <p:nvPr/>
        </p:nvSpPr>
        <p:spPr>
          <a:xfrm>
            <a:off x="781051" y="4413285"/>
            <a:ext cx="8755629" cy="338554"/>
          </a:xfrm>
          <a:prstGeom prst="rect">
            <a:avLst/>
          </a:prstGeom>
        </p:spPr>
        <p:txBody>
          <a:bodyPr wrap="square">
            <a:spAutoFit/>
          </a:bodyPr>
          <a:lstStyle/>
          <a:p>
            <a:r>
              <a:rPr lang="en-US" sz="1600" dirty="0">
                <a:solidFill>
                  <a:srgbClr val="0000FF"/>
                </a:solidFill>
                <a:latin typeface="Lucida Console" panose="020B0609040504020204" pitchFamily="49" charset="0"/>
              </a:rPr>
              <a:t>Install-Module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–Name </a:t>
            </a:r>
            <a:r>
              <a:rPr lang="en-US" sz="1600" dirty="0" err="1">
                <a:solidFill>
                  <a:srgbClr val="8A2BE2"/>
                </a:solidFill>
                <a:latin typeface="Lucida Console" panose="020B0609040504020204" pitchFamily="49" charset="0"/>
              </a:rPr>
              <a:t>Microsoft.Online.SharePoint.PowerShell</a:t>
            </a:r>
            <a:r>
              <a:rPr lang="en-US" sz="1600" dirty="0">
                <a:solidFill>
                  <a:srgbClr val="8A2BE2"/>
                </a:solidFill>
                <a:latin typeface="Lucida Console" panose="020B0609040504020204" pitchFamily="49" charset="0"/>
              </a:rPr>
              <a:t> </a:t>
            </a:r>
          </a:p>
        </p:txBody>
      </p:sp>
      <p:sp>
        <p:nvSpPr>
          <p:cNvPr id="51" name="Rectangle 50">
            <a:extLst>
              <a:ext uri="{FF2B5EF4-FFF2-40B4-BE49-F238E27FC236}">
                <a16:creationId xmlns:a16="http://schemas.microsoft.com/office/drawing/2014/main" id="{BDBA7CCB-E960-4570-AA91-FD39935A9932}"/>
              </a:ext>
            </a:extLst>
          </p:cNvPr>
          <p:cNvSpPr/>
          <p:nvPr/>
        </p:nvSpPr>
        <p:spPr>
          <a:xfrm>
            <a:off x="693841" y="5426659"/>
            <a:ext cx="9135883" cy="338554"/>
          </a:xfrm>
          <a:prstGeom prst="rect">
            <a:avLst/>
          </a:prstGeom>
        </p:spPr>
        <p:txBody>
          <a:bodyPr wrap="square">
            <a:spAutoFit/>
          </a:bodyPr>
          <a:lstStyle/>
          <a:p>
            <a:r>
              <a:rPr lang="en-US" sz="1600" dirty="0"/>
              <a:t> </a:t>
            </a:r>
            <a:r>
              <a:rPr lang="en-US" sz="1600" dirty="0">
                <a:solidFill>
                  <a:srgbClr val="0000FF"/>
                </a:solidFill>
                <a:latin typeface="Lucida Console" panose="020B0609040504020204" pitchFamily="49" charset="0"/>
              </a:rPr>
              <a:t>Connect-</a:t>
            </a:r>
            <a:r>
              <a:rPr lang="en-US" sz="1600" dirty="0" err="1">
                <a:solidFill>
                  <a:srgbClr val="0000FF"/>
                </a:solidFill>
                <a:latin typeface="Lucida Console" panose="020B0609040504020204" pitchFamily="49" charset="0"/>
              </a:rPr>
              <a:t>SPOService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Url</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a:t>
            </a:r>
            <a:r>
              <a:rPr lang="en-US" sz="1600" dirty="0">
                <a:solidFill>
                  <a:srgbClr val="A82D00"/>
                </a:solidFill>
                <a:latin typeface="Lucida Console" panose="020B0609040504020204" pitchFamily="49" charset="0"/>
              </a:rPr>
              <a:t>OrgName</a:t>
            </a:r>
            <a:r>
              <a:rPr lang="en-US" sz="1600" dirty="0">
                <a:solidFill>
                  <a:srgbClr val="8A2BE2"/>
                </a:solidFill>
                <a:latin typeface="Lucida Console" panose="020B0609040504020204" pitchFamily="49" charset="0"/>
              </a:rPr>
              <a:t>-admin.sharepoint.com </a:t>
            </a:r>
          </a:p>
        </p:txBody>
      </p:sp>
    </p:spTree>
    <p:extLst>
      <p:ext uri="{BB962C8B-B14F-4D97-AF65-F5344CB8AC3E}">
        <p14:creationId xmlns:p14="http://schemas.microsoft.com/office/powerpoint/2010/main" val="175887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Lesson Introduction</a:t>
            </a:r>
            <a:r>
              <a:rPr lang="en-US" dirty="0"/>
              <a:t> </a:t>
            </a:r>
          </a:p>
        </p:txBody>
      </p:sp>
      <p:sp>
        <p:nvSpPr>
          <p:cNvPr id="6" name="Text Placeholder 5"/>
          <p:cNvSpPr>
            <a:spLocks noGrp="1"/>
          </p:cNvSpPr>
          <p:nvPr>
            <p:ph type="body" sz="quarter" idx="10"/>
          </p:nvPr>
        </p:nvSpPr>
        <p:spPr>
          <a:xfrm>
            <a:off x="592992" y="1444289"/>
            <a:ext cx="6528874" cy="3533275"/>
          </a:xfrm>
        </p:spPr>
        <p:txBody>
          <a:bodyPr>
            <a:normAutofit lnSpcReduction="10000"/>
          </a:bodyPr>
          <a:lstStyle/>
          <a:p>
            <a:r>
              <a:rPr lang="en-US" dirty="0"/>
              <a:t>Overview of SharePoint sites</a:t>
            </a:r>
          </a:p>
          <a:p>
            <a:r>
              <a:rPr lang="en-US" dirty="0"/>
              <a:t>Overview of navigation in SharePoint</a:t>
            </a:r>
          </a:p>
          <a:p>
            <a:r>
              <a:rPr lang="en-US" dirty="0"/>
              <a:t>Overview of SharePoint hub sites</a:t>
            </a:r>
          </a:p>
          <a:p>
            <a:r>
              <a:rPr lang="en-US" dirty="0"/>
              <a:t>Create SharePoint sites</a:t>
            </a:r>
          </a:p>
          <a:p>
            <a:r>
              <a:rPr lang="bs-Latn-BA" dirty="0"/>
              <a:t>Delete SharePoint sites</a:t>
            </a:r>
            <a:endParaRPr lang="en-US" dirty="0"/>
          </a:p>
          <a:p>
            <a:r>
              <a:rPr lang="bs-Latn-BA" dirty="0"/>
              <a:t>Restore SharePoint sites</a:t>
            </a:r>
            <a:endParaRPr lang="en-US" dirty="0"/>
          </a:p>
          <a:p>
            <a:r>
              <a:rPr lang="bs-Latn-BA" dirty="0"/>
              <a:t>Configure SharePoint hub sites</a:t>
            </a:r>
          </a:p>
        </p:txBody>
      </p:sp>
      <p:grpSp>
        <p:nvGrpSpPr>
          <p:cNvPr id="99" name="Group 98">
            <a:extLst>
              <a:ext uri="{FF2B5EF4-FFF2-40B4-BE49-F238E27FC236}">
                <a16:creationId xmlns:a16="http://schemas.microsoft.com/office/drawing/2014/main" id="{1D8C04EC-46E8-4655-8198-CEACBF0D7710}"/>
              </a:ext>
              <a:ext uri="{C183D7F6-B498-43B3-948B-1728B52AA6E4}">
                <adec:decorative xmlns:adec="http://schemas.microsoft.com/office/drawing/2017/decorative" val="1"/>
              </a:ext>
            </a:extLst>
          </p:cNvPr>
          <p:cNvGrpSpPr/>
          <p:nvPr/>
        </p:nvGrpSpPr>
        <p:grpSpPr>
          <a:xfrm flipH="1">
            <a:off x="8013679" y="4099886"/>
            <a:ext cx="3815354" cy="2367135"/>
            <a:chOff x="2870201" y="2144713"/>
            <a:chExt cx="823913" cy="511175"/>
          </a:xfrm>
        </p:grpSpPr>
        <p:sp>
          <p:nvSpPr>
            <p:cNvPr id="100" name="Freeform 893">
              <a:extLst>
                <a:ext uri="{FF2B5EF4-FFF2-40B4-BE49-F238E27FC236}">
                  <a16:creationId xmlns:a16="http://schemas.microsoft.com/office/drawing/2014/main" id="{D345A493-3C7D-4148-88A5-63E4D076DBC7}"/>
                </a:ext>
              </a:extLst>
            </p:cNvPr>
            <p:cNvSpPr>
              <a:spLocks/>
            </p:cNvSpPr>
            <p:nvPr/>
          </p:nvSpPr>
          <p:spPr bwMode="auto">
            <a:xfrm>
              <a:off x="3343276" y="2413000"/>
              <a:ext cx="241300" cy="242888"/>
            </a:xfrm>
            <a:custGeom>
              <a:avLst/>
              <a:gdLst>
                <a:gd name="T0" fmla="*/ 370 w 381"/>
                <a:gd name="T1" fmla="*/ 233 h 384"/>
                <a:gd name="T2" fmla="*/ 374 w 381"/>
                <a:gd name="T3" fmla="*/ 195 h 384"/>
                <a:gd name="T4" fmla="*/ 192 w 381"/>
                <a:gd name="T5" fmla="*/ 14 h 384"/>
                <a:gd name="T6" fmla="*/ 161 w 381"/>
                <a:gd name="T7" fmla="*/ 17 h 384"/>
                <a:gd name="T8" fmla="*/ 104 w 381"/>
                <a:gd name="T9" fmla="*/ 0 h 384"/>
                <a:gd name="T10" fmla="*/ 0 w 381"/>
                <a:gd name="T11" fmla="*/ 104 h 384"/>
                <a:gd name="T12" fmla="*/ 15 w 381"/>
                <a:gd name="T13" fmla="*/ 157 h 384"/>
                <a:gd name="T14" fmla="*/ 11 w 381"/>
                <a:gd name="T15" fmla="*/ 195 h 384"/>
                <a:gd name="T16" fmla="*/ 192 w 381"/>
                <a:gd name="T17" fmla="*/ 376 h 384"/>
                <a:gd name="T18" fmla="*/ 230 w 381"/>
                <a:gd name="T19" fmla="*/ 373 h 384"/>
                <a:gd name="T20" fmla="*/ 277 w 381"/>
                <a:gd name="T21" fmla="*/ 384 h 384"/>
                <a:gd name="T22" fmla="*/ 381 w 381"/>
                <a:gd name="T23" fmla="*/ 280 h 384"/>
                <a:gd name="T24" fmla="*/ 370 w 381"/>
                <a:gd name="T25" fmla="*/ 2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384">
                  <a:moveTo>
                    <a:pt x="370" y="233"/>
                  </a:moveTo>
                  <a:cubicBezTo>
                    <a:pt x="372" y="221"/>
                    <a:pt x="374" y="208"/>
                    <a:pt x="374" y="195"/>
                  </a:cubicBezTo>
                  <a:cubicBezTo>
                    <a:pt x="374" y="95"/>
                    <a:pt x="293" y="14"/>
                    <a:pt x="192" y="14"/>
                  </a:cubicBezTo>
                  <a:cubicBezTo>
                    <a:pt x="182" y="14"/>
                    <a:pt x="171" y="15"/>
                    <a:pt x="161" y="17"/>
                  </a:cubicBezTo>
                  <a:cubicBezTo>
                    <a:pt x="144" y="6"/>
                    <a:pt x="125" y="0"/>
                    <a:pt x="104" y="0"/>
                  </a:cubicBezTo>
                  <a:cubicBezTo>
                    <a:pt x="47" y="0"/>
                    <a:pt x="0" y="46"/>
                    <a:pt x="0" y="104"/>
                  </a:cubicBezTo>
                  <a:cubicBezTo>
                    <a:pt x="0" y="123"/>
                    <a:pt x="6" y="142"/>
                    <a:pt x="15" y="157"/>
                  </a:cubicBezTo>
                  <a:cubicBezTo>
                    <a:pt x="12" y="169"/>
                    <a:pt x="11" y="182"/>
                    <a:pt x="11" y="195"/>
                  </a:cubicBezTo>
                  <a:cubicBezTo>
                    <a:pt x="11" y="295"/>
                    <a:pt x="92" y="376"/>
                    <a:pt x="192" y="376"/>
                  </a:cubicBezTo>
                  <a:cubicBezTo>
                    <a:pt x="205" y="376"/>
                    <a:pt x="218" y="375"/>
                    <a:pt x="230" y="373"/>
                  </a:cubicBezTo>
                  <a:cubicBezTo>
                    <a:pt x="244" y="380"/>
                    <a:pt x="260" y="384"/>
                    <a:pt x="277" y="384"/>
                  </a:cubicBezTo>
                  <a:cubicBezTo>
                    <a:pt x="335" y="384"/>
                    <a:pt x="381" y="337"/>
                    <a:pt x="381" y="280"/>
                  </a:cubicBezTo>
                  <a:cubicBezTo>
                    <a:pt x="381" y="263"/>
                    <a:pt x="377" y="247"/>
                    <a:pt x="370" y="233"/>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894">
              <a:extLst>
                <a:ext uri="{FF2B5EF4-FFF2-40B4-BE49-F238E27FC236}">
                  <a16:creationId xmlns:a16="http://schemas.microsoft.com/office/drawing/2014/main" id="{2D48E898-0BEB-41D1-946E-9FBCF744AD0B}"/>
                </a:ext>
              </a:extLst>
            </p:cNvPr>
            <p:cNvSpPr>
              <a:spLocks/>
            </p:cNvSpPr>
            <p:nvPr/>
          </p:nvSpPr>
          <p:spPr bwMode="auto">
            <a:xfrm>
              <a:off x="3502026" y="2590800"/>
              <a:ext cx="34925" cy="65088"/>
            </a:xfrm>
            <a:custGeom>
              <a:avLst/>
              <a:gdLst>
                <a:gd name="T0" fmla="*/ 50 w 56"/>
                <a:gd name="T1" fmla="*/ 51 h 103"/>
                <a:gd name="T2" fmla="*/ 50 w 56"/>
                <a:gd name="T3" fmla="*/ 47 h 103"/>
                <a:gd name="T4" fmla="*/ 35 w 56"/>
                <a:gd name="T5" fmla="*/ 31 h 103"/>
                <a:gd name="T6" fmla="*/ 22 w 56"/>
                <a:gd name="T7" fmla="*/ 31 h 103"/>
                <a:gd name="T8" fmla="*/ 22 w 56"/>
                <a:gd name="T9" fmla="*/ 0 h 103"/>
                <a:gd name="T10" fmla="*/ 6 w 56"/>
                <a:gd name="T11" fmla="*/ 0 h 103"/>
                <a:gd name="T12" fmla="*/ 6 w 56"/>
                <a:gd name="T13" fmla="*/ 58 h 103"/>
                <a:gd name="T14" fmla="*/ 5 w 56"/>
                <a:gd name="T15" fmla="*/ 58 h 103"/>
                <a:gd name="T16" fmla="*/ 5 w 56"/>
                <a:gd name="T17" fmla="*/ 67 h 103"/>
                <a:gd name="T18" fmla="*/ 2 w 56"/>
                <a:gd name="T19" fmla="*/ 67 h 103"/>
                <a:gd name="T20" fmla="*/ 0 w 56"/>
                <a:gd name="T21" fmla="*/ 100 h 103"/>
                <a:gd name="T22" fmla="*/ 29 w 56"/>
                <a:gd name="T23" fmla="*/ 103 h 103"/>
                <a:gd name="T24" fmla="*/ 27 w 56"/>
                <a:gd name="T25" fmla="*/ 67 h 103"/>
                <a:gd name="T26" fmla="*/ 24 w 56"/>
                <a:gd name="T27" fmla="*/ 67 h 103"/>
                <a:gd name="T28" fmla="*/ 24 w 56"/>
                <a:gd name="T29" fmla="*/ 58 h 103"/>
                <a:gd name="T30" fmla="*/ 22 w 56"/>
                <a:gd name="T31" fmla="*/ 58 h 103"/>
                <a:gd name="T32" fmla="*/ 22 w 56"/>
                <a:gd name="T33" fmla="*/ 36 h 103"/>
                <a:gd name="T34" fmla="*/ 35 w 56"/>
                <a:gd name="T35" fmla="*/ 36 h 103"/>
                <a:gd name="T36" fmla="*/ 45 w 56"/>
                <a:gd name="T37" fmla="*/ 47 h 103"/>
                <a:gd name="T38" fmla="*/ 45 w 56"/>
                <a:gd name="T39" fmla="*/ 51 h 103"/>
                <a:gd name="T40" fmla="*/ 40 w 56"/>
                <a:gd name="T41" fmla="*/ 66 h 103"/>
                <a:gd name="T42" fmla="*/ 41 w 56"/>
                <a:gd name="T43" fmla="*/ 68 h 103"/>
                <a:gd name="T44" fmla="*/ 55 w 56"/>
                <a:gd name="T45" fmla="*/ 68 h 103"/>
                <a:gd name="T46" fmla="*/ 56 w 56"/>
                <a:gd name="T47" fmla="*/ 66 h 103"/>
                <a:gd name="T48" fmla="*/ 50 w 56"/>
                <a:gd name="T4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03">
                  <a:moveTo>
                    <a:pt x="50" y="51"/>
                  </a:moveTo>
                  <a:lnTo>
                    <a:pt x="50" y="47"/>
                  </a:lnTo>
                  <a:cubicBezTo>
                    <a:pt x="50" y="38"/>
                    <a:pt x="43" y="31"/>
                    <a:pt x="35" y="31"/>
                  </a:cubicBezTo>
                  <a:lnTo>
                    <a:pt x="22" y="31"/>
                  </a:lnTo>
                  <a:lnTo>
                    <a:pt x="22" y="0"/>
                  </a:lnTo>
                  <a:lnTo>
                    <a:pt x="6" y="0"/>
                  </a:lnTo>
                  <a:lnTo>
                    <a:pt x="6" y="58"/>
                  </a:lnTo>
                  <a:lnTo>
                    <a:pt x="5" y="58"/>
                  </a:lnTo>
                  <a:lnTo>
                    <a:pt x="5" y="67"/>
                  </a:lnTo>
                  <a:lnTo>
                    <a:pt x="2" y="67"/>
                  </a:lnTo>
                  <a:lnTo>
                    <a:pt x="0" y="100"/>
                  </a:lnTo>
                  <a:cubicBezTo>
                    <a:pt x="5" y="101"/>
                    <a:pt x="15" y="103"/>
                    <a:pt x="29" y="103"/>
                  </a:cubicBezTo>
                  <a:lnTo>
                    <a:pt x="27" y="67"/>
                  </a:lnTo>
                  <a:lnTo>
                    <a:pt x="24" y="67"/>
                  </a:lnTo>
                  <a:lnTo>
                    <a:pt x="24" y="58"/>
                  </a:lnTo>
                  <a:lnTo>
                    <a:pt x="22" y="58"/>
                  </a:lnTo>
                  <a:lnTo>
                    <a:pt x="22" y="36"/>
                  </a:lnTo>
                  <a:lnTo>
                    <a:pt x="35" y="36"/>
                  </a:lnTo>
                  <a:cubicBezTo>
                    <a:pt x="41" y="36"/>
                    <a:pt x="45" y="41"/>
                    <a:pt x="45" y="47"/>
                  </a:cubicBezTo>
                  <a:lnTo>
                    <a:pt x="45" y="51"/>
                  </a:lnTo>
                  <a:cubicBezTo>
                    <a:pt x="42" y="55"/>
                    <a:pt x="40" y="61"/>
                    <a:pt x="40" y="66"/>
                  </a:cubicBezTo>
                  <a:cubicBezTo>
                    <a:pt x="39" y="67"/>
                    <a:pt x="40" y="68"/>
                    <a:pt x="41" y="68"/>
                  </a:cubicBezTo>
                  <a:lnTo>
                    <a:pt x="55" y="68"/>
                  </a:lnTo>
                  <a:cubicBezTo>
                    <a:pt x="56" y="68"/>
                    <a:pt x="56" y="67"/>
                    <a:pt x="56" y="66"/>
                  </a:cubicBezTo>
                  <a:cubicBezTo>
                    <a:pt x="56" y="61"/>
                    <a:pt x="53" y="55"/>
                    <a:pt x="50"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95">
              <a:extLst>
                <a:ext uri="{FF2B5EF4-FFF2-40B4-BE49-F238E27FC236}">
                  <a16:creationId xmlns:a16="http://schemas.microsoft.com/office/drawing/2014/main" id="{B44C8320-6ED5-489F-937B-67047DBAD3FB}"/>
                </a:ext>
              </a:extLst>
            </p:cNvPr>
            <p:cNvSpPr>
              <a:spLocks/>
            </p:cNvSpPr>
            <p:nvPr/>
          </p:nvSpPr>
          <p:spPr bwMode="auto">
            <a:xfrm>
              <a:off x="3430589" y="2487613"/>
              <a:ext cx="42863" cy="74613"/>
            </a:xfrm>
            <a:custGeom>
              <a:avLst/>
              <a:gdLst>
                <a:gd name="T0" fmla="*/ 59 w 67"/>
                <a:gd name="T1" fmla="*/ 0 h 116"/>
                <a:gd name="T2" fmla="*/ 40 w 67"/>
                <a:gd name="T3" fmla="*/ 74 h 116"/>
                <a:gd name="T4" fmla="*/ 0 w 67"/>
                <a:gd name="T5" fmla="*/ 100 h 116"/>
                <a:gd name="T6" fmla="*/ 8 w 67"/>
                <a:gd name="T7" fmla="*/ 116 h 116"/>
                <a:gd name="T8" fmla="*/ 65 w 67"/>
                <a:gd name="T9" fmla="*/ 93 h 116"/>
                <a:gd name="T10" fmla="*/ 67 w 67"/>
                <a:gd name="T11" fmla="*/ 8 h 116"/>
                <a:gd name="T12" fmla="*/ 59 w 67"/>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67" h="116">
                  <a:moveTo>
                    <a:pt x="59" y="0"/>
                  </a:moveTo>
                  <a:lnTo>
                    <a:pt x="40" y="74"/>
                  </a:lnTo>
                  <a:lnTo>
                    <a:pt x="0" y="100"/>
                  </a:lnTo>
                  <a:lnTo>
                    <a:pt x="8" y="116"/>
                  </a:lnTo>
                  <a:lnTo>
                    <a:pt x="65" y="93"/>
                  </a:lnTo>
                  <a:lnTo>
                    <a:pt x="67" y="8"/>
                  </a:lnTo>
                  <a:lnTo>
                    <a:pt x="59"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96">
              <a:extLst>
                <a:ext uri="{FF2B5EF4-FFF2-40B4-BE49-F238E27FC236}">
                  <a16:creationId xmlns:a16="http://schemas.microsoft.com/office/drawing/2014/main" id="{4110B446-D822-48AC-99E8-4B9E6DC816AE}"/>
                </a:ext>
              </a:extLst>
            </p:cNvPr>
            <p:cNvSpPr>
              <a:spLocks/>
            </p:cNvSpPr>
            <p:nvPr/>
          </p:nvSpPr>
          <p:spPr bwMode="auto">
            <a:xfrm>
              <a:off x="3462339" y="2459038"/>
              <a:ext cx="109538" cy="139700"/>
            </a:xfrm>
            <a:custGeom>
              <a:avLst/>
              <a:gdLst>
                <a:gd name="T0" fmla="*/ 152 w 175"/>
                <a:gd name="T1" fmla="*/ 166 h 220"/>
                <a:gd name="T2" fmla="*/ 167 w 175"/>
                <a:gd name="T3" fmla="*/ 22 h 220"/>
                <a:gd name="T4" fmla="*/ 162 w 175"/>
                <a:gd name="T5" fmla="*/ 1 h 220"/>
                <a:gd name="T6" fmla="*/ 122 w 175"/>
                <a:gd name="T7" fmla="*/ 3 h 220"/>
                <a:gd name="T8" fmla="*/ 87 w 175"/>
                <a:gd name="T9" fmla="*/ 2 h 220"/>
                <a:gd name="T10" fmla="*/ 52 w 175"/>
                <a:gd name="T11" fmla="*/ 0 h 220"/>
                <a:gd name="T12" fmla="*/ 32 w 175"/>
                <a:gd name="T13" fmla="*/ 16 h 220"/>
                <a:gd name="T14" fmla="*/ 0 w 175"/>
                <a:gd name="T15" fmla="*/ 220 h 220"/>
                <a:gd name="T16" fmla="*/ 143 w 175"/>
                <a:gd name="T17" fmla="*/ 220 h 220"/>
                <a:gd name="T18" fmla="*/ 163 w 175"/>
                <a:gd name="T19" fmla="*/ 189 h 220"/>
                <a:gd name="T20" fmla="*/ 152 w 175"/>
                <a:gd name="T21"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20">
                  <a:moveTo>
                    <a:pt x="152" y="166"/>
                  </a:moveTo>
                  <a:lnTo>
                    <a:pt x="167" y="22"/>
                  </a:lnTo>
                  <a:cubicBezTo>
                    <a:pt x="167" y="20"/>
                    <a:pt x="175" y="0"/>
                    <a:pt x="162" y="1"/>
                  </a:cubicBezTo>
                  <a:lnTo>
                    <a:pt x="122" y="3"/>
                  </a:lnTo>
                  <a:cubicBezTo>
                    <a:pt x="111" y="3"/>
                    <a:pt x="99" y="3"/>
                    <a:pt x="87" y="2"/>
                  </a:cubicBezTo>
                  <a:lnTo>
                    <a:pt x="52" y="0"/>
                  </a:lnTo>
                  <a:cubicBezTo>
                    <a:pt x="42" y="0"/>
                    <a:pt x="34" y="7"/>
                    <a:pt x="32" y="16"/>
                  </a:cubicBezTo>
                  <a:lnTo>
                    <a:pt x="0" y="220"/>
                  </a:lnTo>
                  <a:lnTo>
                    <a:pt x="143" y="220"/>
                  </a:lnTo>
                  <a:cubicBezTo>
                    <a:pt x="159" y="220"/>
                    <a:pt x="169" y="203"/>
                    <a:pt x="163" y="189"/>
                  </a:cubicBezTo>
                  <a:lnTo>
                    <a:pt x="152" y="16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7">
              <a:extLst>
                <a:ext uri="{FF2B5EF4-FFF2-40B4-BE49-F238E27FC236}">
                  <a16:creationId xmlns:a16="http://schemas.microsoft.com/office/drawing/2014/main" id="{0FEC486B-8F69-40DB-A8DE-BDF348F5292C}"/>
                </a:ext>
              </a:extLst>
            </p:cNvPr>
            <p:cNvSpPr>
              <a:spLocks/>
            </p:cNvSpPr>
            <p:nvPr/>
          </p:nvSpPr>
          <p:spPr bwMode="auto">
            <a:xfrm>
              <a:off x="3481389" y="2474913"/>
              <a:ext cx="80963" cy="3175"/>
            </a:xfrm>
            <a:custGeom>
              <a:avLst/>
              <a:gdLst>
                <a:gd name="T0" fmla="*/ 57 w 129"/>
                <a:gd name="T1" fmla="*/ 7 h 7"/>
                <a:gd name="T2" fmla="*/ 0 w 129"/>
                <a:gd name="T3" fmla="*/ 4 h 7"/>
                <a:gd name="T4" fmla="*/ 1 w 129"/>
                <a:gd name="T5" fmla="*/ 0 h 7"/>
                <a:gd name="T6" fmla="*/ 129 w 129"/>
                <a:gd name="T7" fmla="*/ 0 h 7"/>
                <a:gd name="T8" fmla="*/ 129 w 129"/>
                <a:gd name="T9" fmla="*/ 4 h 7"/>
                <a:gd name="T10" fmla="*/ 57 w 129"/>
                <a:gd name="T11" fmla="*/ 7 h 7"/>
              </a:gdLst>
              <a:ahLst/>
              <a:cxnLst>
                <a:cxn ang="0">
                  <a:pos x="T0" y="T1"/>
                </a:cxn>
                <a:cxn ang="0">
                  <a:pos x="T2" y="T3"/>
                </a:cxn>
                <a:cxn ang="0">
                  <a:pos x="T4" y="T5"/>
                </a:cxn>
                <a:cxn ang="0">
                  <a:pos x="T6" y="T7"/>
                </a:cxn>
                <a:cxn ang="0">
                  <a:pos x="T8" y="T9"/>
                </a:cxn>
                <a:cxn ang="0">
                  <a:pos x="T10" y="T11"/>
                </a:cxn>
              </a:cxnLst>
              <a:rect l="0" t="0" r="r" b="b"/>
              <a:pathLst>
                <a:path w="129" h="7">
                  <a:moveTo>
                    <a:pt x="57" y="7"/>
                  </a:moveTo>
                  <a:cubicBezTo>
                    <a:pt x="38" y="7"/>
                    <a:pt x="17" y="6"/>
                    <a:pt x="0" y="4"/>
                  </a:cubicBezTo>
                  <a:lnTo>
                    <a:pt x="1" y="0"/>
                  </a:lnTo>
                  <a:cubicBezTo>
                    <a:pt x="52" y="7"/>
                    <a:pt x="128" y="0"/>
                    <a:pt x="129" y="0"/>
                  </a:cubicBezTo>
                  <a:lnTo>
                    <a:pt x="129" y="4"/>
                  </a:lnTo>
                  <a:cubicBezTo>
                    <a:pt x="129" y="4"/>
                    <a:pt x="95" y="7"/>
                    <a:pt x="57"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898">
              <a:extLst>
                <a:ext uri="{FF2B5EF4-FFF2-40B4-BE49-F238E27FC236}">
                  <a16:creationId xmlns:a16="http://schemas.microsoft.com/office/drawing/2014/main" id="{0A37D830-757D-478E-9D30-2C9A21297DBF}"/>
                </a:ext>
              </a:extLst>
            </p:cNvPr>
            <p:cNvSpPr>
              <a:spLocks/>
            </p:cNvSpPr>
            <p:nvPr/>
          </p:nvSpPr>
          <p:spPr bwMode="auto">
            <a:xfrm>
              <a:off x="3475039" y="2493963"/>
              <a:ext cx="84138" cy="4763"/>
            </a:xfrm>
            <a:custGeom>
              <a:avLst/>
              <a:gdLst>
                <a:gd name="T0" fmla="*/ 58 w 133"/>
                <a:gd name="T1" fmla="*/ 7 h 7"/>
                <a:gd name="T2" fmla="*/ 0 w 133"/>
                <a:gd name="T3" fmla="*/ 4 h 7"/>
                <a:gd name="T4" fmla="*/ 1 w 133"/>
                <a:gd name="T5" fmla="*/ 0 h 7"/>
                <a:gd name="T6" fmla="*/ 133 w 133"/>
                <a:gd name="T7" fmla="*/ 0 h 7"/>
                <a:gd name="T8" fmla="*/ 133 w 133"/>
                <a:gd name="T9" fmla="*/ 4 h 7"/>
                <a:gd name="T10" fmla="*/ 58 w 133"/>
                <a:gd name="T11" fmla="*/ 7 h 7"/>
              </a:gdLst>
              <a:ahLst/>
              <a:cxnLst>
                <a:cxn ang="0">
                  <a:pos x="T0" y="T1"/>
                </a:cxn>
                <a:cxn ang="0">
                  <a:pos x="T2" y="T3"/>
                </a:cxn>
                <a:cxn ang="0">
                  <a:pos x="T4" y="T5"/>
                </a:cxn>
                <a:cxn ang="0">
                  <a:pos x="T6" y="T7"/>
                </a:cxn>
                <a:cxn ang="0">
                  <a:pos x="T8" y="T9"/>
                </a:cxn>
                <a:cxn ang="0">
                  <a:pos x="T10" y="T11"/>
                </a:cxn>
              </a:cxnLst>
              <a:rect l="0" t="0" r="r" b="b"/>
              <a:pathLst>
                <a:path w="133" h="7">
                  <a:moveTo>
                    <a:pt x="58" y="7"/>
                  </a:moveTo>
                  <a:cubicBezTo>
                    <a:pt x="38" y="7"/>
                    <a:pt x="17" y="6"/>
                    <a:pt x="0" y="4"/>
                  </a:cubicBezTo>
                  <a:lnTo>
                    <a:pt x="1" y="0"/>
                  </a:lnTo>
                  <a:cubicBezTo>
                    <a:pt x="52" y="7"/>
                    <a:pt x="132" y="0"/>
                    <a:pt x="133" y="0"/>
                  </a:cubicBezTo>
                  <a:lnTo>
                    <a:pt x="133" y="4"/>
                  </a:lnTo>
                  <a:cubicBezTo>
                    <a:pt x="133"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99">
              <a:extLst>
                <a:ext uri="{FF2B5EF4-FFF2-40B4-BE49-F238E27FC236}">
                  <a16:creationId xmlns:a16="http://schemas.microsoft.com/office/drawing/2014/main" id="{01BB3518-C1EA-4BFA-86D2-D00F6AF78100}"/>
                </a:ext>
              </a:extLst>
            </p:cNvPr>
            <p:cNvSpPr>
              <a:spLocks/>
            </p:cNvSpPr>
            <p:nvPr/>
          </p:nvSpPr>
          <p:spPr bwMode="auto">
            <a:xfrm>
              <a:off x="3473451" y="2514600"/>
              <a:ext cx="84138" cy="4763"/>
            </a:xfrm>
            <a:custGeom>
              <a:avLst/>
              <a:gdLst>
                <a:gd name="T0" fmla="*/ 58 w 134"/>
                <a:gd name="T1" fmla="*/ 7 h 7"/>
                <a:gd name="T2" fmla="*/ 0 w 134"/>
                <a:gd name="T3" fmla="*/ 4 h 7"/>
                <a:gd name="T4" fmla="*/ 1 w 134"/>
                <a:gd name="T5" fmla="*/ 0 h 7"/>
                <a:gd name="T6" fmla="*/ 134 w 134"/>
                <a:gd name="T7" fmla="*/ 0 h 7"/>
                <a:gd name="T8" fmla="*/ 134 w 134"/>
                <a:gd name="T9" fmla="*/ 4 h 7"/>
                <a:gd name="T10" fmla="*/ 58 w 134"/>
                <a:gd name="T11" fmla="*/ 7 h 7"/>
              </a:gdLst>
              <a:ahLst/>
              <a:cxnLst>
                <a:cxn ang="0">
                  <a:pos x="T0" y="T1"/>
                </a:cxn>
                <a:cxn ang="0">
                  <a:pos x="T2" y="T3"/>
                </a:cxn>
                <a:cxn ang="0">
                  <a:pos x="T4" y="T5"/>
                </a:cxn>
                <a:cxn ang="0">
                  <a:pos x="T6" y="T7"/>
                </a:cxn>
                <a:cxn ang="0">
                  <a:pos x="T8" y="T9"/>
                </a:cxn>
                <a:cxn ang="0">
                  <a:pos x="T10" y="T11"/>
                </a:cxn>
              </a:cxnLst>
              <a:rect l="0" t="0" r="r" b="b"/>
              <a:pathLst>
                <a:path w="134" h="7">
                  <a:moveTo>
                    <a:pt x="58" y="7"/>
                  </a:moveTo>
                  <a:cubicBezTo>
                    <a:pt x="38" y="7"/>
                    <a:pt x="17" y="6"/>
                    <a:pt x="0" y="4"/>
                  </a:cubicBezTo>
                  <a:lnTo>
                    <a:pt x="1" y="0"/>
                  </a:lnTo>
                  <a:cubicBezTo>
                    <a:pt x="52" y="7"/>
                    <a:pt x="133" y="0"/>
                    <a:pt x="134" y="0"/>
                  </a:cubicBezTo>
                  <a:lnTo>
                    <a:pt x="134" y="4"/>
                  </a:lnTo>
                  <a:cubicBezTo>
                    <a:pt x="134"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900">
              <a:extLst>
                <a:ext uri="{FF2B5EF4-FFF2-40B4-BE49-F238E27FC236}">
                  <a16:creationId xmlns:a16="http://schemas.microsoft.com/office/drawing/2014/main" id="{CE32E517-B507-42FA-88AE-EB7BB9C895DD}"/>
                </a:ext>
              </a:extLst>
            </p:cNvPr>
            <p:cNvSpPr>
              <a:spLocks/>
            </p:cNvSpPr>
            <p:nvPr/>
          </p:nvSpPr>
          <p:spPr bwMode="auto">
            <a:xfrm>
              <a:off x="3471864" y="2536825"/>
              <a:ext cx="84138" cy="1588"/>
            </a:xfrm>
            <a:custGeom>
              <a:avLst/>
              <a:gdLst>
                <a:gd name="T0" fmla="*/ 63 w 134"/>
                <a:gd name="T1" fmla="*/ 4 h 4"/>
                <a:gd name="T2" fmla="*/ 0 w 134"/>
                <a:gd name="T3" fmla="*/ 3 h 4"/>
                <a:gd name="T4" fmla="*/ 1 w 134"/>
                <a:gd name="T5" fmla="*/ 0 h 4"/>
                <a:gd name="T6" fmla="*/ 134 w 134"/>
                <a:gd name="T7" fmla="*/ 0 h 4"/>
                <a:gd name="T8" fmla="*/ 134 w 134"/>
                <a:gd name="T9" fmla="*/ 3 h 4"/>
                <a:gd name="T10" fmla="*/ 63 w 134"/>
                <a:gd name="T11" fmla="*/ 4 h 4"/>
              </a:gdLst>
              <a:ahLst/>
              <a:cxnLst>
                <a:cxn ang="0">
                  <a:pos x="T0" y="T1"/>
                </a:cxn>
                <a:cxn ang="0">
                  <a:pos x="T2" y="T3"/>
                </a:cxn>
                <a:cxn ang="0">
                  <a:pos x="T4" y="T5"/>
                </a:cxn>
                <a:cxn ang="0">
                  <a:pos x="T6" y="T7"/>
                </a:cxn>
                <a:cxn ang="0">
                  <a:pos x="T8" y="T9"/>
                </a:cxn>
                <a:cxn ang="0">
                  <a:pos x="T10" y="T11"/>
                </a:cxn>
              </a:cxnLst>
              <a:rect l="0" t="0" r="r" b="b"/>
              <a:pathLst>
                <a:path w="134" h="4">
                  <a:moveTo>
                    <a:pt x="63" y="4"/>
                  </a:moveTo>
                  <a:cubicBezTo>
                    <a:pt x="43" y="4"/>
                    <a:pt x="21" y="4"/>
                    <a:pt x="0" y="3"/>
                  </a:cubicBezTo>
                  <a:lnTo>
                    <a:pt x="1" y="0"/>
                  </a:lnTo>
                  <a:cubicBezTo>
                    <a:pt x="62" y="1"/>
                    <a:pt x="133" y="0"/>
                    <a:pt x="134" y="0"/>
                  </a:cubicBezTo>
                  <a:lnTo>
                    <a:pt x="134" y="3"/>
                  </a:lnTo>
                  <a:cubicBezTo>
                    <a:pt x="134" y="4"/>
                    <a:pt x="102" y="4"/>
                    <a:pt x="63"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901">
              <a:extLst>
                <a:ext uri="{FF2B5EF4-FFF2-40B4-BE49-F238E27FC236}">
                  <a16:creationId xmlns:a16="http://schemas.microsoft.com/office/drawing/2014/main" id="{57969731-9D59-4757-813D-7E5A2401BF50}"/>
                </a:ext>
              </a:extLst>
            </p:cNvPr>
            <p:cNvSpPr>
              <a:spLocks noChangeArrowheads="1"/>
            </p:cNvSpPr>
            <p:nvPr/>
          </p:nvSpPr>
          <p:spPr bwMode="auto">
            <a:xfrm>
              <a:off x="3470276" y="2559050"/>
              <a:ext cx="84138" cy="1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02">
              <a:extLst>
                <a:ext uri="{FF2B5EF4-FFF2-40B4-BE49-F238E27FC236}">
                  <a16:creationId xmlns:a16="http://schemas.microsoft.com/office/drawing/2014/main" id="{796A5143-B0E1-400D-8AFA-B19F064C632B}"/>
                </a:ext>
              </a:extLst>
            </p:cNvPr>
            <p:cNvSpPr>
              <a:spLocks noChangeArrowheads="1"/>
            </p:cNvSpPr>
            <p:nvPr/>
          </p:nvSpPr>
          <p:spPr bwMode="auto">
            <a:xfrm>
              <a:off x="3473451" y="2579688"/>
              <a:ext cx="84138"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903">
              <a:extLst>
                <a:ext uri="{FF2B5EF4-FFF2-40B4-BE49-F238E27FC236}">
                  <a16:creationId xmlns:a16="http://schemas.microsoft.com/office/drawing/2014/main" id="{09E240B8-86F0-4546-B3C0-B0D8BB778BAA}"/>
                </a:ext>
              </a:extLst>
            </p:cNvPr>
            <p:cNvSpPr>
              <a:spLocks/>
            </p:cNvSpPr>
            <p:nvPr/>
          </p:nvSpPr>
          <p:spPr bwMode="auto">
            <a:xfrm>
              <a:off x="3484564" y="2459038"/>
              <a:ext cx="85725" cy="149225"/>
            </a:xfrm>
            <a:custGeom>
              <a:avLst/>
              <a:gdLst>
                <a:gd name="T0" fmla="*/ 128 w 135"/>
                <a:gd name="T1" fmla="*/ 183 h 235"/>
                <a:gd name="T2" fmla="*/ 124 w 135"/>
                <a:gd name="T3" fmla="*/ 131 h 235"/>
                <a:gd name="T4" fmla="*/ 135 w 135"/>
                <a:gd name="T5" fmla="*/ 8 h 235"/>
                <a:gd name="T6" fmla="*/ 130 w 135"/>
                <a:gd name="T7" fmla="*/ 1 h 235"/>
                <a:gd name="T8" fmla="*/ 122 w 135"/>
                <a:gd name="T9" fmla="*/ 7 h 235"/>
                <a:gd name="T10" fmla="*/ 109 w 135"/>
                <a:gd name="T11" fmla="*/ 123 h 235"/>
                <a:gd name="T12" fmla="*/ 114 w 135"/>
                <a:gd name="T13" fmla="*/ 193 h 235"/>
                <a:gd name="T14" fmla="*/ 116 w 135"/>
                <a:gd name="T15" fmla="*/ 203 h 235"/>
                <a:gd name="T16" fmla="*/ 108 w 135"/>
                <a:gd name="T17" fmla="*/ 213 h 235"/>
                <a:gd name="T18" fmla="*/ 43 w 135"/>
                <a:gd name="T19" fmla="*/ 212 h 235"/>
                <a:gd name="T20" fmla="*/ 43 w 135"/>
                <a:gd name="T21" fmla="*/ 213 h 235"/>
                <a:gd name="T22" fmla="*/ 39 w 135"/>
                <a:gd name="T23" fmla="*/ 213 h 235"/>
                <a:gd name="T24" fmla="*/ 4 w 135"/>
                <a:gd name="T25" fmla="*/ 223 h 235"/>
                <a:gd name="T26" fmla="*/ 3 w 135"/>
                <a:gd name="T27" fmla="*/ 232 h 235"/>
                <a:gd name="T28" fmla="*/ 11 w 135"/>
                <a:gd name="T29" fmla="*/ 233 h 235"/>
                <a:gd name="T30" fmla="*/ 14 w 135"/>
                <a:gd name="T31" fmla="*/ 232 h 235"/>
                <a:gd name="T32" fmla="*/ 37 w 135"/>
                <a:gd name="T33" fmla="*/ 226 h 235"/>
                <a:gd name="T34" fmla="*/ 43 w 135"/>
                <a:gd name="T35" fmla="*/ 226 h 235"/>
                <a:gd name="T36" fmla="*/ 77 w 135"/>
                <a:gd name="T37" fmla="*/ 226 h 235"/>
                <a:gd name="T38" fmla="*/ 112 w 135"/>
                <a:gd name="T39" fmla="*/ 226 h 235"/>
                <a:gd name="T40" fmla="*/ 132 w 135"/>
                <a:gd name="T41" fmla="*/ 201 h 235"/>
                <a:gd name="T42" fmla="*/ 128 w 135"/>
                <a:gd name="T43" fmla="*/ 18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235">
                  <a:moveTo>
                    <a:pt x="128" y="183"/>
                  </a:moveTo>
                  <a:cubicBezTo>
                    <a:pt x="124" y="166"/>
                    <a:pt x="123" y="149"/>
                    <a:pt x="124" y="131"/>
                  </a:cubicBezTo>
                  <a:lnTo>
                    <a:pt x="135" y="8"/>
                  </a:lnTo>
                  <a:cubicBezTo>
                    <a:pt x="135" y="5"/>
                    <a:pt x="133" y="2"/>
                    <a:pt x="130" y="1"/>
                  </a:cubicBezTo>
                  <a:cubicBezTo>
                    <a:pt x="126" y="0"/>
                    <a:pt x="123" y="3"/>
                    <a:pt x="122" y="7"/>
                  </a:cubicBezTo>
                  <a:lnTo>
                    <a:pt x="109" y="123"/>
                  </a:lnTo>
                  <a:cubicBezTo>
                    <a:pt x="107" y="146"/>
                    <a:pt x="108" y="170"/>
                    <a:pt x="114" y="193"/>
                  </a:cubicBezTo>
                  <a:lnTo>
                    <a:pt x="116" y="203"/>
                  </a:lnTo>
                  <a:cubicBezTo>
                    <a:pt x="117" y="208"/>
                    <a:pt x="113" y="213"/>
                    <a:pt x="108" y="213"/>
                  </a:cubicBezTo>
                  <a:lnTo>
                    <a:pt x="43" y="212"/>
                  </a:lnTo>
                  <a:lnTo>
                    <a:pt x="43" y="213"/>
                  </a:lnTo>
                  <a:lnTo>
                    <a:pt x="39" y="213"/>
                  </a:lnTo>
                  <a:cubicBezTo>
                    <a:pt x="27" y="213"/>
                    <a:pt x="15" y="216"/>
                    <a:pt x="4" y="223"/>
                  </a:cubicBezTo>
                  <a:cubicBezTo>
                    <a:pt x="1" y="225"/>
                    <a:pt x="0" y="229"/>
                    <a:pt x="3" y="232"/>
                  </a:cubicBezTo>
                  <a:cubicBezTo>
                    <a:pt x="5" y="234"/>
                    <a:pt x="8" y="235"/>
                    <a:pt x="11" y="233"/>
                  </a:cubicBezTo>
                  <a:lnTo>
                    <a:pt x="14" y="232"/>
                  </a:lnTo>
                  <a:cubicBezTo>
                    <a:pt x="21" y="228"/>
                    <a:pt x="29" y="226"/>
                    <a:pt x="37" y="226"/>
                  </a:cubicBezTo>
                  <a:lnTo>
                    <a:pt x="43" y="226"/>
                  </a:lnTo>
                  <a:lnTo>
                    <a:pt x="77" y="226"/>
                  </a:lnTo>
                  <a:lnTo>
                    <a:pt x="112" y="226"/>
                  </a:lnTo>
                  <a:cubicBezTo>
                    <a:pt x="125" y="226"/>
                    <a:pt x="135" y="214"/>
                    <a:pt x="132" y="201"/>
                  </a:cubicBezTo>
                  <a:lnTo>
                    <a:pt x="128" y="18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904">
              <a:extLst>
                <a:ext uri="{FF2B5EF4-FFF2-40B4-BE49-F238E27FC236}">
                  <a16:creationId xmlns:a16="http://schemas.microsoft.com/office/drawing/2014/main" id="{09B9228B-99E1-4B53-85BA-6D83618C7D09}"/>
                </a:ext>
              </a:extLst>
            </p:cNvPr>
            <p:cNvSpPr>
              <a:spLocks/>
            </p:cNvSpPr>
            <p:nvPr/>
          </p:nvSpPr>
          <p:spPr bwMode="auto">
            <a:xfrm>
              <a:off x="3387726" y="2549525"/>
              <a:ext cx="115888" cy="88900"/>
            </a:xfrm>
            <a:custGeom>
              <a:avLst/>
              <a:gdLst>
                <a:gd name="T0" fmla="*/ 39 w 182"/>
                <a:gd name="T1" fmla="*/ 140 h 140"/>
                <a:gd name="T2" fmla="*/ 46 w 182"/>
                <a:gd name="T3" fmla="*/ 91 h 140"/>
                <a:gd name="T4" fmla="*/ 123 w 182"/>
                <a:gd name="T5" fmla="*/ 77 h 140"/>
                <a:gd name="T6" fmla="*/ 160 w 182"/>
                <a:gd name="T7" fmla="*/ 47 h 140"/>
                <a:gd name="T8" fmla="*/ 182 w 182"/>
                <a:gd name="T9" fmla="*/ 0 h 140"/>
                <a:gd name="T10" fmla="*/ 111 w 182"/>
                <a:gd name="T11" fmla="*/ 0 h 140"/>
                <a:gd name="T12" fmla="*/ 102 w 182"/>
                <a:gd name="T13" fmla="*/ 22 h 140"/>
                <a:gd name="T14" fmla="*/ 20 w 182"/>
                <a:gd name="T15" fmla="*/ 46 h 140"/>
                <a:gd name="T16" fmla="*/ 2 w 182"/>
                <a:gd name="T17" fmla="*/ 67 h 140"/>
                <a:gd name="T18" fmla="*/ 0 w 182"/>
                <a:gd name="T19" fmla="*/ 113 h 140"/>
                <a:gd name="T20" fmla="*/ 39 w 182"/>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140">
                  <a:moveTo>
                    <a:pt x="39" y="140"/>
                  </a:moveTo>
                  <a:lnTo>
                    <a:pt x="46" y="91"/>
                  </a:lnTo>
                  <a:lnTo>
                    <a:pt x="123" y="77"/>
                  </a:lnTo>
                  <a:cubicBezTo>
                    <a:pt x="139" y="74"/>
                    <a:pt x="153" y="63"/>
                    <a:pt x="160" y="47"/>
                  </a:cubicBezTo>
                  <a:lnTo>
                    <a:pt x="182" y="0"/>
                  </a:lnTo>
                  <a:lnTo>
                    <a:pt x="111" y="0"/>
                  </a:lnTo>
                  <a:lnTo>
                    <a:pt x="102" y="22"/>
                  </a:lnTo>
                  <a:lnTo>
                    <a:pt x="20" y="46"/>
                  </a:lnTo>
                  <a:cubicBezTo>
                    <a:pt x="10" y="48"/>
                    <a:pt x="3" y="57"/>
                    <a:pt x="2" y="67"/>
                  </a:cubicBezTo>
                  <a:lnTo>
                    <a:pt x="0" y="113"/>
                  </a:lnTo>
                  <a:cubicBezTo>
                    <a:pt x="0" y="113"/>
                    <a:pt x="16" y="129"/>
                    <a:pt x="39" y="1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905">
              <a:extLst>
                <a:ext uri="{FF2B5EF4-FFF2-40B4-BE49-F238E27FC236}">
                  <a16:creationId xmlns:a16="http://schemas.microsoft.com/office/drawing/2014/main" id="{9D8EF781-BF63-4478-8062-9A8AEB16713C}"/>
                </a:ext>
              </a:extLst>
            </p:cNvPr>
            <p:cNvSpPr>
              <a:spLocks/>
            </p:cNvSpPr>
            <p:nvPr/>
          </p:nvSpPr>
          <p:spPr bwMode="auto">
            <a:xfrm>
              <a:off x="3451226" y="2533650"/>
              <a:ext cx="74613" cy="117475"/>
            </a:xfrm>
            <a:custGeom>
              <a:avLst/>
              <a:gdLst>
                <a:gd name="T0" fmla="*/ 81 w 118"/>
                <a:gd name="T1" fmla="*/ 0 h 186"/>
                <a:gd name="T2" fmla="*/ 48 w 118"/>
                <a:gd name="T3" fmla="*/ 59 h 186"/>
                <a:gd name="T4" fmla="*/ 20 w 118"/>
                <a:gd name="T5" fmla="*/ 71 h 186"/>
                <a:gd name="T6" fmla="*/ 4 w 118"/>
                <a:gd name="T7" fmla="*/ 107 h 186"/>
                <a:gd name="T8" fmla="*/ 27 w 118"/>
                <a:gd name="T9" fmla="*/ 185 h 186"/>
                <a:gd name="T10" fmla="*/ 60 w 118"/>
                <a:gd name="T11" fmla="*/ 182 h 186"/>
                <a:gd name="T12" fmla="*/ 70 w 118"/>
                <a:gd name="T13" fmla="*/ 186 h 186"/>
                <a:gd name="T14" fmla="*/ 60 w 118"/>
                <a:gd name="T15" fmla="*/ 111 h 186"/>
                <a:gd name="T16" fmla="*/ 69 w 118"/>
                <a:gd name="T17" fmla="*/ 100 h 186"/>
                <a:gd name="T18" fmla="*/ 95 w 118"/>
                <a:gd name="T19" fmla="*/ 97 h 186"/>
                <a:gd name="T20" fmla="*/ 117 w 118"/>
                <a:gd name="T21" fmla="*/ 73 h 186"/>
                <a:gd name="T22" fmla="*/ 118 w 118"/>
                <a:gd name="T23" fmla="*/ 62 h 186"/>
                <a:gd name="T24" fmla="*/ 81 w 118"/>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86">
                  <a:moveTo>
                    <a:pt x="81" y="0"/>
                  </a:moveTo>
                  <a:lnTo>
                    <a:pt x="48" y="59"/>
                  </a:lnTo>
                  <a:lnTo>
                    <a:pt x="20" y="71"/>
                  </a:lnTo>
                  <a:cubicBezTo>
                    <a:pt x="7" y="77"/>
                    <a:pt x="0" y="92"/>
                    <a:pt x="4" y="107"/>
                  </a:cubicBezTo>
                  <a:lnTo>
                    <a:pt x="27" y="185"/>
                  </a:lnTo>
                  <a:cubicBezTo>
                    <a:pt x="32" y="185"/>
                    <a:pt x="44" y="185"/>
                    <a:pt x="60" y="182"/>
                  </a:cubicBezTo>
                  <a:cubicBezTo>
                    <a:pt x="64" y="183"/>
                    <a:pt x="67" y="185"/>
                    <a:pt x="70" y="186"/>
                  </a:cubicBezTo>
                  <a:lnTo>
                    <a:pt x="60" y="111"/>
                  </a:lnTo>
                  <a:cubicBezTo>
                    <a:pt x="59" y="105"/>
                    <a:pt x="63" y="100"/>
                    <a:pt x="69" y="100"/>
                  </a:cubicBezTo>
                  <a:lnTo>
                    <a:pt x="95" y="97"/>
                  </a:lnTo>
                  <a:cubicBezTo>
                    <a:pt x="107" y="96"/>
                    <a:pt x="117" y="86"/>
                    <a:pt x="117" y="73"/>
                  </a:cubicBezTo>
                  <a:lnTo>
                    <a:pt x="118" y="62"/>
                  </a:lnTo>
                  <a:lnTo>
                    <a:pt x="81" y="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06">
              <a:extLst>
                <a:ext uri="{FF2B5EF4-FFF2-40B4-BE49-F238E27FC236}">
                  <a16:creationId xmlns:a16="http://schemas.microsoft.com/office/drawing/2014/main" id="{4BE1DD9F-8E9A-4986-940C-CC2C374C0DE2}"/>
                </a:ext>
              </a:extLst>
            </p:cNvPr>
            <p:cNvSpPr>
              <a:spLocks/>
            </p:cNvSpPr>
            <p:nvPr/>
          </p:nvSpPr>
          <p:spPr bwMode="auto">
            <a:xfrm>
              <a:off x="3446464" y="2459038"/>
              <a:ext cx="93663" cy="125413"/>
            </a:xfrm>
            <a:custGeom>
              <a:avLst/>
              <a:gdLst>
                <a:gd name="T0" fmla="*/ 47 w 148"/>
                <a:gd name="T1" fmla="*/ 9 h 198"/>
                <a:gd name="T2" fmla="*/ 78 w 148"/>
                <a:gd name="T3" fmla="*/ 4 h 198"/>
                <a:gd name="T4" fmla="*/ 95 w 148"/>
                <a:gd name="T5" fmla="*/ 1 h 198"/>
                <a:gd name="T6" fmla="*/ 144 w 148"/>
                <a:gd name="T7" fmla="*/ 61 h 198"/>
                <a:gd name="T8" fmla="*/ 124 w 148"/>
                <a:gd name="T9" fmla="*/ 198 h 198"/>
                <a:gd name="T10" fmla="*/ 121 w 148"/>
                <a:gd name="T11" fmla="*/ 196 h 198"/>
                <a:gd name="T12" fmla="*/ 16 w 148"/>
                <a:gd name="T13" fmla="*/ 161 h 198"/>
                <a:gd name="T14" fmla="*/ 0 w 148"/>
                <a:gd name="T15" fmla="*/ 162 h 198"/>
                <a:gd name="T16" fmla="*/ 25 w 148"/>
                <a:gd name="T17" fmla="*/ 113 h 198"/>
                <a:gd name="T18" fmla="*/ 47 w 148"/>
                <a:gd name="T19" fmla="*/ 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98">
                  <a:moveTo>
                    <a:pt x="47" y="9"/>
                  </a:moveTo>
                  <a:cubicBezTo>
                    <a:pt x="61" y="0"/>
                    <a:pt x="78" y="4"/>
                    <a:pt x="78" y="4"/>
                  </a:cubicBezTo>
                  <a:lnTo>
                    <a:pt x="95" y="1"/>
                  </a:lnTo>
                  <a:cubicBezTo>
                    <a:pt x="126" y="4"/>
                    <a:pt x="148" y="33"/>
                    <a:pt x="144" y="61"/>
                  </a:cubicBezTo>
                  <a:lnTo>
                    <a:pt x="124" y="198"/>
                  </a:lnTo>
                  <a:lnTo>
                    <a:pt x="121" y="196"/>
                  </a:lnTo>
                  <a:cubicBezTo>
                    <a:pt x="92" y="172"/>
                    <a:pt x="54" y="160"/>
                    <a:pt x="16" y="161"/>
                  </a:cubicBezTo>
                  <a:lnTo>
                    <a:pt x="0" y="162"/>
                  </a:lnTo>
                  <a:lnTo>
                    <a:pt x="25" y="113"/>
                  </a:lnTo>
                  <a:cubicBezTo>
                    <a:pt x="34" y="89"/>
                    <a:pt x="17" y="30"/>
                    <a:pt x="47"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07">
              <a:extLst>
                <a:ext uri="{FF2B5EF4-FFF2-40B4-BE49-F238E27FC236}">
                  <a16:creationId xmlns:a16="http://schemas.microsoft.com/office/drawing/2014/main" id="{395D4256-5A1A-4BD8-93BF-418082734D3D}"/>
                </a:ext>
              </a:extLst>
            </p:cNvPr>
            <p:cNvSpPr>
              <a:spLocks/>
            </p:cNvSpPr>
            <p:nvPr/>
          </p:nvSpPr>
          <p:spPr bwMode="auto">
            <a:xfrm>
              <a:off x="3454401" y="2498725"/>
              <a:ext cx="84138" cy="76200"/>
            </a:xfrm>
            <a:custGeom>
              <a:avLst/>
              <a:gdLst>
                <a:gd name="T0" fmla="*/ 127 w 132"/>
                <a:gd name="T1" fmla="*/ 0 h 120"/>
                <a:gd name="T2" fmla="*/ 86 w 132"/>
                <a:gd name="T3" fmla="*/ 0 h 120"/>
                <a:gd name="T4" fmla="*/ 98 w 132"/>
                <a:gd name="T5" fmla="*/ 71 h 120"/>
                <a:gd name="T6" fmla="*/ 40 w 132"/>
                <a:gd name="T7" fmla="*/ 98 h 120"/>
                <a:gd name="T8" fmla="*/ 17 w 132"/>
                <a:gd name="T9" fmla="*/ 91 h 120"/>
                <a:gd name="T10" fmla="*/ 4 w 132"/>
                <a:gd name="T11" fmla="*/ 96 h 120"/>
                <a:gd name="T12" fmla="*/ 0 w 132"/>
                <a:gd name="T13" fmla="*/ 105 h 120"/>
                <a:gd name="T14" fmla="*/ 11 w 132"/>
                <a:gd name="T15" fmla="*/ 120 h 120"/>
                <a:gd name="T16" fmla="*/ 48 w 132"/>
                <a:gd name="T17" fmla="*/ 117 h 120"/>
                <a:gd name="T18" fmla="*/ 49 w 132"/>
                <a:gd name="T19" fmla="*/ 115 h 120"/>
                <a:gd name="T20" fmla="*/ 124 w 132"/>
                <a:gd name="T21" fmla="*/ 96 h 120"/>
                <a:gd name="T22" fmla="*/ 132 w 132"/>
                <a:gd name="T23" fmla="*/ 85 h 120"/>
                <a:gd name="T24" fmla="*/ 127 w 132"/>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20">
                  <a:moveTo>
                    <a:pt x="127" y="0"/>
                  </a:moveTo>
                  <a:cubicBezTo>
                    <a:pt x="115" y="7"/>
                    <a:pt x="86" y="0"/>
                    <a:pt x="86" y="0"/>
                  </a:cubicBezTo>
                  <a:lnTo>
                    <a:pt x="98" y="71"/>
                  </a:lnTo>
                  <a:lnTo>
                    <a:pt x="40" y="98"/>
                  </a:lnTo>
                  <a:lnTo>
                    <a:pt x="17" y="91"/>
                  </a:lnTo>
                  <a:cubicBezTo>
                    <a:pt x="12" y="90"/>
                    <a:pt x="7" y="92"/>
                    <a:pt x="4" y="96"/>
                  </a:cubicBezTo>
                  <a:lnTo>
                    <a:pt x="0" y="105"/>
                  </a:lnTo>
                  <a:lnTo>
                    <a:pt x="11" y="120"/>
                  </a:lnTo>
                  <a:lnTo>
                    <a:pt x="48" y="117"/>
                  </a:lnTo>
                  <a:lnTo>
                    <a:pt x="49" y="115"/>
                  </a:lnTo>
                  <a:lnTo>
                    <a:pt x="124" y="96"/>
                  </a:lnTo>
                  <a:cubicBezTo>
                    <a:pt x="129" y="95"/>
                    <a:pt x="132" y="90"/>
                    <a:pt x="132" y="85"/>
                  </a:cubicBezTo>
                  <a:cubicBezTo>
                    <a:pt x="131" y="65"/>
                    <a:pt x="128" y="17"/>
                    <a:pt x="127"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908">
              <a:extLst>
                <a:ext uri="{FF2B5EF4-FFF2-40B4-BE49-F238E27FC236}">
                  <a16:creationId xmlns:a16="http://schemas.microsoft.com/office/drawing/2014/main" id="{97698DA3-6DEB-4D3B-AC6F-C743EAFF5E94}"/>
                </a:ext>
              </a:extLst>
            </p:cNvPr>
            <p:cNvSpPr>
              <a:spLocks/>
            </p:cNvSpPr>
            <p:nvPr/>
          </p:nvSpPr>
          <p:spPr bwMode="auto">
            <a:xfrm>
              <a:off x="3468689" y="2386013"/>
              <a:ext cx="61913" cy="87313"/>
            </a:xfrm>
            <a:custGeom>
              <a:avLst/>
              <a:gdLst>
                <a:gd name="T0" fmla="*/ 92 w 99"/>
                <a:gd name="T1" fmla="*/ 64 h 138"/>
                <a:gd name="T2" fmla="*/ 92 w 99"/>
                <a:gd name="T3" fmla="*/ 64 h 138"/>
                <a:gd name="T4" fmla="*/ 88 w 99"/>
                <a:gd name="T5" fmla="*/ 64 h 138"/>
                <a:gd name="T6" fmla="*/ 91 w 99"/>
                <a:gd name="T7" fmla="*/ 55 h 138"/>
                <a:gd name="T8" fmla="*/ 64 w 99"/>
                <a:gd name="T9" fmla="*/ 6 h 138"/>
                <a:gd name="T10" fmla="*/ 16 w 99"/>
                <a:gd name="T11" fmla="*/ 33 h 138"/>
                <a:gd name="T12" fmla="*/ 4 w 99"/>
                <a:gd name="T13" fmla="*/ 71 h 138"/>
                <a:gd name="T14" fmla="*/ 23 w 99"/>
                <a:gd name="T15" fmla="*/ 108 h 138"/>
                <a:gd name="T16" fmla="*/ 26 w 99"/>
                <a:gd name="T17" fmla="*/ 116 h 138"/>
                <a:gd name="T18" fmla="*/ 28 w 99"/>
                <a:gd name="T19" fmla="*/ 128 h 138"/>
                <a:gd name="T20" fmla="*/ 40 w 99"/>
                <a:gd name="T21" fmla="*/ 137 h 138"/>
                <a:gd name="T22" fmla="*/ 59 w 99"/>
                <a:gd name="T23" fmla="*/ 131 h 138"/>
                <a:gd name="T24" fmla="*/ 64 w 99"/>
                <a:gd name="T25" fmla="*/ 113 h 138"/>
                <a:gd name="T26" fmla="*/ 64 w 99"/>
                <a:gd name="T27" fmla="*/ 108 h 138"/>
                <a:gd name="T28" fmla="*/ 81 w 99"/>
                <a:gd name="T29" fmla="*/ 88 h 138"/>
                <a:gd name="T30" fmla="*/ 94 w 99"/>
                <a:gd name="T31" fmla="*/ 81 h 138"/>
                <a:gd name="T32" fmla="*/ 97 w 99"/>
                <a:gd name="T33" fmla="*/ 73 h 138"/>
                <a:gd name="T34" fmla="*/ 92 w 99"/>
                <a:gd name="T35" fmla="*/ 6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8">
                  <a:moveTo>
                    <a:pt x="92" y="64"/>
                  </a:moveTo>
                  <a:lnTo>
                    <a:pt x="92" y="64"/>
                  </a:lnTo>
                  <a:cubicBezTo>
                    <a:pt x="91" y="63"/>
                    <a:pt x="90" y="63"/>
                    <a:pt x="88" y="64"/>
                  </a:cubicBezTo>
                  <a:lnTo>
                    <a:pt x="91" y="55"/>
                  </a:lnTo>
                  <a:cubicBezTo>
                    <a:pt x="97" y="34"/>
                    <a:pt x="85" y="12"/>
                    <a:pt x="64" y="6"/>
                  </a:cubicBezTo>
                  <a:cubicBezTo>
                    <a:pt x="44" y="0"/>
                    <a:pt x="22" y="12"/>
                    <a:pt x="16" y="33"/>
                  </a:cubicBezTo>
                  <a:lnTo>
                    <a:pt x="4" y="71"/>
                  </a:lnTo>
                  <a:cubicBezTo>
                    <a:pt x="0" y="86"/>
                    <a:pt x="8" y="103"/>
                    <a:pt x="23" y="108"/>
                  </a:cubicBezTo>
                  <a:cubicBezTo>
                    <a:pt x="25" y="110"/>
                    <a:pt x="26" y="113"/>
                    <a:pt x="26" y="116"/>
                  </a:cubicBezTo>
                  <a:lnTo>
                    <a:pt x="28" y="128"/>
                  </a:lnTo>
                  <a:cubicBezTo>
                    <a:pt x="29" y="132"/>
                    <a:pt x="33" y="136"/>
                    <a:pt x="40" y="137"/>
                  </a:cubicBezTo>
                  <a:cubicBezTo>
                    <a:pt x="47" y="138"/>
                    <a:pt x="54" y="136"/>
                    <a:pt x="59" y="131"/>
                  </a:cubicBezTo>
                  <a:cubicBezTo>
                    <a:pt x="63" y="126"/>
                    <a:pt x="65" y="120"/>
                    <a:pt x="64" y="113"/>
                  </a:cubicBezTo>
                  <a:lnTo>
                    <a:pt x="64" y="108"/>
                  </a:lnTo>
                  <a:cubicBezTo>
                    <a:pt x="71" y="103"/>
                    <a:pt x="77" y="97"/>
                    <a:pt x="81" y="88"/>
                  </a:cubicBezTo>
                  <a:cubicBezTo>
                    <a:pt x="86" y="89"/>
                    <a:pt x="92" y="87"/>
                    <a:pt x="94" y="81"/>
                  </a:cubicBezTo>
                  <a:lnTo>
                    <a:pt x="97" y="73"/>
                  </a:lnTo>
                  <a:cubicBezTo>
                    <a:pt x="99" y="69"/>
                    <a:pt x="97" y="65"/>
                    <a:pt x="92" y="64"/>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909">
              <a:extLst>
                <a:ext uri="{FF2B5EF4-FFF2-40B4-BE49-F238E27FC236}">
                  <a16:creationId xmlns:a16="http://schemas.microsoft.com/office/drawing/2014/main" id="{47489752-72B7-4D8F-93E3-420C90498F6D}"/>
                </a:ext>
              </a:extLst>
            </p:cNvPr>
            <p:cNvSpPr>
              <a:spLocks/>
            </p:cNvSpPr>
            <p:nvPr/>
          </p:nvSpPr>
          <p:spPr bwMode="auto">
            <a:xfrm>
              <a:off x="3489326" y="2454275"/>
              <a:ext cx="20638" cy="15875"/>
            </a:xfrm>
            <a:custGeom>
              <a:avLst/>
              <a:gdLst>
                <a:gd name="T0" fmla="*/ 30 w 31"/>
                <a:gd name="T1" fmla="*/ 0 h 24"/>
                <a:gd name="T2" fmla="*/ 0 w 31"/>
                <a:gd name="T3" fmla="*/ 3 h 24"/>
                <a:gd name="T4" fmla="*/ 26 w 31"/>
                <a:gd name="T5" fmla="*/ 21 h 24"/>
                <a:gd name="T6" fmla="*/ 30 w 31"/>
                <a:gd name="T7" fmla="*/ 5 h 24"/>
                <a:gd name="T8" fmla="*/ 30 w 31"/>
                <a:gd name="T9" fmla="*/ 0 h 24"/>
              </a:gdLst>
              <a:ahLst/>
              <a:cxnLst>
                <a:cxn ang="0">
                  <a:pos x="T0" y="T1"/>
                </a:cxn>
                <a:cxn ang="0">
                  <a:pos x="T2" y="T3"/>
                </a:cxn>
                <a:cxn ang="0">
                  <a:pos x="T4" y="T5"/>
                </a:cxn>
                <a:cxn ang="0">
                  <a:pos x="T6" y="T7"/>
                </a:cxn>
                <a:cxn ang="0">
                  <a:pos x="T8" y="T9"/>
                </a:cxn>
              </a:cxnLst>
              <a:rect l="0" t="0" r="r" b="b"/>
              <a:pathLst>
                <a:path w="31" h="24">
                  <a:moveTo>
                    <a:pt x="30" y="0"/>
                  </a:moveTo>
                  <a:cubicBezTo>
                    <a:pt x="21" y="5"/>
                    <a:pt x="10" y="6"/>
                    <a:pt x="0" y="3"/>
                  </a:cubicBezTo>
                  <a:cubicBezTo>
                    <a:pt x="0" y="3"/>
                    <a:pt x="5" y="24"/>
                    <a:pt x="26" y="21"/>
                  </a:cubicBezTo>
                  <a:cubicBezTo>
                    <a:pt x="30" y="17"/>
                    <a:pt x="31" y="11"/>
                    <a:pt x="30" y="5"/>
                  </a:cubicBezTo>
                  <a:lnTo>
                    <a:pt x="3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10">
              <a:extLst>
                <a:ext uri="{FF2B5EF4-FFF2-40B4-BE49-F238E27FC236}">
                  <a16:creationId xmlns:a16="http://schemas.microsoft.com/office/drawing/2014/main" id="{4F1A6A0E-8588-4363-B877-EB690CAB4B4B}"/>
                </a:ext>
              </a:extLst>
            </p:cNvPr>
            <p:cNvSpPr>
              <a:spLocks/>
            </p:cNvSpPr>
            <p:nvPr/>
          </p:nvSpPr>
          <p:spPr bwMode="auto">
            <a:xfrm>
              <a:off x="3468689" y="2395538"/>
              <a:ext cx="20638" cy="58738"/>
            </a:xfrm>
            <a:custGeom>
              <a:avLst/>
              <a:gdLst>
                <a:gd name="T0" fmla="*/ 34 w 34"/>
                <a:gd name="T1" fmla="*/ 9 h 93"/>
                <a:gd name="T2" fmla="*/ 27 w 34"/>
                <a:gd name="T3" fmla="*/ 0 h 93"/>
                <a:gd name="T4" fmla="*/ 14 w 34"/>
                <a:gd name="T5" fmla="*/ 25 h 93"/>
                <a:gd name="T6" fmla="*/ 4 w 34"/>
                <a:gd name="T7" fmla="*/ 56 h 93"/>
                <a:gd name="T8" fmla="*/ 25 w 34"/>
                <a:gd name="T9" fmla="*/ 93 h 93"/>
                <a:gd name="T10" fmla="*/ 32 w 34"/>
                <a:gd name="T11" fmla="*/ 63 h 93"/>
                <a:gd name="T12" fmla="*/ 24 w 34"/>
                <a:gd name="T13" fmla="*/ 61 h 93"/>
                <a:gd name="T14" fmla="*/ 21 w 34"/>
                <a:gd name="T15" fmla="*/ 55 h 93"/>
                <a:gd name="T16" fmla="*/ 28 w 34"/>
                <a:gd name="T17" fmla="*/ 41 h 93"/>
                <a:gd name="T18" fmla="*/ 25 w 34"/>
                <a:gd name="T19" fmla="*/ 28 h 93"/>
                <a:gd name="T20" fmla="*/ 25 w 34"/>
                <a:gd name="T21" fmla="*/ 28 h 93"/>
                <a:gd name="T22" fmla="*/ 34 w 34"/>
                <a:gd name="T2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93">
                  <a:moveTo>
                    <a:pt x="34" y="9"/>
                  </a:moveTo>
                  <a:cubicBezTo>
                    <a:pt x="33" y="4"/>
                    <a:pt x="27" y="0"/>
                    <a:pt x="27" y="0"/>
                  </a:cubicBezTo>
                  <a:cubicBezTo>
                    <a:pt x="27" y="0"/>
                    <a:pt x="17" y="5"/>
                    <a:pt x="14" y="25"/>
                  </a:cubicBezTo>
                  <a:lnTo>
                    <a:pt x="4" y="56"/>
                  </a:lnTo>
                  <a:cubicBezTo>
                    <a:pt x="0" y="72"/>
                    <a:pt x="9" y="89"/>
                    <a:pt x="25" y="93"/>
                  </a:cubicBezTo>
                  <a:cubicBezTo>
                    <a:pt x="19" y="78"/>
                    <a:pt x="32" y="63"/>
                    <a:pt x="32" y="63"/>
                  </a:cubicBezTo>
                  <a:lnTo>
                    <a:pt x="24" y="61"/>
                  </a:lnTo>
                  <a:cubicBezTo>
                    <a:pt x="21" y="60"/>
                    <a:pt x="20" y="58"/>
                    <a:pt x="21" y="55"/>
                  </a:cubicBezTo>
                  <a:lnTo>
                    <a:pt x="28" y="41"/>
                  </a:lnTo>
                  <a:cubicBezTo>
                    <a:pt x="30" y="36"/>
                    <a:pt x="28" y="31"/>
                    <a:pt x="25" y="28"/>
                  </a:cubicBezTo>
                  <a:lnTo>
                    <a:pt x="25" y="28"/>
                  </a:lnTo>
                  <a:cubicBezTo>
                    <a:pt x="25" y="28"/>
                    <a:pt x="29" y="13"/>
                    <a:pt x="34" y="9"/>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11">
              <a:extLst>
                <a:ext uri="{FF2B5EF4-FFF2-40B4-BE49-F238E27FC236}">
                  <a16:creationId xmlns:a16="http://schemas.microsoft.com/office/drawing/2014/main" id="{0DB88560-79A1-4CA5-A17A-13E7F4BAB62E}"/>
                </a:ext>
              </a:extLst>
            </p:cNvPr>
            <p:cNvSpPr>
              <a:spLocks/>
            </p:cNvSpPr>
            <p:nvPr/>
          </p:nvSpPr>
          <p:spPr bwMode="auto">
            <a:xfrm>
              <a:off x="3500439" y="2422525"/>
              <a:ext cx="6350" cy="4763"/>
            </a:xfrm>
            <a:custGeom>
              <a:avLst/>
              <a:gdLst>
                <a:gd name="T0" fmla="*/ 0 w 9"/>
                <a:gd name="T1" fmla="*/ 4 h 9"/>
                <a:gd name="T2" fmla="*/ 3 w 9"/>
                <a:gd name="T3" fmla="*/ 9 h 9"/>
                <a:gd name="T4" fmla="*/ 8 w 9"/>
                <a:gd name="T5" fmla="*/ 6 h 9"/>
                <a:gd name="T6" fmla="*/ 6 w 9"/>
                <a:gd name="T7" fmla="*/ 1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0" y="6"/>
                    <a:pt x="1" y="8"/>
                    <a:pt x="3" y="9"/>
                  </a:cubicBezTo>
                  <a:cubicBezTo>
                    <a:pt x="5" y="9"/>
                    <a:pt x="8" y="8"/>
                    <a:pt x="8" y="6"/>
                  </a:cubicBezTo>
                  <a:cubicBezTo>
                    <a:pt x="9" y="4"/>
                    <a:pt x="8" y="1"/>
                    <a:pt x="6" y="1"/>
                  </a:cubicBezTo>
                  <a:cubicBezTo>
                    <a:pt x="3" y="0"/>
                    <a:pt x="1" y="1"/>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912">
              <a:extLst>
                <a:ext uri="{FF2B5EF4-FFF2-40B4-BE49-F238E27FC236}">
                  <a16:creationId xmlns:a16="http://schemas.microsoft.com/office/drawing/2014/main" id="{AC1B0343-E0F7-4053-8DA7-0C34927D365C}"/>
                </a:ext>
              </a:extLst>
            </p:cNvPr>
            <p:cNvSpPr>
              <a:spLocks/>
            </p:cNvSpPr>
            <p:nvPr/>
          </p:nvSpPr>
          <p:spPr bwMode="auto">
            <a:xfrm>
              <a:off x="3478214" y="2416175"/>
              <a:ext cx="4763" cy="4763"/>
            </a:xfrm>
            <a:custGeom>
              <a:avLst/>
              <a:gdLst>
                <a:gd name="T0" fmla="*/ 0 w 9"/>
                <a:gd name="T1" fmla="*/ 3 h 9"/>
                <a:gd name="T2" fmla="*/ 3 w 9"/>
                <a:gd name="T3" fmla="*/ 9 h 9"/>
                <a:gd name="T4" fmla="*/ 8 w 9"/>
                <a:gd name="T5" fmla="*/ 6 h 9"/>
                <a:gd name="T6" fmla="*/ 5 w 9"/>
                <a:gd name="T7" fmla="*/ 1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cubicBezTo>
                    <a:pt x="0" y="6"/>
                    <a:pt x="1" y="8"/>
                    <a:pt x="3" y="9"/>
                  </a:cubicBezTo>
                  <a:cubicBezTo>
                    <a:pt x="5" y="9"/>
                    <a:pt x="8" y="8"/>
                    <a:pt x="8" y="6"/>
                  </a:cubicBezTo>
                  <a:cubicBezTo>
                    <a:pt x="9" y="4"/>
                    <a:pt x="8" y="1"/>
                    <a:pt x="5" y="1"/>
                  </a:cubicBezTo>
                  <a:cubicBezTo>
                    <a:pt x="3" y="0"/>
                    <a:pt x="1" y="1"/>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13">
              <a:extLst>
                <a:ext uri="{FF2B5EF4-FFF2-40B4-BE49-F238E27FC236}">
                  <a16:creationId xmlns:a16="http://schemas.microsoft.com/office/drawing/2014/main" id="{FE2A9EF4-735B-4871-AF63-B23B9280058F}"/>
                </a:ext>
              </a:extLst>
            </p:cNvPr>
            <p:cNvSpPr>
              <a:spLocks/>
            </p:cNvSpPr>
            <p:nvPr/>
          </p:nvSpPr>
          <p:spPr bwMode="auto">
            <a:xfrm>
              <a:off x="3478214" y="2439988"/>
              <a:ext cx="15875" cy="6350"/>
            </a:xfrm>
            <a:custGeom>
              <a:avLst/>
              <a:gdLst>
                <a:gd name="T0" fmla="*/ 25 w 25"/>
                <a:gd name="T1" fmla="*/ 7 h 10"/>
                <a:gd name="T2" fmla="*/ 0 w 25"/>
                <a:gd name="T3" fmla="*/ 0 h 10"/>
                <a:gd name="T4" fmla="*/ 4 w 25"/>
                <a:gd name="T5" fmla="*/ 4 h 10"/>
                <a:gd name="T6" fmla="*/ 19 w 25"/>
                <a:gd name="T7" fmla="*/ 8 h 10"/>
                <a:gd name="T8" fmla="*/ 25 w 25"/>
                <a:gd name="T9" fmla="*/ 7 h 10"/>
              </a:gdLst>
              <a:ahLst/>
              <a:cxnLst>
                <a:cxn ang="0">
                  <a:pos x="T0" y="T1"/>
                </a:cxn>
                <a:cxn ang="0">
                  <a:pos x="T2" y="T3"/>
                </a:cxn>
                <a:cxn ang="0">
                  <a:pos x="T4" y="T5"/>
                </a:cxn>
                <a:cxn ang="0">
                  <a:pos x="T6" y="T7"/>
                </a:cxn>
                <a:cxn ang="0">
                  <a:pos x="T8" y="T9"/>
                </a:cxn>
              </a:cxnLst>
              <a:rect l="0" t="0" r="r" b="b"/>
              <a:pathLst>
                <a:path w="25" h="10">
                  <a:moveTo>
                    <a:pt x="25" y="7"/>
                  </a:moveTo>
                  <a:lnTo>
                    <a:pt x="0" y="0"/>
                  </a:lnTo>
                  <a:lnTo>
                    <a:pt x="4" y="4"/>
                  </a:lnTo>
                  <a:cubicBezTo>
                    <a:pt x="8" y="8"/>
                    <a:pt x="13" y="10"/>
                    <a:pt x="19" y="8"/>
                  </a:cubicBezTo>
                  <a:lnTo>
                    <a:pt x="2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14">
              <a:extLst>
                <a:ext uri="{FF2B5EF4-FFF2-40B4-BE49-F238E27FC236}">
                  <a16:creationId xmlns:a16="http://schemas.microsoft.com/office/drawing/2014/main" id="{CB38A222-9A0A-4205-A790-55E773F2ECC0}"/>
                </a:ext>
              </a:extLst>
            </p:cNvPr>
            <p:cNvSpPr>
              <a:spLocks/>
            </p:cNvSpPr>
            <p:nvPr/>
          </p:nvSpPr>
          <p:spPr bwMode="auto">
            <a:xfrm>
              <a:off x="3482976" y="2386013"/>
              <a:ext cx="50800" cy="49213"/>
            </a:xfrm>
            <a:custGeom>
              <a:avLst/>
              <a:gdLst>
                <a:gd name="T0" fmla="*/ 51 w 80"/>
                <a:gd name="T1" fmla="*/ 76 h 78"/>
                <a:gd name="T2" fmla="*/ 58 w 80"/>
                <a:gd name="T3" fmla="*/ 78 h 78"/>
                <a:gd name="T4" fmla="*/ 60 w 80"/>
                <a:gd name="T5" fmla="*/ 70 h 78"/>
                <a:gd name="T6" fmla="*/ 68 w 80"/>
                <a:gd name="T7" fmla="*/ 64 h 78"/>
                <a:gd name="T8" fmla="*/ 72 w 80"/>
                <a:gd name="T9" fmla="*/ 52 h 78"/>
                <a:gd name="T10" fmla="*/ 47 w 80"/>
                <a:gd name="T11" fmla="*/ 8 h 78"/>
                <a:gd name="T12" fmla="*/ 33 w 80"/>
                <a:gd name="T13" fmla="*/ 5 h 78"/>
                <a:gd name="T14" fmla="*/ 19 w 80"/>
                <a:gd name="T15" fmla="*/ 3 h 78"/>
                <a:gd name="T16" fmla="*/ 12 w 80"/>
                <a:gd name="T17" fmla="*/ 0 h 78"/>
                <a:gd name="T18" fmla="*/ 12 w 80"/>
                <a:gd name="T19" fmla="*/ 8 h 78"/>
                <a:gd name="T20" fmla="*/ 11 w 80"/>
                <a:gd name="T21" fmla="*/ 8 h 78"/>
                <a:gd name="T22" fmla="*/ 0 w 80"/>
                <a:gd name="T23" fmla="*/ 5 h 78"/>
                <a:gd name="T24" fmla="*/ 5 w 80"/>
                <a:gd name="T25" fmla="*/ 18 h 78"/>
                <a:gd name="T26" fmla="*/ 19 w 80"/>
                <a:gd name="T27" fmla="*/ 31 h 78"/>
                <a:gd name="T28" fmla="*/ 24 w 80"/>
                <a:gd name="T29" fmla="*/ 33 h 78"/>
                <a:gd name="T30" fmla="*/ 29 w 80"/>
                <a:gd name="T31" fmla="*/ 33 h 78"/>
                <a:gd name="T32" fmla="*/ 40 w 80"/>
                <a:gd name="T33" fmla="*/ 32 h 78"/>
                <a:gd name="T34" fmla="*/ 57 w 80"/>
                <a:gd name="T35" fmla="*/ 40 h 78"/>
                <a:gd name="T36" fmla="*/ 61 w 80"/>
                <a:gd name="T37" fmla="*/ 46 h 78"/>
                <a:gd name="T38" fmla="*/ 61 w 80"/>
                <a:gd name="T39" fmla="*/ 54 h 78"/>
                <a:gd name="T40" fmla="*/ 51 w 80"/>
                <a:gd name="T41"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78">
                  <a:moveTo>
                    <a:pt x="51" y="76"/>
                  </a:moveTo>
                  <a:lnTo>
                    <a:pt x="58" y="78"/>
                  </a:lnTo>
                  <a:lnTo>
                    <a:pt x="60" y="70"/>
                  </a:lnTo>
                  <a:cubicBezTo>
                    <a:pt x="61" y="66"/>
                    <a:pt x="65" y="64"/>
                    <a:pt x="68" y="64"/>
                  </a:cubicBezTo>
                  <a:cubicBezTo>
                    <a:pt x="70" y="59"/>
                    <a:pt x="71" y="55"/>
                    <a:pt x="72" y="52"/>
                  </a:cubicBezTo>
                  <a:cubicBezTo>
                    <a:pt x="80" y="26"/>
                    <a:pt x="61" y="12"/>
                    <a:pt x="47" y="8"/>
                  </a:cubicBezTo>
                  <a:cubicBezTo>
                    <a:pt x="41" y="6"/>
                    <a:pt x="36" y="5"/>
                    <a:pt x="33" y="5"/>
                  </a:cubicBezTo>
                  <a:cubicBezTo>
                    <a:pt x="28" y="5"/>
                    <a:pt x="24" y="4"/>
                    <a:pt x="19" y="3"/>
                  </a:cubicBezTo>
                  <a:lnTo>
                    <a:pt x="12" y="0"/>
                  </a:lnTo>
                  <a:lnTo>
                    <a:pt x="12" y="8"/>
                  </a:lnTo>
                  <a:lnTo>
                    <a:pt x="11" y="8"/>
                  </a:lnTo>
                  <a:cubicBezTo>
                    <a:pt x="8" y="8"/>
                    <a:pt x="4" y="7"/>
                    <a:pt x="0" y="5"/>
                  </a:cubicBezTo>
                  <a:lnTo>
                    <a:pt x="5" y="18"/>
                  </a:lnTo>
                  <a:cubicBezTo>
                    <a:pt x="7" y="24"/>
                    <a:pt x="13" y="29"/>
                    <a:pt x="19" y="31"/>
                  </a:cubicBezTo>
                  <a:lnTo>
                    <a:pt x="24" y="33"/>
                  </a:lnTo>
                  <a:cubicBezTo>
                    <a:pt x="26" y="33"/>
                    <a:pt x="27" y="33"/>
                    <a:pt x="29" y="33"/>
                  </a:cubicBezTo>
                  <a:lnTo>
                    <a:pt x="40" y="32"/>
                  </a:lnTo>
                  <a:cubicBezTo>
                    <a:pt x="47" y="31"/>
                    <a:pt x="54" y="34"/>
                    <a:pt x="57" y="40"/>
                  </a:cubicBezTo>
                  <a:lnTo>
                    <a:pt x="61" y="46"/>
                  </a:lnTo>
                  <a:cubicBezTo>
                    <a:pt x="62" y="48"/>
                    <a:pt x="62" y="51"/>
                    <a:pt x="61" y="54"/>
                  </a:cubicBezTo>
                  <a:lnTo>
                    <a:pt x="51"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15">
              <a:extLst>
                <a:ext uri="{FF2B5EF4-FFF2-40B4-BE49-F238E27FC236}">
                  <a16:creationId xmlns:a16="http://schemas.microsoft.com/office/drawing/2014/main" id="{84B16401-5DB2-43A4-8EF1-69FFEFF625BA}"/>
                </a:ext>
              </a:extLst>
            </p:cNvPr>
            <p:cNvSpPr>
              <a:spLocks/>
            </p:cNvSpPr>
            <p:nvPr/>
          </p:nvSpPr>
          <p:spPr bwMode="auto">
            <a:xfrm>
              <a:off x="3500439" y="2417763"/>
              <a:ext cx="9525" cy="6350"/>
            </a:xfrm>
            <a:custGeom>
              <a:avLst/>
              <a:gdLst>
                <a:gd name="T0" fmla="*/ 14 w 15"/>
                <a:gd name="T1" fmla="*/ 10 h 10"/>
                <a:gd name="T2" fmla="*/ 12 w 15"/>
                <a:gd name="T3" fmla="*/ 9 h 10"/>
                <a:gd name="T4" fmla="*/ 2 w 15"/>
                <a:gd name="T5" fmla="*/ 3 h 10"/>
                <a:gd name="T6" fmla="*/ 2 w 15"/>
                <a:gd name="T7" fmla="*/ 3 h 10"/>
                <a:gd name="T8" fmla="*/ 0 w 15"/>
                <a:gd name="T9" fmla="*/ 1 h 10"/>
                <a:gd name="T10" fmla="*/ 2 w 15"/>
                <a:gd name="T11" fmla="*/ 0 h 10"/>
                <a:gd name="T12" fmla="*/ 2 w 15"/>
                <a:gd name="T13" fmla="*/ 0 h 10"/>
                <a:gd name="T14" fmla="*/ 15 w 15"/>
                <a:gd name="T15" fmla="*/ 8 h 10"/>
                <a:gd name="T16" fmla="*/ 14 w 15"/>
                <a:gd name="T17" fmla="*/ 10 h 10"/>
                <a:gd name="T18" fmla="*/ 14 w 1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14" y="10"/>
                  </a:moveTo>
                  <a:cubicBezTo>
                    <a:pt x="13" y="10"/>
                    <a:pt x="13" y="10"/>
                    <a:pt x="12" y="9"/>
                  </a:cubicBezTo>
                  <a:cubicBezTo>
                    <a:pt x="12" y="9"/>
                    <a:pt x="8" y="3"/>
                    <a:pt x="2" y="3"/>
                  </a:cubicBezTo>
                  <a:lnTo>
                    <a:pt x="2" y="3"/>
                  </a:lnTo>
                  <a:cubicBezTo>
                    <a:pt x="1" y="3"/>
                    <a:pt x="0" y="2"/>
                    <a:pt x="0" y="1"/>
                  </a:cubicBezTo>
                  <a:cubicBezTo>
                    <a:pt x="0" y="1"/>
                    <a:pt x="1" y="0"/>
                    <a:pt x="2" y="0"/>
                  </a:cubicBezTo>
                  <a:lnTo>
                    <a:pt x="2" y="0"/>
                  </a:lnTo>
                  <a:cubicBezTo>
                    <a:pt x="10" y="0"/>
                    <a:pt x="15" y="7"/>
                    <a:pt x="15" y="8"/>
                  </a:cubicBezTo>
                  <a:cubicBezTo>
                    <a:pt x="15" y="9"/>
                    <a:pt x="15" y="9"/>
                    <a:pt x="14" y="10"/>
                  </a:cubicBezTo>
                  <a:cubicBezTo>
                    <a:pt x="14" y="10"/>
                    <a:pt x="14" y="10"/>
                    <a:pt x="1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916">
              <a:extLst>
                <a:ext uri="{FF2B5EF4-FFF2-40B4-BE49-F238E27FC236}">
                  <a16:creationId xmlns:a16="http://schemas.microsoft.com/office/drawing/2014/main" id="{7AE448FD-175E-450C-AEC7-B4A339765D96}"/>
                </a:ext>
              </a:extLst>
            </p:cNvPr>
            <p:cNvSpPr>
              <a:spLocks/>
            </p:cNvSpPr>
            <p:nvPr/>
          </p:nvSpPr>
          <p:spPr bwMode="auto">
            <a:xfrm>
              <a:off x="3475039" y="2409825"/>
              <a:ext cx="11113" cy="4763"/>
            </a:xfrm>
            <a:custGeom>
              <a:avLst/>
              <a:gdLst>
                <a:gd name="T0" fmla="*/ 15 w 17"/>
                <a:gd name="T1" fmla="*/ 9 h 9"/>
                <a:gd name="T2" fmla="*/ 14 w 17"/>
                <a:gd name="T3" fmla="*/ 8 h 9"/>
                <a:gd name="T4" fmla="*/ 2 w 17"/>
                <a:gd name="T5" fmla="*/ 5 h 9"/>
                <a:gd name="T6" fmla="*/ 0 w 17"/>
                <a:gd name="T7" fmla="*/ 4 h 9"/>
                <a:gd name="T8" fmla="*/ 1 w 17"/>
                <a:gd name="T9" fmla="*/ 3 h 9"/>
                <a:gd name="T10" fmla="*/ 16 w 17"/>
                <a:gd name="T11" fmla="*/ 6 h 9"/>
                <a:gd name="T12" fmla="*/ 16 w 17"/>
                <a:gd name="T13" fmla="*/ 8 h 9"/>
                <a:gd name="T14" fmla="*/ 1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9"/>
                  </a:moveTo>
                  <a:cubicBezTo>
                    <a:pt x="15" y="9"/>
                    <a:pt x="14" y="8"/>
                    <a:pt x="14" y="8"/>
                  </a:cubicBezTo>
                  <a:cubicBezTo>
                    <a:pt x="9" y="3"/>
                    <a:pt x="2" y="5"/>
                    <a:pt x="2" y="5"/>
                  </a:cubicBezTo>
                  <a:cubicBezTo>
                    <a:pt x="1" y="6"/>
                    <a:pt x="0" y="5"/>
                    <a:pt x="0" y="4"/>
                  </a:cubicBezTo>
                  <a:cubicBezTo>
                    <a:pt x="0" y="4"/>
                    <a:pt x="0" y="3"/>
                    <a:pt x="1" y="3"/>
                  </a:cubicBezTo>
                  <a:cubicBezTo>
                    <a:pt x="2" y="2"/>
                    <a:pt x="10" y="0"/>
                    <a:pt x="16" y="6"/>
                  </a:cubicBezTo>
                  <a:cubicBezTo>
                    <a:pt x="17" y="7"/>
                    <a:pt x="17" y="7"/>
                    <a:pt x="16" y="8"/>
                  </a:cubicBezTo>
                  <a:cubicBezTo>
                    <a:pt x="16" y="8"/>
                    <a:pt x="16" y="9"/>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17">
              <a:extLst>
                <a:ext uri="{FF2B5EF4-FFF2-40B4-BE49-F238E27FC236}">
                  <a16:creationId xmlns:a16="http://schemas.microsoft.com/office/drawing/2014/main" id="{DDC5AD88-87F3-4583-8D62-B96973CEE3FD}"/>
                </a:ext>
              </a:extLst>
            </p:cNvPr>
            <p:cNvSpPr>
              <a:spLocks/>
            </p:cNvSpPr>
            <p:nvPr/>
          </p:nvSpPr>
          <p:spPr bwMode="auto">
            <a:xfrm>
              <a:off x="3460751" y="2498725"/>
              <a:ext cx="66675" cy="65088"/>
            </a:xfrm>
            <a:custGeom>
              <a:avLst/>
              <a:gdLst>
                <a:gd name="T0" fmla="*/ 101 w 104"/>
                <a:gd name="T1" fmla="*/ 58 h 103"/>
                <a:gd name="T2" fmla="*/ 86 w 104"/>
                <a:gd name="T3" fmla="*/ 2 h 103"/>
                <a:gd name="T4" fmla="*/ 76 w 104"/>
                <a:gd name="T5" fmla="*/ 0 h 103"/>
                <a:gd name="T6" fmla="*/ 88 w 104"/>
                <a:gd name="T7" fmla="*/ 71 h 103"/>
                <a:gd name="T8" fmla="*/ 28 w 104"/>
                <a:gd name="T9" fmla="*/ 97 h 103"/>
                <a:gd name="T10" fmla="*/ 7 w 104"/>
                <a:gd name="T11" fmla="*/ 90 h 103"/>
                <a:gd name="T12" fmla="*/ 0 w 104"/>
                <a:gd name="T13" fmla="*/ 90 h 103"/>
                <a:gd name="T14" fmla="*/ 2 w 104"/>
                <a:gd name="T15" fmla="*/ 100 h 103"/>
                <a:gd name="T16" fmla="*/ 32 w 104"/>
                <a:gd name="T17" fmla="*/ 103 h 103"/>
                <a:gd name="T18" fmla="*/ 87 w 104"/>
                <a:gd name="T19" fmla="*/ 85 h 103"/>
                <a:gd name="T20" fmla="*/ 101 w 104"/>
                <a:gd name="T21"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3">
                  <a:moveTo>
                    <a:pt x="101" y="58"/>
                  </a:moveTo>
                  <a:lnTo>
                    <a:pt x="86" y="2"/>
                  </a:lnTo>
                  <a:lnTo>
                    <a:pt x="76" y="0"/>
                  </a:lnTo>
                  <a:lnTo>
                    <a:pt x="88" y="71"/>
                  </a:lnTo>
                  <a:lnTo>
                    <a:pt x="28" y="97"/>
                  </a:lnTo>
                  <a:lnTo>
                    <a:pt x="7" y="90"/>
                  </a:lnTo>
                  <a:cubicBezTo>
                    <a:pt x="4" y="89"/>
                    <a:pt x="2" y="89"/>
                    <a:pt x="0" y="90"/>
                  </a:cubicBezTo>
                  <a:lnTo>
                    <a:pt x="2" y="100"/>
                  </a:lnTo>
                  <a:lnTo>
                    <a:pt x="32" y="103"/>
                  </a:lnTo>
                  <a:lnTo>
                    <a:pt x="87" y="85"/>
                  </a:lnTo>
                  <a:cubicBezTo>
                    <a:pt x="98" y="81"/>
                    <a:pt x="104" y="69"/>
                    <a:pt x="101" y="58"/>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18">
              <a:extLst>
                <a:ext uri="{FF2B5EF4-FFF2-40B4-BE49-F238E27FC236}">
                  <a16:creationId xmlns:a16="http://schemas.microsoft.com/office/drawing/2014/main" id="{41D304CD-EE72-44CF-890C-D8F8B1301894}"/>
                </a:ext>
              </a:extLst>
            </p:cNvPr>
            <p:cNvSpPr>
              <a:spLocks/>
            </p:cNvSpPr>
            <p:nvPr/>
          </p:nvSpPr>
          <p:spPr bwMode="auto">
            <a:xfrm>
              <a:off x="3379789" y="2533650"/>
              <a:ext cx="130175" cy="49213"/>
            </a:xfrm>
            <a:custGeom>
              <a:avLst/>
              <a:gdLst>
                <a:gd name="T0" fmla="*/ 1 w 207"/>
                <a:gd name="T1" fmla="*/ 10 h 76"/>
                <a:gd name="T2" fmla="*/ 6 w 207"/>
                <a:gd name="T3" fmla="*/ 8 h 76"/>
                <a:gd name="T4" fmla="*/ 108 w 207"/>
                <a:gd name="T5" fmla="*/ 0 h 76"/>
                <a:gd name="T6" fmla="*/ 118 w 207"/>
                <a:gd name="T7" fmla="*/ 6 h 76"/>
                <a:gd name="T8" fmla="*/ 144 w 207"/>
                <a:gd name="T9" fmla="*/ 59 h 76"/>
                <a:gd name="T10" fmla="*/ 147 w 207"/>
                <a:gd name="T11" fmla="*/ 61 h 76"/>
                <a:gd name="T12" fmla="*/ 206 w 207"/>
                <a:gd name="T13" fmla="*/ 56 h 76"/>
                <a:gd name="T14" fmla="*/ 207 w 207"/>
                <a:gd name="T15" fmla="*/ 62 h 76"/>
                <a:gd name="T16" fmla="*/ 141 w 207"/>
                <a:gd name="T17" fmla="*/ 67 h 76"/>
                <a:gd name="T18" fmla="*/ 34 w 207"/>
                <a:gd name="T19" fmla="*/ 76 h 76"/>
                <a:gd name="T20" fmla="*/ 0 w 207"/>
                <a:gd name="T21" fmla="*/ 11 h 76"/>
                <a:gd name="T22" fmla="*/ 1 w 207"/>
                <a:gd name="T23"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76">
                  <a:moveTo>
                    <a:pt x="1" y="10"/>
                  </a:moveTo>
                  <a:cubicBezTo>
                    <a:pt x="2" y="9"/>
                    <a:pt x="4" y="8"/>
                    <a:pt x="6" y="8"/>
                  </a:cubicBezTo>
                  <a:lnTo>
                    <a:pt x="108" y="0"/>
                  </a:lnTo>
                  <a:cubicBezTo>
                    <a:pt x="112" y="0"/>
                    <a:pt x="116" y="2"/>
                    <a:pt x="118" y="6"/>
                  </a:cubicBezTo>
                  <a:lnTo>
                    <a:pt x="144" y="59"/>
                  </a:lnTo>
                  <a:cubicBezTo>
                    <a:pt x="145" y="60"/>
                    <a:pt x="146" y="61"/>
                    <a:pt x="147" y="61"/>
                  </a:cubicBezTo>
                  <a:lnTo>
                    <a:pt x="206" y="56"/>
                  </a:lnTo>
                  <a:lnTo>
                    <a:pt x="207" y="62"/>
                  </a:lnTo>
                  <a:lnTo>
                    <a:pt x="141" y="67"/>
                  </a:lnTo>
                  <a:lnTo>
                    <a:pt x="34" y="76"/>
                  </a:lnTo>
                  <a:lnTo>
                    <a:pt x="0" y="11"/>
                  </a:lnTo>
                  <a:lnTo>
                    <a:pt x="1"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19">
              <a:extLst>
                <a:ext uri="{FF2B5EF4-FFF2-40B4-BE49-F238E27FC236}">
                  <a16:creationId xmlns:a16="http://schemas.microsoft.com/office/drawing/2014/main" id="{F48B8270-D420-4D5E-96BD-AE4F1C964F9C}"/>
                </a:ext>
              </a:extLst>
            </p:cNvPr>
            <p:cNvSpPr>
              <a:spLocks/>
            </p:cNvSpPr>
            <p:nvPr/>
          </p:nvSpPr>
          <p:spPr bwMode="auto">
            <a:xfrm>
              <a:off x="3376614" y="2535238"/>
              <a:ext cx="100013" cy="47625"/>
            </a:xfrm>
            <a:custGeom>
              <a:avLst/>
              <a:gdLst>
                <a:gd name="T0" fmla="*/ 4 w 157"/>
                <a:gd name="T1" fmla="*/ 9 h 74"/>
                <a:gd name="T2" fmla="*/ 107 w 157"/>
                <a:gd name="T3" fmla="*/ 1 h 74"/>
                <a:gd name="T4" fmla="*/ 115 w 157"/>
                <a:gd name="T5" fmla="*/ 5 h 74"/>
                <a:gd name="T6" fmla="*/ 142 w 157"/>
                <a:gd name="T7" fmla="*/ 60 h 74"/>
                <a:gd name="T8" fmla="*/ 150 w 157"/>
                <a:gd name="T9" fmla="*/ 65 h 74"/>
                <a:gd name="T10" fmla="*/ 157 w 157"/>
                <a:gd name="T11" fmla="*/ 64 h 74"/>
                <a:gd name="T12" fmla="*/ 31 w 157"/>
                <a:gd name="T13" fmla="*/ 74 h 74"/>
                <a:gd name="T14" fmla="*/ 1 w 157"/>
                <a:gd name="T15" fmla="*/ 13 h 74"/>
                <a:gd name="T16" fmla="*/ 4 w 157"/>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74">
                  <a:moveTo>
                    <a:pt x="4" y="9"/>
                  </a:moveTo>
                  <a:lnTo>
                    <a:pt x="107" y="1"/>
                  </a:lnTo>
                  <a:cubicBezTo>
                    <a:pt x="111" y="0"/>
                    <a:pt x="114" y="2"/>
                    <a:pt x="115" y="5"/>
                  </a:cubicBezTo>
                  <a:lnTo>
                    <a:pt x="142" y="60"/>
                  </a:lnTo>
                  <a:cubicBezTo>
                    <a:pt x="143" y="63"/>
                    <a:pt x="146" y="65"/>
                    <a:pt x="150" y="65"/>
                  </a:cubicBezTo>
                  <a:lnTo>
                    <a:pt x="157" y="64"/>
                  </a:lnTo>
                  <a:lnTo>
                    <a:pt x="31" y="74"/>
                  </a:lnTo>
                  <a:lnTo>
                    <a:pt x="1" y="13"/>
                  </a:lnTo>
                  <a:cubicBezTo>
                    <a:pt x="0" y="12"/>
                    <a:pt x="2" y="9"/>
                    <a:pt x="4" y="9"/>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20">
              <a:extLst>
                <a:ext uri="{FF2B5EF4-FFF2-40B4-BE49-F238E27FC236}">
                  <a16:creationId xmlns:a16="http://schemas.microsoft.com/office/drawing/2014/main" id="{EDF4BD55-1A1A-4AA4-97A4-9C01603F45E7}"/>
                </a:ext>
              </a:extLst>
            </p:cNvPr>
            <p:cNvSpPr>
              <a:spLocks/>
            </p:cNvSpPr>
            <p:nvPr/>
          </p:nvSpPr>
          <p:spPr bwMode="auto">
            <a:xfrm>
              <a:off x="3394076" y="2571750"/>
              <a:ext cx="73025" cy="6350"/>
            </a:xfrm>
            <a:custGeom>
              <a:avLst/>
              <a:gdLst>
                <a:gd name="T0" fmla="*/ 0 w 115"/>
                <a:gd name="T1" fmla="*/ 9 h 12"/>
                <a:gd name="T2" fmla="*/ 114 w 115"/>
                <a:gd name="T3" fmla="*/ 0 h 12"/>
                <a:gd name="T4" fmla="*/ 115 w 115"/>
                <a:gd name="T5" fmla="*/ 2 h 12"/>
                <a:gd name="T6" fmla="*/ 1 w 115"/>
                <a:gd name="T7" fmla="*/ 12 h 12"/>
                <a:gd name="T8" fmla="*/ 0 w 115"/>
                <a:gd name="T9" fmla="*/ 9 h 12"/>
              </a:gdLst>
              <a:ahLst/>
              <a:cxnLst>
                <a:cxn ang="0">
                  <a:pos x="T0" y="T1"/>
                </a:cxn>
                <a:cxn ang="0">
                  <a:pos x="T2" y="T3"/>
                </a:cxn>
                <a:cxn ang="0">
                  <a:pos x="T4" y="T5"/>
                </a:cxn>
                <a:cxn ang="0">
                  <a:pos x="T6" y="T7"/>
                </a:cxn>
                <a:cxn ang="0">
                  <a:pos x="T8" y="T9"/>
                </a:cxn>
              </a:cxnLst>
              <a:rect l="0" t="0" r="r" b="b"/>
              <a:pathLst>
                <a:path w="115" h="12">
                  <a:moveTo>
                    <a:pt x="0" y="9"/>
                  </a:moveTo>
                  <a:lnTo>
                    <a:pt x="114" y="0"/>
                  </a:lnTo>
                  <a:lnTo>
                    <a:pt x="115" y="2"/>
                  </a:lnTo>
                  <a:lnTo>
                    <a:pt x="1" y="12"/>
                  </a:lnTo>
                  <a:lnTo>
                    <a:pt x="0"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21">
              <a:extLst>
                <a:ext uri="{FF2B5EF4-FFF2-40B4-BE49-F238E27FC236}">
                  <a16:creationId xmlns:a16="http://schemas.microsoft.com/office/drawing/2014/main" id="{3EEE2314-2926-428D-82D5-9F035A14F4EC}"/>
                </a:ext>
              </a:extLst>
            </p:cNvPr>
            <p:cNvSpPr>
              <a:spLocks/>
            </p:cNvSpPr>
            <p:nvPr/>
          </p:nvSpPr>
          <p:spPr bwMode="auto">
            <a:xfrm>
              <a:off x="3419476" y="2554288"/>
              <a:ext cx="4763" cy="3175"/>
            </a:xfrm>
            <a:custGeom>
              <a:avLst/>
              <a:gdLst>
                <a:gd name="T0" fmla="*/ 2 w 8"/>
                <a:gd name="T1" fmla="*/ 5 h 5"/>
                <a:gd name="T2" fmla="*/ 0 w 8"/>
                <a:gd name="T3" fmla="*/ 1 h 5"/>
                <a:gd name="T4" fmla="*/ 6 w 8"/>
                <a:gd name="T5" fmla="*/ 0 h 5"/>
                <a:gd name="T6" fmla="*/ 8 w 8"/>
                <a:gd name="T7" fmla="*/ 5 h 5"/>
                <a:gd name="T8" fmla="*/ 2 w 8"/>
                <a:gd name="T9" fmla="*/ 5 h 5"/>
              </a:gdLst>
              <a:ahLst/>
              <a:cxnLst>
                <a:cxn ang="0">
                  <a:pos x="T0" y="T1"/>
                </a:cxn>
                <a:cxn ang="0">
                  <a:pos x="T2" y="T3"/>
                </a:cxn>
                <a:cxn ang="0">
                  <a:pos x="T4" y="T5"/>
                </a:cxn>
                <a:cxn ang="0">
                  <a:pos x="T6" y="T7"/>
                </a:cxn>
                <a:cxn ang="0">
                  <a:pos x="T8" y="T9"/>
                </a:cxn>
              </a:cxnLst>
              <a:rect l="0" t="0" r="r" b="b"/>
              <a:pathLst>
                <a:path w="8" h="5">
                  <a:moveTo>
                    <a:pt x="2" y="5"/>
                  </a:moveTo>
                  <a:lnTo>
                    <a:pt x="0" y="1"/>
                  </a:lnTo>
                  <a:lnTo>
                    <a:pt x="6" y="0"/>
                  </a:lnTo>
                  <a:lnTo>
                    <a:pt x="8" y="5"/>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22">
              <a:extLst>
                <a:ext uri="{FF2B5EF4-FFF2-40B4-BE49-F238E27FC236}">
                  <a16:creationId xmlns:a16="http://schemas.microsoft.com/office/drawing/2014/main" id="{C25F2E71-922D-4AF6-B21A-DA1A51C5F761}"/>
                </a:ext>
              </a:extLst>
            </p:cNvPr>
            <p:cNvSpPr>
              <a:spLocks/>
            </p:cNvSpPr>
            <p:nvPr/>
          </p:nvSpPr>
          <p:spPr bwMode="auto">
            <a:xfrm>
              <a:off x="3414714" y="2555875"/>
              <a:ext cx="4763" cy="3175"/>
            </a:xfrm>
            <a:custGeom>
              <a:avLst/>
              <a:gdLst>
                <a:gd name="T0" fmla="*/ 8 w 8"/>
                <a:gd name="T1" fmla="*/ 4 h 5"/>
                <a:gd name="T2" fmla="*/ 2 w 8"/>
                <a:gd name="T3" fmla="*/ 5 h 5"/>
                <a:gd name="T4" fmla="*/ 0 w 8"/>
                <a:gd name="T5" fmla="*/ 1 h 5"/>
                <a:gd name="T6" fmla="*/ 6 w 8"/>
                <a:gd name="T7" fmla="*/ 0 h 5"/>
                <a:gd name="T8" fmla="*/ 8 w 8"/>
                <a:gd name="T9" fmla="*/ 4 h 5"/>
              </a:gdLst>
              <a:ahLst/>
              <a:cxnLst>
                <a:cxn ang="0">
                  <a:pos x="T0" y="T1"/>
                </a:cxn>
                <a:cxn ang="0">
                  <a:pos x="T2" y="T3"/>
                </a:cxn>
                <a:cxn ang="0">
                  <a:pos x="T4" y="T5"/>
                </a:cxn>
                <a:cxn ang="0">
                  <a:pos x="T6" y="T7"/>
                </a:cxn>
                <a:cxn ang="0">
                  <a:pos x="T8" y="T9"/>
                </a:cxn>
              </a:cxnLst>
              <a:rect l="0" t="0" r="r" b="b"/>
              <a:pathLst>
                <a:path w="8" h="5">
                  <a:moveTo>
                    <a:pt x="8" y="4"/>
                  </a:moveTo>
                  <a:lnTo>
                    <a:pt x="2" y="5"/>
                  </a:lnTo>
                  <a:lnTo>
                    <a:pt x="0" y="1"/>
                  </a:lnTo>
                  <a:lnTo>
                    <a:pt x="6"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23">
              <a:extLst>
                <a:ext uri="{FF2B5EF4-FFF2-40B4-BE49-F238E27FC236}">
                  <a16:creationId xmlns:a16="http://schemas.microsoft.com/office/drawing/2014/main" id="{79DEEF86-4758-4E69-A23F-126334FEC1F4}"/>
                </a:ext>
              </a:extLst>
            </p:cNvPr>
            <p:cNvSpPr>
              <a:spLocks/>
            </p:cNvSpPr>
            <p:nvPr/>
          </p:nvSpPr>
          <p:spPr bwMode="auto">
            <a:xfrm>
              <a:off x="3421064" y="2559050"/>
              <a:ext cx="4763" cy="3175"/>
            </a:xfrm>
            <a:custGeom>
              <a:avLst/>
              <a:gdLst>
                <a:gd name="T0" fmla="*/ 0 w 8"/>
                <a:gd name="T1" fmla="*/ 1 h 5"/>
                <a:gd name="T2" fmla="*/ 6 w 8"/>
                <a:gd name="T3" fmla="*/ 0 h 5"/>
                <a:gd name="T4" fmla="*/ 8 w 8"/>
                <a:gd name="T5" fmla="*/ 4 h 5"/>
                <a:gd name="T6" fmla="*/ 2 w 8"/>
                <a:gd name="T7" fmla="*/ 5 h 5"/>
                <a:gd name="T8" fmla="*/ 0 w 8"/>
                <a:gd name="T9" fmla="*/ 1 h 5"/>
              </a:gdLst>
              <a:ahLst/>
              <a:cxnLst>
                <a:cxn ang="0">
                  <a:pos x="T0" y="T1"/>
                </a:cxn>
                <a:cxn ang="0">
                  <a:pos x="T2" y="T3"/>
                </a:cxn>
                <a:cxn ang="0">
                  <a:pos x="T4" y="T5"/>
                </a:cxn>
                <a:cxn ang="0">
                  <a:pos x="T6" y="T7"/>
                </a:cxn>
                <a:cxn ang="0">
                  <a:pos x="T8" y="T9"/>
                </a:cxn>
              </a:cxnLst>
              <a:rect l="0" t="0" r="r" b="b"/>
              <a:pathLst>
                <a:path w="8" h="5">
                  <a:moveTo>
                    <a:pt x="0" y="1"/>
                  </a:moveTo>
                  <a:lnTo>
                    <a:pt x="6" y="0"/>
                  </a:lnTo>
                  <a:lnTo>
                    <a:pt x="8" y="4"/>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24">
              <a:extLst>
                <a:ext uri="{FF2B5EF4-FFF2-40B4-BE49-F238E27FC236}">
                  <a16:creationId xmlns:a16="http://schemas.microsoft.com/office/drawing/2014/main" id="{376E9F57-B590-4C3A-AFDA-8225551D21B1}"/>
                </a:ext>
              </a:extLst>
            </p:cNvPr>
            <p:cNvSpPr>
              <a:spLocks/>
            </p:cNvSpPr>
            <p:nvPr/>
          </p:nvSpPr>
          <p:spPr bwMode="auto">
            <a:xfrm>
              <a:off x="3416301" y="2559050"/>
              <a:ext cx="4763" cy="3175"/>
            </a:xfrm>
            <a:custGeom>
              <a:avLst/>
              <a:gdLst>
                <a:gd name="T0" fmla="*/ 6 w 8"/>
                <a:gd name="T1" fmla="*/ 0 h 5"/>
                <a:gd name="T2" fmla="*/ 8 w 8"/>
                <a:gd name="T3" fmla="*/ 4 h 5"/>
                <a:gd name="T4" fmla="*/ 2 w 8"/>
                <a:gd name="T5" fmla="*/ 5 h 5"/>
                <a:gd name="T6" fmla="*/ 0 w 8"/>
                <a:gd name="T7" fmla="*/ 0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4"/>
                  </a:lnTo>
                  <a:lnTo>
                    <a:pt x="2" y="5"/>
                  </a:lnTo>
                  <a:lnTo>
                    <a:pt x="0"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25">
              <a:extLst>
                <a:ext uri="{FF2B5EF4-FFF2-40B4-BE49-F238E27FC236}">
                  <a16:creationId xmlns:a16="http://schemas.microsoft.com/office/drawing/2014/main" id="{07C2DC66-DD77-4B50-91A6-4B0AAD67F541}"/>
                </a:ext>
              </a:extLst>
            </p:cNvPr>
            <p:cNvSpPr>
              <a:spLocks/>
            </p:cNvSpPr>
            <p:nvPr/>
          </p:nvSpPr>
          <p:spPr bwMode="auto">
            <a:xfrm>
              <a:off x="3244851" y="2303463"/>
              <a:ext cx="150813" cy="274638"/>
            </a:xfrm>
            <a:custGeom>
              <a:avLst/>
              <a:gdLst>
                <a:gd name="T0" fmla="*/ 239 w 239"/>
                <a:gd name="T1" fmla="*/ 296 h 435"/>
                <a:gd name="T2" fmla="*/ 239 w 239"/>
                <a:gd name="T3" fmla="*/ 11 h 435"/>
                <a:gd name="T4" fmla="*/ 228 w 239"/>
                <a:gd name="T5" fmla="*/ 0 h 435"/>
                <a:gd name="T6" fmla="*/ 10 w 239"/>
                <a:gd name="T7" fmla="*/ 0 h 435"/>
                <a:gd name="T8" fmla="*/ 0 w 239"/>
                <a:gd name="T9" fmla="*/ 11 h 435"/>
                <a:gd name="T10" fmla="*/ 0 w 239"/>
                <a:gd name="T11" fmla="*/ 296 h 435"/>
                <a:gd name="T12" fmla="*/ 10 w 239"/>
                <a:gd name="T13" fmla="*/ 306 h 435"/>
                <a:gd name="T14" fmla="*/ 69 w 239"/>
                <a:gd name="T15" fmla="*/ 306 h 435"/>
                <a:gd name="T16" fmla="*/ 88 w 239"/>
                <a:gd name="T17" fmla="*/ 325 h 435"/>
                <a:gd name="T18" fmla="*/ 88 w 239"/>
                <a:gd name="T19" fmla="*/ 410 h 435"/>
                <a:gd name="T20" fmla="*/ 114 w 239"/>
                <a:gd name="T21" fmla="*/ 435 h 435"/>
                <a:gd name="T22" fmla="*/ 238 w 239"/>
                <a:gd name="T23" fmla="*/ 435 h 435"/>
                <a:gd name="T24" fmla="*/ 232 w 239"/>
                <a:gd name="T25" fmla="*/ 422 h 435"/>
                <a:gd name="T26" fmla="*/ 143 w 239"/>
                <a:gd name="T27" fmla="*/ 422 h 435"/>
                <a:gd name="T28" fmla="*/ 128 w 239"/>
                <a:gd name="T29" fmla="*/ 407 h 435"/>
                <a:gd name="T30" fmla="*/ 128 w 239"/>
                <a:gd name="T31" fmla="*/ 325 h 435"/>
                <a:gd name="T32" fmla="*/ 147 w 239"/>
                <a:gd name="T33" fmla="*/ 306 h 435"/>
                <a:gd name="T34" fmla="*/ 228 w 239"/>
                <a:gd name="T35" fmla="*/ 306 h 435"/>
                <a:gd name="T36" fmla="*/ 239 w 239"/>
                <a:gd name="T37" fmla="*/ 29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435">
                  <a:moveTo>
                    <a:pt x="239" y="296"/>
                  </a:moveTo>
                  <a:lnTo>
                    <a:pt x="239" y="11"/>
                  </a:lnTo>
                  <a:cubicBezTo>
                    <a:pt x="239" y="5"/>
                    <a:pt x="234" y="0"/>
                    <a:pt x="228" y="0"/>
                  </a:cubicBezTo>
                  <a:lnTo>
                    <a:pt x="10" y="0"/>
                  </a:lnTo>
                  <a:cubicBezTo>
                    <a:pt x="4" y="0"/>
                    <a:pt x="0" y="5"/>
                    <a:pt x="0" y="11"/>
                  </a:cubicBezTo>
                  <a:lnTo>
                    <a:pt x="0" y="296"/>
                  </a:lnTo>
                  <a:cubicBezTo>
                    <a:pt x="0" y="301"/>
                    <a:pt x="4" y="306"/>
                    <a:pt x="10" y="306"/>
                  </a:cubicBezTo>
                  <a:lnTo>
                    <a:pt x="69" y="306"/>
                  </a:lnTo>
                  <a:cubicBezTo>
                    <a:pt x="79" y="306"/>
                    <a:pt x="88" y="315"/>
                    <a:pt x="88" y="325"/>
                  </a:cubicBezTo>
                  <a:lnTo>
                    <a:pt x="88" y="410"/>
                  </a:lnTo>
                  <a:cubicBezTo>
                    <a:pt x="88" y="424"/>
                    <a:pt x="99" y="435"/>
                    <a:pt x="114" y="435"/>
                  </a:cubicBezTo>
                  <a:lnTo>
                    <a:pt x="238" y="435"/>
                  </a:lnTo>
                  <a:lnTo>
                    <a:pt x="232" y="422"/>
                  </a:lnTo>
                  <a:lnTo>
                    <a:pt x="143" y="422"/>
                  </a:lnTo>
                  <a:cubicBezTo>
                    <a:pt x="135" y="422"/>
                    <a:pt x="128" y="415"/>
                    <a:pt x="128" y="407"/>
                  </a:cubicBezTo>
                  <a:lnTo>
                    <a:pt x="128" y="325"/>
                  </a:lnTo>
                  <a:cubicBezTo>
                    <a:pt x="128" y="315"/>
                    <a:pt x="136" y="306"/>
                    <a:pt x="147" y="306"/>
                  </a:cubicBezTo>
                  <a:lnTo>
                    <a:pt x="228" y="306"/>
                  </a:lnTo>
                  <a:cubicBezTo>
                    <a:pt x="234" y="306"/>
                    <a:pt x="239" y="301"/>
                    <a:pt x="239" y="29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26">
              <a:extLst>
                <a:ext uri="{FF2B5EF4-FFF2-40B4-BE49-F238E27FC236}">
                  <a16:creationId xmlns:a16="http://schemas.microsoft.com/office/drawing/2014/main" id="{FFC11069-690E-4BA1-9397-F217BD342759}"/>
                </a:ext>
              </a:extLst>
            </p:cNvPr>
            <p:cNvSpPr>
              <a:spLocks/>
            </p:cNvSpPr>
            <p:nvPr/>
          </p:nvSpPr>
          <p:spPr bwMode="auto">
            <a:xfrm>
              <a:off x="3251201" y="2311400"/>
              <a:ext cx="136525" cy="96838"/>
            </a:xfrm>
            <a:custGeom>
              <a:avLst/>
              <a:gdLst>
                <a:gd name="T0" fmla="*/ 212 w 216"/>
                <a:gd name="T1" fmla="*/ 154 h 154"/>
                <a:gd name="T2" fmla="*/ 5 w 216"/>
                <a:gd name="T3" fmla="*/ 154 h 154"/>
                <a:gd name="T4" fmla="*/ 0 w 216"/>
                <a:gd name="T5" fmla="*/ 149 h 154"/>
                <a:gd name="T6" fmla="*/ 0 w 216"/>
                <a:gd name="T7" fmla="*/ 5 h 154"/>
                <a:gd name="T8" fmla="*/ 5 w 216"/>
                <a:gd name="T9" fmla="*/ 0 h 154"/>
                <a:gd name="T10" fmla="*/ 212 w 216"/>
                <a:gd name="T11" fmla="*/ 0 h 154"/>
                <a:gd name="T12" fmla="*/ 216 w 216"/>
                <a:gd name="T13" fmla="*/ 5 h 154"/>
                <a:gd name="T14" fmla="*/ 216 w 216"/>
                <a:gd name="T15" fmla="*/ 149 h 154"/>
                <a:gd name="T16" fmla="*/ 212 w 216"/>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54">
                  <a:moveTo>
                    <a:pt x="212" y="154"/>
                  </a:moveTo>
                  <a:lnTo>
                    <a:pt x="5" y="154"/>
                  </a:lnTo>
                  <a:cubicBezTo>
                    <a:pt x="2" y="154"/>
                    <a:pt x="0" y="151"/>
                    <a:pt x="0" y="149"/>
                  </a:cubicBezTo>
                  <a:lnTo>
                    <a:pt x="0" y="5"/>
                  </a:lnTo>
                  <a:cubicBezTo>
                    <a:pt x="0" y="2"/>
                    <a:pt x="2" y="0"/>
                    <a:pt x="5" y="0"/>
                  </a:cubicBezTo>
                  <a:lnTo>
                    <a:pt x="212" y="0"/>
                  </a:lnTo>
                  <a:cubicBezTo>
                    <a:pt x="214" y="0"/>
                    <a:pt x="216" y="2"/>
                    <a:pt x="216" y="5"/>
                  </a:cubicBezTo>
                  <a:lnTo>
                    <a:pt x="216" y="149"/>
                  </a:lnTo>
                  <a:cubicBezTo>
                    <a:pt x="216" y="151"/>
                    <a:pt x="214" y="154"/>
                    <a:pt x="212" y="15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Rectangle 927">
              <a:extLst>
                <a:ext uri="{FF2B5EF4-FFF2-40B4-BE49-F238E27FC236}">
                  <a16:creationId xmlns:a16="http://schemas.microsoft.com/office/drawing/2014/main" id="{58409688-D032-4EA1-BF4A-0DEC9C51729B}"/>
                </a:ext>
              </a:extLst>
            </p:cNvPr>
            <p:cNvSpPr>
              <a:spLocks noChangeArrowheads="1"/>
            </p:cNvSpPr>
            <p:nvPr/>
          </p:nvSpPr>
          <p:spPr bwMode="auto">
            <a:xfrm>
              <a:off x="3295651" y="2360613"/>
              <a:ext cx="19050" cy="412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Rectangle 928">
              <a:extLst>
                <a:ext uri="{FF2B5EF4-FFF2-40B4-BE49-F238E27FC236}">
                  <a16:creationId xmlns:a16="http://schemas.microsoft.com/office/drawing/2014/main" id="{BC193E9A-9CEC-4846-A2BC-8E997A593760}"/>
                </a:ext>
              </a:extLst>
            </p:cNvPr>
            <p:cNvSpPr>
              <a:spLocks noChangeArrowheads="1"/>
            </p:cNvSpPr>
            <p:nvPr/>
          </p:nvSpPr>
          <p:spPr bwMode="auto">
            <a:xfrm>
              <a:off x="3355976" y="2224088"/>
              <a:ext cx="19050" cy="177800"/>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Rectangle 929">
              <a:extLst>
                <a:ext uri="{FF2B5EF4-FFF2-40B4-BE49-F238E27FC236}">
                  <a16:creationId xmlns:a16="http://schemas.microsoft.com/office/drawing/2014/main" id="{2572FD87-1E99-4AB4-9CD7-7550D36ABA23}"/>
                </a:ext>
              </a:extLst>
            </p:cNvPr>
            <p:cNvSpPr>
              <a:spLocks noChangeArrowheads="1"/>
            </p:cNvSpPr>
            <p:nvPr/>
          </p:nvSpPr>
          <p:spPr bwMode="auto">
            <a:xfrm>
              <a:off x="3263901" y="2381250"/>
              <a:ext cx="20638" cy="20638"/>
            </a:xfrm>
            <a:prstGeom prst="rect">
              <a:avLst/>
            </a:prstGeom>
            <a:solidFill>
              <a:srgbClr val="FEC9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Rectangle 930">
              <a:extLst>
                <a:ext uri="{FF2B5EF4-FFF2-40B4-BE49-F238E27FC236}">
                  <a16:creationId xmlns:a16="http://schemas.microsoft.com/office/drawing/2014/main" id="{5F603A6A-EE57-4D84-BDCA-D3A4B721DECA}"/>
                </a:ext>
              </a:extLst>
            </p:cNvPr>
            <p:cNvSpPr>
              <a:spLocks noChangeArrowheads="1"/>
            </p:cNvSpPr>
            <p:nvPr/>
          </p:nvSpPr>
          <p:spPr bwMode="auto">
            <a:xfrm>
              <a:off x="3325814" y="2268538"/>
              <a:ext cx="19050" cy="1333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Rectangle 931">
              <a:extLst>
                <a:ext uri="{FF2B5EF4-FFF2-40B4-BE49-F238E27FC236}">
                  <a16:creationId xmlns:a16="http://schemas.microsoft.com/office/drawing/2014/main" id="{E7FDE838-D9FA-4988-8C10-DB888F474E30}"/>
                </a:ext>
              </a:extLst>
            </p:cNvPr>
            <p:cNvSpPr>
              <a:spLocks noChangeArrowheads="1"/>
            </p:cNvSpPr>
            <p:nvPr/>
          </p:nvSpPr>
          <p:spPr bwMode="auto">
            <a:xfrm>
              <a:off x="3251201" y="2417763"/>
              <a:ext cx="825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Rectangle 932">
              <a:extLst>
                <a:ext uri="{FF2B5EF4-FFF2-40B4-BE49-F238E27FC236}">
                  <a16:creationId xmlns:a16="http://schemas.microsoft.com/office/drawing/2014/main" id="{C1626E80-2965-466E-9CDC-6994D788F11A}"/>
                </a:ext>
              </a:extLst>
            </p:cNvPr>
            <p:cNvSpPr>
              <a:spLocks noChangeArrowheads="1"/>
            </p:cNvSpPr>
            <p:nvPr/>
          </p:nvSpPr>
          <p:spPr bwMode="auto">
            <a:xfrm>
              <a:off x="3251201" y="2428875"/>
              <a:ext cx="8255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Rectangle 933">
              <a:extLst>
                <a:ext uri="{FF2B5EF4-FFF2-40B4-BE49-F238E27FC236}">
                  <a16:creationId xmlns:a16="http://schemas.microsoft.com/office/drawing/2014/main" id="{47759045-CDC2-4A4E-A41D-FCF36AA5C76C}"/>
                </a:ext>
              </a:extLst>
            </p:cNvPr>
            <p:cNvSpPr>
              <a:spLocks noChangeArrowheads="1"/>
            </p:cNvSpPr>
            <p:nvPr/>
          </p:nvSpPr>
          <p:spPr bwMode="auto">
            <a:xfrm>
              <a:off x="3251201" y="2439988"/>
              <a:ext cx="6350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Rectangle 934">
              <a:extLst>
                <a:ext uri="{FF2B5EF4-FFF2-40B4-BE49-F238E27FC236}">
                  <a16:creationId xmlns:a16="http://schemas.microsoft.com/office/drawing/2014/main" id="{975550EE-F60B-41CE-879A-948A611FE946}"/>
                </a:ext>
              </a:extLst>
            </p:cNvPr>
            <p:cNvSpPr>
              <a:spLocks noChangeArrowheads="1"/>
            </p:cNvSpPr>
            <p:nvPr/>
          </p:nvSpPr>
          <p:spPr bwMode="auto">
            <a:xfrm>
              <a:off x="3446464" y="2171700"/>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Rectangle 935">
              <a:extLst>
                <a:ext uri="{FF2B5EF4-FFF2-40B4-BE49-F238E27FC236}">
                  <a16:creationId xmlns:a16="http://schemas.microsoft.com/office/drawing/2014/main" id="{BCDB41C1-FD2D-47D1-9AA7-E7A36432FA4E}"/>
                </a:ext>
              </a:extLst>
            </p:cNvPr>
            <p:cNvSpPr>
              <a:spLocks noChangeArrowheads="1"/>
            </p:cNvSpPr>
            <p:nvPr/>
          </p:nvSpPr>
          <p:spPr bwMode="auto">
            <a:xfrm>
              <a:off x="3316289" y="2163763"/>
              <a:ext cx="22225"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936">
              <a:extLst>
                <a:ext uri="{FF2B5EF4-FFF2-40B4-BE49-F238E27FC236}">
                  <a16:creationId xmlns:a16="http://schemas.microsoft.com/office/drawing/2014/main" id="{5A7F0D7C-0C4C-4625-9DDD-DED7FE101F21}"/>
                </a:ext>
              </a:extLst>
            </p:cNvPr>
            <p:cNvSpPr>
              <a:spLocks noEditPoints="1"/>
            </p:cNvSpPr>
            <p:nvPr/>
          </p:nvSpPr>
          <p:spPr bwMode="auto">
            <a:xfrm>
              <a:off x="3360739" y="2178050"/>
              <a:ext cx="100013" cy="58738"/>
            </a:xfrm>
            <a:custGeom>
              <a:avLst/>
              <a:gdLst>
                <a:gd name="T0" fmla="*/ 151 w 157"/>
                <a:gd name="T1" fmla="*/ 9 h 92"/>
                <a:gd name="T2" fmla="*/ 147 w 157"/>
                <a:gd name="T3" fmla="*/ 6 h 92"/>
                <a:gd name="T4" fmla="*/ 151 w 157"/>
                <a:gd name="T5" fmla="*/ 2 h 92"/>
                <a:gd name="T6" fmla="*/ 154 w 157"/>
                <a:gd name="T7" fmla="*/ 6 h 92"/>
                <a:gd name="T8" fmla="*/ 151 w 157"/>
                <a:gd name="T9" fmla="*/ 9 h 92"/>
                <a:gd name="T10" fmla="*/ 6 w 157"/>
                <a:gd name="T11" fmla="*/ 89 h 92"/>
                <a:gd name="T12" fmla="*/ 3 w 157"/>
                <a:gd name="T13" fmla="*/ 86 h 92"/>
                <a:gd name="T14" fmla="*/ 6 w 157"/>
                <a:gd name="T15" fmla="*/ 82 h 92"/>
                <a:gd name="T16" fmla="*/ 10 w 157"/>
                <a:gd name="T17" fmla="*/ 86 h 92"/>
                <a:gd name="T18" fmla="*/ 6 w 157"/>
                <a:gd name="T19" fmla="*/ 89 h 92"/>
                <a:gd name="T20" fmla="*/ 151 w 157"/>
                <a:gd name="T21" fmla="*/ 0 h 92"/>
                <a:gd name="T22" fmla="*/ 145 w 157"/>
                <a:gd name="T23" fmla="*/ 6 h 92"/>
                <a:gd name="T24" fmla="*/ 145 w 157"/>
                <a:gd name="T25" fmla="*/ 8 h 92"/>
                <a:gd name="T26" fmla="*/ 11 w 157"/>
                <a:gd name="T27" fmla="*/ 82 h 92"/>
                <a:gd name="T28" fmla="*/ 6 w 157"/>
                <a:gd name="T29" fmla="*/ 80 h 92"/>
                <a:gd name="T30" fmla="*/ 0 w 157"/>
                <a:gd name="T31" fmla="*/ 86 h 92"/>
                <a:gd name="T32" fmla="*/ 6 w 157"/>
                <a:gd name="T33" fmla="*/ 92 h 92"/>
                <a:gd name="T34" fmla="*/ 12 w 157"/>
                <a:gd name="T35" fmla="*/ 86 h 92"/>
                <a:gd name="T36" fmla="*/ 12 w 157"/>
                <a:gd name="T37" fmla="*/ 84 h 92"/>
                <a:gd name="T38" fmla="*/ 146 w 157"/>
                <a:gd name="T39" fmla="*/ 10 h 92"/>
                <a:gd name="T40" fmla="*/ 151 w 157"/>
                <a:gd name="T41" fmla="*/ 12 h 92"/>
                <a:gd name="T42" fmla="*/ 157 w 157"/>
                <a:gd name="T43" fmla="*/ 6 h 92"/>
                <a:gd name="T44" fmla="*/ 151 w 157"/>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92">
                  <a:moveTo>
                    <a:pt x="151" y="9"/>
                  </a:moveTo>
                  <a:cubicBezTo>
                    <a:pt x="149" y="9"/>
                    <a:pt x="147" y="8"/>
                    <a:pt x="147" y="6"/>
                  </a:cubicBezTo>
                  <a:cubicBezTo>
                    <a:pt x="147" y="4"/>
                    <a:pt x="149" y="2"/>
                    <a:pt x="151" y="2"/>
                  </a:cubicBezTo>
                  <a:cubicBezTo>
                    <a:pt x="152" y="2"/>
                    <a:pt x="154" y="4"/>
                    <a:pt x="154" y="6"/>
                  </a:cubicBezTo>
                  <a:cubicBezTo>
                    <a:pt x="154" y="8"/>
                    <a:pt x="152" y="9"/>
                    <a:pt x="151" y="9"/>
                  </a:cubicBezTo>
                  <a:close/>
                  <a:moveTo>
                    <a:pt x="6" y="89"/>
                  </a:moveTo>
                  <a:cubicBezTo>
                    <a:pt x="4" y="89"/>
                    <a:pt x="3" y="88"/>
                    <a:pt x="3" y="86"/>
                  </a:cubicBezTo>
                  <a:cubicBezTo>
                    <a:pt x="3" y="84"/>
                    <a:pt x="4" y="82"/>
                    <a:pt x="6" y="82"/>
                  </a:cubicBezTo>
                  <a:cubicBezTo>
                    <a:pt x="8" y="82"/>
                    <a:pt x="10" y="84"/>
                    <a:pt x="10" y="86"/>
                  </a:cubicBezTo>
                  <a:cubicBezTo>
                    <a:pt x="10" y="88"/>
                    <a:pt x="8" y="89"/>
                    <a:pt x="6" y="89"/>
                  </a:cubicBezTo>
                  <a:close/>
                  <a:moveTo>
                    <a:pt x="151" y="0"/>
                  </a:moveTo>
                  <a:cubicBezTo>
                    <a:pt x="147" y="0"/>
                    <a:pt x="145" y="2"/>
                    <a:pt x="145" y="6"/>
                  </a:cubicBezTo>
                  <a:cubicBezTo>
                    <a:pt x="145" y="6"/>
                    <a:pt x="145" y="7"/>
                    <a:pt x="145" y="8"/>
                  </a:cubicBezTo>
                  <a:lnTo>
                    <a:pt x="11" y="82"/>
                  </a:lnTo>
                  <a:cubicBezTo>
                    <a:pt x="10" y="81"/>
                    <a:pt x="8" y="80"/>
                    <a:pt x="6" y="80"/>
                  </a:cubicBezTo>
                  <a:cubicBezTo>
                    <a:pt x="3" y="80"/>
                    <a:pt x="0" y="82"/>
                    <a:pt x="0" y="86"/>
                  </a:cubicBezTo>
                  <a:cubicBezTo>
                    <a:pt x="0" y="89"/>
                    <a:pt x="3" y="92"/>
                    <a:pt x="6" y="92"/>
                  </a:cubicBezTo>
                  <a:cubicBezTo>
                    <a:pt x="10" y="92"/>
                    <a:pt x="12" y="89"/>
                    <a:pt x="12" y="86"/>
                  </a:cubicBezTo>
                  <a:cubicBezTo>
                    <a:pt x="12" y="85"/>
                    <a:pt x="12" y="85"/>
                    <a:pt x="12" y="84"/>
                  </a:cubicBezTo>
                  <a:lnTo>
                    <a:pt x="146" y="10"/>
                  </a:lnTo>
                  <a:cubicBezTo>
                    <a:pt x="147" y="11"/>
                    <a:pt x="149" y="12"/>
                    <a:pt x="151" y="12"/>
                  </a:cubicBezTo>
                  <a:cubicBezTo>
                    <a:pt x="154" y="12"/>
                    <a:pt x="157" y="9"/>
                    <a:pt x="157" y="6"/>
                  </a:cubicBezTo>
                  <a:cubicBezTo>
                    <a:pt x="157" y="2"/>
                    <a:pt x="154" y="0"/>
                    <a:pt x="15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937">
              <a:extLst>
                <a:ext uri="{FF2B5EF4-FFF2-40B4-BE49-F238E27FC236}">
                  <a16:creationId xmlns:a16="http://schemas.microsoft.com/office/drawing/2014/main" id="{30D179A6-5C33-4227-9935-DE759A4A2D4A}"/>
                </a:ext>
              </a:extLst>
            </p:cNvPr>
            <p:cNvSpPr>
              <a:spLocks noEditPoints="1"/>
            </p:cNvSpPr>
            <p:nvPr/>
          </p:nvSpPr>
          <p:spPr bwMode="auto">
            <a:xfrm>
              <a:off x="3324226" y="2171700"/>
              <a:ext cx="14288" cy="107950"/>
            </a:xfrm>
            <a:custGeom>
              <a:avLst/>
              <a:gdLst>
                <a:gd name="T0" fmla="*/ 18 w 24"/>
                <a:gd name="T1" fmla="*/ 168 h 170"/>
                <a:gd name="T2" fmla="*/ 15 w 24"/>
                <a:gd name="T3" fmla="*/ 164 h 170"/>
                <a:gd name="T4" fmla="*/ 18 w 24"/>
                <a:gd name="T5" fmla="*/ 161 h 170"/>
                <a:gd name="T6" fmla="*/ 21 w 24"/>
                <a:gd name="T7" fmla="*/ 164 h 170"/>
                <a:gd name="T8" fmla="*/ 18 w 24"/>
                <a:gd name="T9" fmla="*/ 168 h 170"/>
                <a:gd name="T10" fmla="*/ 2 w 24"/>
                <a:gd name="T11" fmla="*/ 6 h 170"/>
                <a:gd name="T12" fmla="*/ 6 w 24"/>
                <a:gd name="T13" fmla="*/ 2 h 170"/>
                <a:gd name="T14" fmla="*/ 9 w 24"/>
                <a:gd name="T15" fmla="*/ 6 h 170"/>
                <a:gd name="T16" fmla="*/ 6 w 24"/>
                <a:gd name="T17" fmla="*/ 9 h 170"/>
                <a:gd name="T18" fmla="*/ 2 w 24"/>
                <a:gd name="T19" fmla="*/ 6 h 170"/>
                <a:gd name="T20" fmla="*/ 19 w 24"/>
                <a:gd name="T21" fmla="*/ 158 h 170"/>
                <a:gd name="T22" fmla="*/ 7 w 24"/>
                <a:gd name="T23" fmla="*/ 11 h 170"/>
                <a:gd name="T24" fmla="*/ 12 w 24"/>
                <a:gd name="T25" fmla="*/ 6 h 170"/>
                <a:gd name="T26" fmla="*/ 6 w 24"/>
                <a:gd name="T27" fmla="*/ 0 h 170"/>
                <a:gd name="T28" fmla="*/ 0 w 24"/>
                <a:gd name="T29" fmla="*/ 6 h 170"/>
                <a:gd name="T30" fmla="*/ 5 w 24"/>
                <a:gd name="T31" fmla="*/ 11 h 170"/>
                <a:gd name="T32" fmla="*/ 16 w 24"/>
                <a:gd name="T33" fmla="*/ 159 h 170"/>
                <a:gd name="T34" fmla="*/ 12 w 24"/>
                <a:gd name="T35" fmla="*/ 164 h 170"/>
                <a:gd name="T36" fmla="*/ 18 w 24"/>
                <a:gd name="T37" fmla="*/ 170 h 170"/>
                <a:gd name="T38" fmla="*/ 24 w 24"/>
                <a:gd name="T39" fmla="*/ 164 h 170"/>
                <a:gd name="T40" fmla="*/ 19 w 24"/>
                <a:gd name="T41" fmla="*/ 1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70">
                  <a:moveTo>
                    <a:pt x="18" y="168"/>
                  </a:moveTo>
                  <a:cubicBezTo>
                    <a:pt x="16" y="168"/>
                    <a:pt x="15" y="166"/>
                    <a:pt x="15" y="164"/>
                  </a:cubicBezTo>
                  <a:cubicBezTo>
                    <a:pt x="15" y="162"/>
                    <a:pt x="16" y="161"/>
                    <a:pt x="18" y="161"/>
                  </a:cubicBezTo>
                  <a:cubicBezTo>
                    <a:pt x="20" y="161"/>
                    <a:pt x="21" y="162"/>
                    <a:pt x="21" y="164"/>
                  </a:cubicBezTo>
                  <a:cubicBezTo>
                    <a:pt x="21" y="166"/>
                    <a:pt x="20" y="168"/>
                    <a:pt x="18" y="168"/>
                  </a:cubicBezTo>
                  <a:close/>
                  <a:moveTo>
                    <a:pt x="2" y="6"/>
                  </a:moveTo>
                  <a:cubicBezTo>
                    <a:pt x="2" y="4"/>
                    <a:pt x="4" y="2"/>
                    <a:pt x="6" y="2"/>
                  </a:cubicBezTo>
                  <a:cubicBezTo>
                    <a:pt x="7" y="2"/>
                    <a:pt x="9" y="4"/>
                    <a:pt x="9" y="6"/>
                  </a:cubicBezTo>
                  <a:cubicBezTo>
                    <a:pt x="9" y="7"/>
                    <a:pt x="7" y="9"/>
                    <a:pt x="6" y="9"/>
                  </a:cubicBezTo>
                  <a:cubicBezTo>
                    <a:pt x="4" y="9"/>
                    <a:pt x="2" y="7"/>
                    <a:pt x="2" y="6"/>
                  </a:cubicBezTo>
                  <a:close/>
                  <a:moveTo>
                    <a:pt x="19" y="158"/>
                  </a:moveTo>
                  <a:lnTo>
                    <a:pt x="7" y="11"/>
                  </a:lnTo>
                  <a:cubicBezTo>
                    <a:pt x="10" y="10"/>
                    <a:pt x="12" y="8"/>
                    <a:pt x="12" y="6"/>
                  </a:cubicBezTo>
                  <a:cubicBezTo>
                    <a:pt x="12" y="2"/>
                    <a:pt x="9" y="0"/>
                    <a:pt x="6" y="0"/>
                  </a:cubicBezTo>
                  <a:cubicBezTo>
                    <a:pt x="2" y="0"/>
                    <a:pt x="0" y="2"/>
                    <a:pt x="0" y="6"/>
                  </a:cubicBezTo>
                  <a:cubicBezTo>
                    <a:pt x="0" y="9"/>
                    <a:pt x="2" y="11"/>
                    <a:pt x="5" y="11"/>
                  </a:cubicBezTo>
                  <a:lnTo>
                    <a:pt x="16" y="159"/>
                  </a:lnTo>
                  <a:cubicBezTo>
                    <a:pt x="14" y="159"/>
                    <a:pt x="12" y="162"/>
                    <a:pt x="12" y="164"/>
                  </a:cubicBezTo>
                  <a:cubicBezTo>
                    <a:pt x="12" y="168"/>
                    <a:pt x="15" y="170"/>
                    <a:pt x="18" y="170"/>
                  </a:cubicBezTo>
                  <a:cubicBezTo>
                    <a:pt x="21" y="170"/>
                    <a:pt x="24" y="168"/>
                    <a:pt x="24" y="164"/>
                  </a:cubicBezTo>
                  <a:cubicBezTo>
                    <a:pt x="24" y="161"/>
                    <a:pt x="22" y="159"/>
                    <a:pt x="19" y="15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938">
              <a:extLst>
                <a:ext uri="{FF2B5EF4-FFF2-40B4-BE49-F238E27FC236}">
                  <a16:creationId xmlns:a16="http://schemas.microsoft.com/office/drawing/2014/main" id="{93098635-C24C-47E9-85D1-1B8B4B6FB822}"/>
                </a:ext>
              </a:extLst>
            </p:cNvPr>
            <p:cNvSpPr>
              <a:spLocks/>
            </p:cNvSpPr>
            <p:nvPr/>
          </p:nvSpPr>
          <p:spPr bwMode="auto">
            <a:xfrm>
              <a:off x="2870201" y="2197100"/>
              <a:ext cx="360363" cy="385763"/>
            </a:xfrm>
            <a:custGeom>
              <a:avLst/>
              <a:gdLst>
                <a:gd name="T0" fmla="*/ 479 w 569"/>
                <a:gd name="T1" fmla="*/ 447 h 608"/>
                <a:gd name="T2" fmla="*/ 540 w 569"/>
                <a:gd name="T3" fmla="*/ 198 h 608"/>
                <a:gd name="T4" fmla="*/ 233 w 569"/>
                <a:gd name="T5" fmla="*/ 41 h 608"/>
                <a:gd name="T6" fmla="*/ 193 w 569"/>
                <a:gd name="T7" fmla="*/ 57 h 608"/>
                <a:gd name="T8" fmla="*/ 114 w 569"/>
                <a:gd name="T9" fmla="*/ 59 h 608"/>
                <a:gd name="T10" fmla="*/ 23 w 569"/>
                <a:gd name="T11" fmla="*/ 235 h 608"/>
                <a:gd name="T12" fmla="*/ 65 w 569"/>
                <a:gd name="T13" fmla="*/ 298 h 608"/>
                <a:gd name="T14" fmla="*/ 75 w 569"/>
                <a:gd name="T15" fmla="*/ 348 h 608"/>
                <a:gd name="T16" fmla="*/ 296 w 569"/>
                <a:gd name="T17" fmla="*/ 517 h 608"/>
                <a:gd name="T18" fmla="*/ 299 w 569"/>
                <a:gd name="T19" fmla="*/ 527 h 608"/>
                <a:gd name="T20" fmla="*/ 423 w 569"/>
                <a:gd name="T21" fmla="*/ 591 h 608"/>
                <a:gd name="T22" fmla="*/ 487 w 569"/>
                <a:gd name="T23" fmla="*/ 466 h 608"/>
                <a:gd name="T24" fmla="*/ 479 w 569"/>
                <a:gd name="T25" fmla="*/ 44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08">
                  <a:moveTo>
                    <a:pt x="479" y="447"/>
                  </a:moveTo>
                  <a:cubicBezTo>
                    <a:pt x="542" y="384"/>
                    <a:pt x="569" y="289"/>
                    <a:pt x="540" y="198"/>
                  </a:cubicBezTo>
                  <a:cubicBezTo>
                    <a:pt x="498" y="70"/>
                    <a:pt x="361" y="0"/>
                    <a:pt x="233" y="41"/>
                  </a:cubicBezTo>
                  <a:cubicBezTo>
                    <a:pt x="219" y="45"/>
                    <a:pt x="206" y="51"/>
                    <a:pt x="193" y="57"/>
                  </a:cubicBezTo>
                  <a:cubicBezTo>
                    <a:pt x="168" y="50"/>
                    <a:pt x="141" y="51"/>
                    <a:pt x="114" y="59"/>
                  </a:cubicBezTo>
                  <a:cubicBezTo>
                    <a:pt x="40" y="83"/>
                    <a:pt x="0" y="161"/>
                    <a:pt x="23" y="235"/>
                  </a:cubicBezTo>
                  <a:cubicBezTo>
                    <a:pt x="31" y="260"/>
                    <a:pt x="46" y="281"/>
                    <a:pt x="65" y="298"/>
                  </a:cubicBezTo>
                  <a:cubicBezTo>
                    <a:pt x="66" y="314"/>
                    <a:pt x="70" y="331"/>
                    <a:pt x="75" y="348"/>
                  </a:cubicBezTo>
                  <a:cubicBezTo>
                    <a:pt x="107" y="447"/>
                    <a:pt x="197" y="512"/>
                    <a:pt x="296" y="517"/>
                  </a:cubicBezTo>
                  <a:cubicBezTo>
                    <a:pt x="297" y="520"/>
                    <a:pt x="298" y="524"/>
                    <a:pt x="299" y="527"/>
                  </a:cubicBezTo>
                  <a:cubicBezTo>
                    <a:pt x="315" y="579"/>
                    <a:pt x="371" y="608"/>
                    <a:pt x="423" y="591"/>
                  </a:cubicBezTo>
                  <a:cubicBezTo>
                    <a:pt x="476" y="574"/>
                    <a:pt x="504" y="519"/>
                    <a:pt x="487" y="466"/>
                  </a:cubicBezTo>
                  <a:cubicBezTo>
                    <a:pt x="485" y="459"/>
                    <a:pt x="482" y="453"/>
                    <a:pt x="479" y="447"/>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939">
              <a:extLst>
                <a:ext uri="{FF2B5EF4-FFF2-40B4-BE49-F238E27FC236}">
                  <a16:creationId xmlns:a16="http://schemas.microsoft.com/office/drawing/2014/main" id="{F1423F5C-23E3-4982-B0DC-A0E08FE0494F}"/>
                </a:ext>
              </a:extLst>
            </p:cNvPr>
            <p:cNvSpPr>
              <a:spLocks/>
            </p:cNvSpPr>
            <p:nvPr/>
          </p:nvSpPr>
          <p:spPr bwMode="auto">
            <a:xfrm>
              <a:off x="2998789" y="2443163"/>
              <a:ext cx="131763" cy="134938"/>
            </a:xfrm>
            <a:custGeom>
              <a:avLst/>
              <a:gdLst>
                <a:gd name="T0" fmla="*/ 6 w 206"/>
                <a:gd name="T1" fmla="*/ 47 h 213"/>
                <a:gd name="T2" fmla="*/ 0 w 206"/>
                <a:gd name="T3" fmla="*/ 107 h 213"/>
                <a:gd name="T4" fmla="*/ 92 w 206"/>
                <a:gd name="T5" fmla="*/ 130 h 213"/>
                <a:gd name="T6" fmla="*/ 95 w 206"/>
                <a:gd name="T7" fmla="*/ 140 h 213"/>
                <a:gd name="T8" fmla="*/ 104 w 206"/>
                <a:gd name="T9" fmla="*/ 161 h 213"/>
                <a:gd name="T10" fmla="*/ 105 w 206"/>
                <a:gd name="T11" fmla="*/ 159 h 213"/>
                <a:gd name="T12" fmla="*/ 105 w 206"/>
                <a:gd name="T13" fmla="*/ 163 h 213"/>
                <a:gd name="T14" fmla="*/ 202 w 206"/>
                <a:gd name="T15" fmla="*/ 208 h 213"/>
                <a:gd name="T16" fmla="*/ 206 w 206"/>
                <a:gd name="T17" fmla="*/ 33 h 213"/>
                <a:gd name="T18" fmla="*/ 114 w 206"/>
                <a:gd name="T19" fmla="*/ 0 h 213"/>
                <a:gd name="T20" fmla="*/ 6 w 206"/>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13">
                  <a:moveTo>
                    <a:pt x="6" y="47"/>
                  </a:moveTo>
                  <a:lnTo>
                    <a:pt x="0" y="107"/>
                  </a:lnTo>
                  <a:cubicBezTo>
                    <a:pt x="29" y="120"/>
                    <a:pt x="60" y="128"/>
                    <a:pt x="92" y="130"/>
                  </a:cubicBezTo>
                  <a:cubicBezTo>
                    <a:pt x="93" y="133"/>
                    <a:pt x="94" y="137"/>
                    <a:pt x="95" y="140"/>
                  </a:cubicBezTo>
                  <a:cubicBezTo>
                    <a:pt x="97" y="148"/>
                    <a:pt x="100" y="155"/>
                    <a:pt x="104" y="161"/>
                  </a:cubicBezTo>
                  <a:lnTo>
                    <a:pt x="105" y="159"/>
                  </a:lnTo>
                  <a:lnTo>
                    <a:pt x="105" y="163"/>
                  </a:lnTo>
                  <a:cubicBezTo>
                    <a:pt x="126" y="195"/>
                    <a:pt x="163" y="213"/>
                    <a:pt x="202" y="208"/>
                  </a:cubicBezTo>
                  <a:lnTo>
                    <a:pt x="206" y="33"/>
                  </a:lnTo>
                  <a:lnTo>
                    <a:pt x="114" y="0"/>
                  </a:lnTo>
                  <a:lnTo>
                    <a:pt x="6" y="4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940">
              <a:extLst>
                <a:ext uri="{FF2B5EF4-FFF2-40B4-BE49-F238E27FC236}">
                  <a16:creationId xmlns:a16="http://schemas.microsoft.com/office/drawing/2014/main" id="{D06B8922-5DB2-4738-B267-54A2E1DD7467}"/>
                </a:ext>
              </a:extLst>
            </p:cNvPr>
            <p:cNvSpPr>
              <a:spLocks/>
            </p:cNvSpPr>
            <p:nvPr/>
          </p:nvSpPr>
          <p:spPr bwMode="auto">
            <a:xfrm>
              <a:off x="3228976" y="2238375"/>
              <a:ext cx="80963" cy="30163"/>
            </a:xfrm>
            <a:custGeom>
              <a:avLst/>
              <a:gdLst>
                <a:gd name="T0" fmla="*/ 0 w 127"/>
                <a:gd name="T1" fmla="*/ 30 h 47"/>
                <a:gd name="T2" fmla="*/ 27 w 127"/>
                <a:gd name="T3" fmla="*/ 7 h 47"/>
                <a:gd name="T4" fmla="*/ 42 w 127"/>
                <a:gd name="T5" fmla="*/ 0 h 47"/>
                <a:gd name="T6" fmla="*/ 127 w 127"/>
                <a:gd name="T7" fmla="*/ 4 h 47"/>
                <a:gd name="T8" fmla="*/ 125 w 127"/>
                <a:gd name="T9" fmla="*/ 8 h 47"/>
                <a:gd name="T10" fmla="*/ 115 w 127"/>
                <a:gd name="T11" fmla="*/ 15 h 47"/>
                <a:gd name="T12" fmla="*/ 89 w 127"/>
                <a:gd name="T13" fmla="*/ 15 h 47"/>
                <a:gd name="T14" fmla="*/ 94 w 127"/>
                <a:gd name="T15" fmla="*/ 29 h 47"/>
                <a:gd name="T16" fmla="*/ 91 w 127"/>
                <a:gd name="T17" fmla="*/ 39 h 47"/>
                <a:gd name="T18" fmla="*/ 82 w 127"/>
                <a:gd name="T19" fmla="*/ 45 h 47"/>
                <a:gd name="T20" fmla="*/ 77 w 127"/>
                <a:gd name="T21" fmla="*/ 46 h 47"/>
                <a:gd name="T22" fmla="*/ 51 w 127"/>
                <a:gd name="T23" fmla="*/ 43 h 47"/>
                <a:gd name="T24" fmla="*/ 55 w 127"/>
                <a:gd name="T25" fmla="*/ 33 h 47"/>
                <a:gd name="T26" fmla="*/ 24 w 127"/>
                <a:gd name="T27" fmla="*/ 47 h 47"/>
                <a:gd name="T28" fmla="*/ 0 w 127"/>
                <a:gd name="T2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47">
                  <a:moveTo>
                    <a:pt x="0" y="30"/>
                  </a:moveTo>
                  <a:lnTo>
                    <a:pt x="27" y="7"/>
                  </a:lnTo>
                  <a:cubicBezTo>
                    <a:pt x="31" y="3"/>
                    <a:pt x="36" y="0"/>
                    <a:pt x="42" y="0"/>
                  </a:cubicBezTo>
                  <a:lnTo>
                    <a:pt x="127" y="4"/>
                  </a:lnTo>
                  <a:lnTo>
                    <a:pt x="125" y="8"/>
                  </a:lnTo>
                  <a:cubicBezTo>
                    <a:pt x="124" y="13"/>
                    <a:pt x="120" y="15"/>
                    <a:pt x="115" y="15"/>
                  </a:cubicBezTo>
                  <a:lnTo>
                    <a:pt x="89" y="15"/>
                  </a:lnTo>
                  <a:lnTo>
                    <a:pt x="94" y="29"/>
                  </a:lnTo>
                  <a:cubicBezTo>
                    <a:pt x="95" y="33"/>
                    <a:pt x="94" y="37"/>
                    <a:pt x="91" y="39"/>
                  </a:cubicBezTo>
                  <a:lnTo>
                    <a:pt x="82" y="45"/>
                  </a:lnTo>
                  <a:cubicBezTo>
                    <a:pt x="81" y="46"/>
                    <a:pt x="79" y="46"/>
                    <a:pt x="77" y="46"/>
                  </a:cubicBezTo>
                  <a:lnTo>
                    <a:pt x="51" y="43"/>
                  </a:lnTo>
                  <a:lnTo>
                    <a:pt x="55" y="33"/>
                  </a:lnTo>
                  <a:lnTo>
                    <a:pt x="24" y="47"/>
                  </a:lnTo>
                  <a:lnTo>
                    <a:pt x="0" y="3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941">
              <a:extLst>
                <a:ext uri="{FF2B5EF4-FFF2-40B4-BE49-F238E27FC236}">
                  <a16:creationId xmlns:a16="http://schemas.microsoft.com/office/drawing/2014/main" id="{05288BE3-58E6-4FC9-A9D0-19C99C538826}"/>
                </a:ext>
              </a:extLst>
            </p:cNvPr>
            <p:cNvSpPr>
              <a:spLocks/>
            </p:cNvSpPr>
            <p:nvPr/>
          </p:nvSpPr>
          <p:spPr bwMode="auto">
            <a:xfrm>
              <a:off x="3228976" y="2236788"/>
              <a:ext cx="80963" cy="23813"/>
            </a:xfrm>
            <a:custGeom>
              <a:avLst/>
              <a:gdLst>
                <a:gd name="T0" fmla="*/ 27 w 127"/>
                <a:gd name="T1" fmla="*/ 6 h 38"/>
                <a:gd name="T2" fmla="*/ 0 w 127"/>
                <a:gd name="T3" fmla="*/ 33 h 38"/>
                <a:gd name="T4" fmla="*/ 19 w 127"/>
                <a:gd name="T5" fmla="*/ 38 h 38"/>
                <a:gd name="T6" fmla="*/ 49 w 127"/>
                <a:gd name="T7" fmla="*/ 18 h 38"/>
                <a:gd name="T8" fmla="*/ 79 w 127"/>
                <a:gd name="T9" fmla="*/ 10 h 38"/>
                <a:gd name="T10" fmla="*/ 124 w 127"/>
                <a:gd name="T11" fmla="*/ 13 h 38"/>
                <a:gd name="T12" fmla="*/ 125 w 127"/>
                <a:gd name="T13" fmla="*/ 11 h 38"/>
                <a:gd name="T14" fmla="*/ 127 w 127"/>
                <a:gd name="T15" fmla="*/ 7 h 38"/>
                <a:gd name="T16" fmla="*/ 41 w 127"/>
                <a:gd name="T17" fmla="*/ 1 h 38"/>
                <a:gd name="T18" fmla="*/ 27 w 127"/>
                <a:gd name="T1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8">
                  <a:moveTo>
                    <a:pt x="27" y="6"/>
                  </a:moveTo>
                  <a:lnTo>
                    <a:pt x="0" y="33"/>
                  </a:lnTo>
                  <a:lnTo>
                    <a:pt x="19" y="38"/>
                  </a:lnTo>
                  <a:lnTo>
                    <a:pt x="49" y="18"/>
                  </a:lnTo>
                  <a:cubicBezTo>
                    <a:pt x="58" y="12"/>
                    <a:pt x="68" y="10"/>
                    <a:pt x="79" y="10"/>
                  </a:cubicBezTo>
                  <a:lnTo>
                    <a:pt x="124" y="13"/>
                  </a:lnTo>
                  <a:cubicBezTo>
                    <a:pt x="125" y="12"/>
                    <a:pt x="125" y="12"/>
                    <a:pt x="125" y="11"/>
                  </a:cubicBezTo>
                  <a:lnTo>
                    <a:pt x="127" y="7"/>
                  </a:lnTo>
                  <a:lnTo>
                    <a:pt x="41" y="1"/>
                  </a:lnTo>
                  <a:cubicBezTo>
                    <a:pt x="35" y="0"/>
                    <a:pt x="30" y="2"/>
                    <a:pt x="27" y="6"/>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942">
              <a:extLst>
                <a:ext uri="{FF2B5EF4-FFF2-40B4-BE49-F238E27FC236}">
                  <a16:creationId xmlns:a16="http://schemas.microsoft.com/office/drawing/2014/main" id="{70D816E7-5772-47EF-ACAA-84D4FBB061E4}"/>
                </a:ext>
              </a:extLst>
            </p:cNvPr>
            <p:cNvSpPr>
              <a:spLocks/>
            </p:cNvSpPr>
            <p:nvPr/>
          </p:nvSpPr>
          <p:spPr bwMode="auto">
            <a:xfrm>
              <a:off x="2921001" y="2247900"/>
              <a:ext cx="330200" cy="260350"/>
            </a:xfrm>
            <a:custGeom>
              <a:avLst/>
              <a:gdLst>
                <a:gd name="T0" fmla="*/ 493 w 521"/>
                <a:gd name="T1" fmla="*/ 0 h 409"/>
                <a:gd name="T2" fmla="*/ 417 w 521"/>
                <a:gd name="T3" fmla="*/ 54 h 409"/>
                <a:gd name="T4" fmla="*/ 297 w 521"/>
                <a:gd name="T5" fmla="*/ 46 h 409"/>
                <a:gd name="T6" fmla="*/ 297 w 521"/>
                <a:gd name="T7" fmla="*/ 46 h 409"/>
                <a:gd name="T8" fmla="*/ 277 w 521"/>
                <a:gd name="T9" fmla="*/ 35 h 409"/>
                <a:gd name="T10" fmla="*/ 147 w 521"/>
                <a:gd name="T11" fmla="*/ 56 h 409"/>
                <a:gd name="T12" fmla="*/ 147 w 521"/>
                <a:gd name="T13" fmla="*/ 56 h 409"/>
                <a:gd name="T14" fmla="*/ 110 w 521"/>
                <a:gd name="T15" fmla="*/ 64 h 409"/>
                <a:gd name="T16" fmla="*/ 76 w 521"/>
                <a:gd name="T17" fmla="*/ 89 h 409"/>
                <a:gd name="T18" fmla="*/ 9 w 521"/>
                <a:gd name="T19" fmla="*/ 206 h 409"/>
                <a:gd name="T20" fmla="*/ 16 w 521"/>
                <a:gd name="T21" fmla="*/ 252 h 409"/>
                <a:gd name="T22" fmla="*/ 94 w 521"/>
                <a:gd name="T23" fmla="*/ 324 h 409"/>
                <a:gd name="T24" fmla="*/ 122 w 521"/>
                <a:gd name="T25" fmla="*/ 293 h 409"/>
                <a:gd name="T26" fmla="*/ 68 w 521"/>
                <a:gd name="T27" fmla="*/ 223 h 409"/>
                <a:gd name="T28" fmla="*/ 115 w 521"/>
                <a:gd name="T29" fmla="*/ 186 h 409"/>
                <a:gd name="T30" fmla="*/ 144 w 521"/>
                <a:gd name="T31" fmla="*/ 261 h 409"/>
                <a:gd name="T32" fmla="*/ 118 w 521"/>
                <a:gd name="T33" fmla="*/ 386 h 409"/>
                <a:gd name="T34" fmla="*/ 240 w 521"/>
                <a:gd name="T35" fmla="*/ 344 h 409"/>
                <a:gd name="T36" fmla="*/ 344 w 521"/>
                <a:gd name="T37" fmla="*/ 351 h 409"/>
                <a:gd name="T38" fmla="*/ 318 w 521"/>
                <a:gd name="T39" fmla="*/ 244 h 409"/>
                <a:gd name="T40" fmla="*/ 331 w 521"/>
                <a:gd name="T41" fmla="*/ 164 h 409"/>
                <a:gd name="T42" fmla="*/ 328 w 521"/>
                <a:gd name="T43" fmla="*/ 118 h 409"/>
                <a:gd name="T44" fmla="*/ 418 w 521"/>
                <a:gd name="T45" fmla="*/ 115 h 409"/>
                <a:gd name="T46" fmla="*/ 427 w 521"/>
                <a:gd name="T47" fmla="*/ 111 h 409"/>
                <a:gd name="T48" fmla="*/ 521 w 521"/>
                <a:gd name="T49" fmla="*/ 30 h 409"/>
                <a:gd name="T50" fmla="*/ 493 w 521"/>
                <a:gd name="T5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1" h="409">
                  <a:moveTo>
                    <a:pt x="493" y="0"/>
                  </a:moveTo>
                  <a:lnTo>
                    <a:pt x="417" y="54"/>
                  </a:lnTo>
                  <a:lnTo>
                    <a:pt x="297" y="46"/>
                  </a:lnTo>
                  <a:lnTo>
                    <a:pt x="297" y="46"/>
                  </a:lnTo>
                  <a:cubicBezTo>
                    <a:pt x="294" y="39"/>
                    <a:pt x="285" y="34"/>
                    <a:pt x="277" y="35"/>
                  </a:cubicBezTo>
                  <a:lnTo>
                    <a:pt x="147" y="56"/>
                  </a:lnTo>
                  <a:lnTo>
                    <a:pt x="147" y="56"/>
                  </a:lnTo>
                  <a:lnTo>
                    <a:pt x="110" y="64"/>
                  </a:lnTo>
                  <a:cubicBezTo>
                    <a:pt x="95" y="67"/>
                    <a:pt x="83" y="76"/>
                    <a:pt x="76" y="89"/>
                  </a:cubicBezTo>
                  <a:lnTo>
                    <a:pt x="9" y="206"/>
                  </a:lnTo>
                  <a:cubicBezTo>
                    <a:pt x="0" y="221"/>
                    <a:pt x="3" y="240"/>
                    <a:pt x="16" y="252"/>
                  </a:cubicBezTo>
                  <a:lnTo>
                    <a:pt x="94" y="324"/>
                  </a:lnTo>
                  <a:cubicBezTo>
                    <a:pt x="94" y="324"/>
                    <a:pt x="111" y="323"/>
                    <a:pt x="122" y="293"/>
                  </a:cubicBezTo>
                  <a:cubicBezTo>
                    <a:pt x="122" y="293"/>
                    <a:pt x="68" y="223"/>
                    <a:pt x="68" y="223"/>
                  </a:cubicBezTo>
                  <a:lnTo>
                    <a:pt x="115" y="186"/>
                  </a:lnTo>
                  <a:cubicBezTo>
                    <a:pt x="121" y="205"/>
                    <a:pt x="133" y="236"/>
                    <a:pt x="144" y="261"/>
                  </a:cubicBezTo>
                  <a:cubicBezTo>
                    <a:pt x="127" y="293"/>
                    <a:pt x="118" y="386"/>
                    <a:pt x="118" y="386"/>
                  </a:cubicBezTo>
                  <a:cubicBezTo>
                    <a:pt x="118" y="386"/>
                    <a:pt x="196" y="409"/>
                    <a:pt x="240" y="344"/>
                  </a:cubicBezTo>
                  <a:cubicBezTo>
                    <a:pt x="273" y="365"/>
                    <a:pt x="344" y="351"/>
                    <a:pt x="344" y="351"/>
                  </a:cubicBezTo>
                  <a:cubicBezTo>
                    <a:pt x="344" y="351"/>
                    <a:pt x="317" y="278"/>
                    <a:pt x="318" y="244"/>
                  </a:cubicBezTo>
                  <a:cubicBezTo>
                    <a:pt x="319" y="223"/>
                    <a:pt x="326" y="188"/>
                    <a:pt x="331" y="164"/>
                  </a:cubicBezTo>
                  <a:cubicBezTo>
                    <a:pt x="335" y="149"/>
                    <a:pt x="334" y="133"/>
                    <a:pt x="328" y="118"/>
                  </a:cubicBezTo>
                  <a:lnTo>
                    <a:pt x="418" y="115"/>
                  </a:lnTo>
                  <a:cubicBezTo>
                    <a:pt x="421" y="115"/>
                    <a:pt x="425" y="113"/>
                    <a:pt x="427" y="111"/>
                  </a:cubicBezTo>
                  <a:lnTo>
                    <a:pt x="521" y="30"/>
                  </a:lnTo>
                  <a:cubicBezTo>
                    <a:pt x="521" y="10"/>
                    <a:pt x="493" y="0"/>
                    <a:pt x="49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943">
              <a:extLst>
                <a:ext uri="{FF2B5EF4-FFF2-40B4-BE49-F238E27FC236}">
                  <a16:creationId xmlns:a16="http://schemas.microsoft.com/office/drawing/2014/main" id="{5F5BCFC1-A354-4A40-A501-786CB9112805}"/>
                </a:ext>
              </a:extLst>
            </p:cNvPr>
            <p:cNvSpPr>
              <a:spLocks/>
            </p:cNvSpPr>
            <p:nvPr/>
          </p:nvSpPr>
          <p:spPr bwMode="auto">
            <a:xfrm>
              <a:off x="3082926" y="2290763"/>
              <a:ext cx="20638" cy="30163"/>
            </a:xfrm>
            <a:custGeom>
              <a:avLst/>
              <a:gdLst>
                <a:gd name="T0" fmla="*/ 0 w 33"/>
                <a:gd name="T1" fmla="*/ 19 h 47"/>
                <a:gd name="T2" fmla="*/ 7 w 33"/>
                <a:gd name="T3" fmla="*/ 47 h 47"/>
                <a:gd name="T4" fmla="*/ 15 w 33"/>
                <a:gd name="T5" fmla="*/ 28 h 47"/>
                <a:gd name="T6" fmla="*/ 33 w 33"/>
                <a:gd name="T7" fmla="*/ 26 h 47"/>
                <a:gd name="T8" fmla="*/ 9 w 33"/>
                <a:gd name="T9" fmla="*/ 0 h 47"/>
                <a:gd name="T10" fmla="*/ 0 w 33"/>
                <a:gd name="T11" fmla="*/ 19 h 47"/>
              </a:gdLst>
              <a:ahLst/>
              <a:cxnLst>
                <a:cxn ang="0">
                  <a:pos x="T0" y="T1"/>
                </a:cxn>
                <a:cxn ang="0">
                  <a:pos x="T2" y="T3"/>
                </a:cxn>
                <a:cxn ang="0">
                  <a:pos x="T4" y="T5"/>
                </a:cxn>
                <a:cxn ang="0">
                  <a:pos x="T6" y="T7"/>
                </a:cxn>
                <a:cxn ang="0">
                  <a:pos x="T8" y="T9"/>
                </a:cxn>
                <a:cxn ang="0">
                  <a:pos x="T10" y="T11"/>
                </a:cxn>
              </a:cxnLst>
              <a:rect l="0" t="0" r="r" b="b"/>
              <a:pathLst>
                <a:path w="33" h="47">
                  <a:moveTo>
                    <a:pt x="0" y="19"/>
                  </a:moveTo>
                  <a:cubicBezTo>
                    <a:pt x="0" y="19"/>
                    <a:pt x="5" y="39"/>
                    <a:pt x="7" y="47"/>
                  </a:cubicBezTo>
                  <a:cubicBezTo>
                    <a:pt x="11" y="36"/>
                    <a:pt x="15" y="28"/>
                    <a:pt x="15" y="28"/>
                  </a:cubicBezTo>
                  <a:lnTo>
                    <a:pt x="33" y="26"/>
                  </a:lnTo>
                  <a:lnTo>
                    <a:pt x="9" y="0"/>
                  </a:lnTo>
                  <a:lnTo>
                    <a:pt x="0" y="19"/>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944">
              <a:extLst>
                <a:ext uri="{FF2B5EF4-FFF2-40B4-BE49-F238E27FC236}">
                  <a16:creationId xmlns:a16="http://schemas.microsoft.com/office/drawing/2014/main" id="{F676599D-68BD-4B88-9004-91E5FF6661FC}"/>
                </a:ext>
              </a:extLst>
            </p:cNvPr>
            <p:cNvSpPr>
              <a:spLocks/>
            </p:cNvSpPr>
            <p:nvPr/>
          </p:nvSpPr>
          <p:spPr bwMode="auto">
            <a:xfrm>
              <a:off x="3027364" y="2268538"/>
              <a:ext cx="65088" cy="141288"/>
            </a:xfrm>
            <a:custGeom>
              <a:avLst/>
              <a:gdLst>
                <a:gd name="T0" fmla="*/ 0 w 104"/>
                <a:gd name="T1" fmla="*/ 28 h 223"/>
                <a:gd name="T2" fmla="*/ 60 w 104"/>
                <a:gd name="T3" fmla="*/ 131 h 223"/>
                <a:gd name="T4" fmla="*/ 70 w 104"/>
                <a:gd name="T5" fmla="*/ 223 h 223"/>
                <a:gd name="T6" fmla="*/ 103 w 104"/>
                <a:gd name="T7" fmla="*/ 145 h 223"/>
                <a:gd name="T8" fmla="*/ 89 w 104"/>
                <a:gd name="T9" fmla="*/ 54 h 223"/>
                <a:gd name="T10" fmla="*/ 103 w 104"/>
                <a:gd name="T11" fmla="*/ 24 h 223"/>
                <a:gd name="T12" fmla="*/ 81 w 104"/>
                <a:gd name="T13" fmla="*/ 7 h 223"/>
                <a:gd name="T14" fmla="*/ 5 w 104"/>
                <a:gd name="T15" fmla="*/ 0 h 223"/>
                <a:gd name="T16" fmla="*/ 0 w 104"/>
                <a:gd name="T17" fmla="*/ 2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23">
                  <a:moveTo>
                    <a:pt x="0" y="28"/>
                  </a:moveTo>
                  <a:cubicBezTo>
                    <a:pt x="0" y="28"/>
                    <a:pt x="48" y="91"/>
                    <a:pt x="60" y="131"/>
                  </a:cubicBezTo>
                  <a:cubicBezTo>
                    <a:pt x="72" y="171"/>
                    <a:pt x="70" y="223"/>
                    <a:pt x="70" y="223"/>
                  </a:cubicBezTo>
                  <a:cubicBezTo>
                    <a:pt x="70" y="223"/>
                    <a:pt x="103" y="187"/>
                    <a:pt x="103" y="145"/>
                  </a:cubicBezTo>
                  <a:cubicBezTo>
                    <a:pt x="104" y="103"/>
                    <a:pt x="89" y="54"/>
                    <a:pt x="89" y="54"/>
                  </a:cubicBezTo>
                  <a:lnTo>
                    <a:pt x="103" y="24"/>
                  </a:lnTo>
                  <a:lnTo>
                    <a:pt x="81" y="7"/>
                  </a:lnTo>
                  <a:lnTo>
                    <a:pt x="5" y="0"/>
                  </a:lnTo>
                  <a:lnTo>
                    <a:pt x="0"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45">
              <a:extLst>
                <a:ext uri="{FF2B5EF4-FFF2-40B4-BE49-F238E27FC236}">
                  <a16:creationId xmlns:a16="http://schemas.microsoft.com/office/drawing/2014/main" id="{DCE86BAD-BD61-4640-B4B4-6925643A8CB9}"/>
                </a:ext>
              </a:extLst>
            </p:cNvPr>
            <p:cNvSpPr>
              <a:spLocks/>
            </p:cNvSpPr>
            <p:nvPr/>
          </p:nvSpPr>
          <p:spPr bwMode="auto">
            <a:xfrm>
              <a:off x="3078164" y="2276475"/>
              <a:ext cx="6350" cy="12700"/>
            </a:xfrm>
            <a:custGeom>
              <a:avLst/>
              <a:gdLst>
                <a:gd name="T0" fmla="*/ 5 w 11"/>
                <a:gd name="T1" fmla="*/ 18 h 18"/>
                <a:gd name="T2" fmla="*/ 11 w 11"/>
                <a:gd name="T3" fmla="*/ 7 h 18"/>
                <a:gd name="T4" fmla="*/ 0 w 11"/>
                <a:gd name="T5" fmla="*/ 0 h 18"/>
                <a:gd name="T6" fmla="*/ 2 w 11"/>
                <a:gd name="T7" fmla="*/ 16 h 18"/>
                <a:gd name="T8" fmla="*/ 5 w 11"/>
                <a:gd name="T9" fmla="*/ 18 h 18"/>
              </a:gdLst>
              <a:ahLst/>
              <a:cxnLst>
                <a:cxn ang="0">
                  <a:pos x="T0" y="T1"/>
                </a:cxn>
                <a:cxn ang="0">
                  <a:pos x="T2" y="T3"/>
                </a:cxn>
                <a:cxn ang="0">
                  <a:pos x="T4" y="T5"/>
                </a:cxn>
                <a:cxn ang="0">
                  <a:pos x="T6" y="T7"/>
                </a:cxn>
                <a:cxn ang="0">
                  <a:pos x="T8" y="T9"/>
                </a:cxn>
              </a:cxnLst>
              <a:rect l="0" t="0" r="r" b="b"/>
              <a:pathLst>
                <a:path w="11" h="18">
                  <a:moveTo>
                    <a:pt x="5" y="18"/>
                  </a:moveTo>
                  <a:lnTo>
                    <a:pt x="11" y="7"/>
                  </a:lnTo>
                  <a:lnTo>
                    <a:pt x="0" y="0"/>
                  </a:lnTo>
                  <a:lnTo>
                    <a:pt x="2" y="16"/>
                  </a:lnTo>
                  <a:lnTo>
                    <a:pt x="5" y="1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946">
              <a:extLst>
                <a:ext uri="{FF2B5EF4-FFF2-40B4-BE49-F238E27FC236}">
                  <a16:creationId xmlns:a16="http://schemas.microsoft.com/office/drawing/2014/main" id="{CED51415-209A-40C9-8BD6-7354ADF0D72C}"/>
                </a:ext>
              </a:extLst>
            </p:cNvPr>
            <p:cNvSpPr>
              <a:spLocks/>
            </p:cNvSpPr>
            <p:nvPr/>
          </p:nvSpPr>
          <p:spPr bwMode="auto">
            <a:xfrm>
              <a:off x="3009901" y="2160588"/>
              <a:ext cx="95250" cy="165100"/>
            </a:xfrm>
            <a:custGeom>
              <a:avLst/>
              <a:gdLst>
                <a:gd name="T0" fmla="*/ 146 w 150"/>
                <a:gd name="T1" fmla="*/ 99 h 260"/>
                <a:gd name="T2" fmla="*/ 142 w 150"/>
                <a:gd name="T3" fmla="*/ 63 h 260"/>
                <a:gd name="T4" fmla="*/ 67 w 150"/>
                <a:gd name="T5" fmla="*/ 5 h 260"/>
                <a:gd name="T6" fmla="*/ 63 w 150"/>
                <a:gd name="T7" fmla="*/ 6 h 260"/>
                <a:gd name="T8" fmla="*/ 5 w 150"/>
                <a:gd name="T9" fmla="*/ 80 h 260"/>
                <a:gd name="T10" fmla="*/ 10 w 150"/>
                <a:gd name="T11" fmla="*/ 116 h 260"/>
                <a:gd name="T12" fmla="*/ 44 w 150"/>
                <a:gd name="T13" fmla="*/ 166 h 260"/>
                <a:gd name="T14" fmla="*/ 42 w 150"/>
                <a:gd name="T15" fmla="*/ 190 h 260"/>
                <a:gd name="T16" fmla="*/ 68 w 150"/>
                <a:gd name="T17" fmla="*/ 209 h 260"/>
                <a:gd name="T18" fmla="*/ 94 w 150"/>
                <a:gd name="T19" fmla="*/ 260 h 260"/>
                <a:gd name="T20" fmla="*/ 111 w 150"/>
                <a:gd name="T21" fmla="*/ 202 h 260"/>
                <a:gd name="T22" fmla="*/ 109 w 150"/>
                <a:gd name="T23" fmla="*/ 191 h 260"/>
                <a:gd name="T24" fmla="*/ 107 w 150"/>
                <a:gd name="T25" fmla="*/ 178 h 260"/>
                <a:gd name="T26" fmla="*/ 115 w 150"/>
                <a:gd name="T27" fmla="*/ 164 h 260"/>
                <a:gd name="T28" fmla="*/ 146 w 150"/>
                <a:gd name="T29" fmla="*/ 9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260">
                  <a:moveTo>
                    <a:pt x="146" y="99"/>
                  </a:moveTo>
                  <a:lnTo>
                    <a:pt x="142" y="63"/>
                  </a:lnTo>
                  <a:cubicBezTo>
                    <a:pt x="137" y="26"/>
                    <a:pt x="103" y="0"/>
                    <a:pt x="67" y="5"/>
                  </a:cubicBezTo>
                  <a:lnTo>
                    <a:pt x="63" y="6"/>
                  </a:lnTo>
                  <a:cubicBezTo>
                    <a:pt x="26" y="10"/>
                    <a:pt x="0" y="44"/>
                    <a:pt x="5" y="80"/>
                  </a:cubicBezTo>
                  <a:lnTo>
                    <a:pt x="10" y="116"/>
                  </a:lnTo>
                  <a:cubicBezTo>
                    <a:pt x="12" y="138"/>
                    <a:pt x="26" y="156"/>
                    <a:pt x="44" y="166"/>
                  </a:cubicBezTo>
                  <a:lnTo>
                    <a:pt x="42" y="190"/>
                  </a:lnTo>
                  <a:lnTo>
                    <a:pt x="68" y="209"/>
                  </a:lnTo>
                  <a:lnTo>
                    <a:pt x="94" y="260"/>
                  </a:lnTo>
                  <a:lnTo>
                    <a:pt x="111" y="202"/>
                  </a:lnTo>
                  <a:lnTo>
                    <a:pt x="109" y="191"/>
                  </a:lnTo>
                  <a:lnTo>
                    <a:pt x="107" y="178"/>
                  </a:lnTo>
                  <a:cubicBezTo>
                    <a:pt x="107" y="173"/>
                    <a:pt x="110" y="167"/>
                    <a:pt x="115" y="164"/>
                  </a:cubicBezTo>
                  <a:cubicBezTo>
                    <a:pt x="137" y="151"/>
                    <a:pt x="150" y="125"/>
                    <a:pt x="146" y="99"/>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47">
              <a:extLst>
                <a:ext uri="{FF2B5EF4-FFF2-40B4-BE49-F238E27FC236}">
                  <a16:creationId xmlns:a16="http://schemas.microsoft.com/office/drawing/2014/main" id="{D5F5CF20-D40B-4A2D-BE60-BB804F504B40}"/>
                </a:ext>
              </a:extLst>
            </p:cNvPr>
            <p:cNvSpPr>
              <a:spLocks/>
            </p:cNvSpPr>
            <p:nvPr/>
          </p:nvSpPr>
          <p:spPr bwMode="auto">
            <a:xfrm>
              <a:off x="3049589" y="2163763"/>
              <a:ext cx="55563" cy="161925"/>
            </a:xfrm>
            <a:custGeom>
              <a:avLst/>
              <a:gdLst>
                <a:gd name="T0" fmla="*/ 83 w 87"/>
                <a:gd name="T1" fmla="*/ 93 h 254"/>
                <a:gd name="T2" fmla="*/ 79 w 87"/>
                <a:gd name="T3" fmla="*/ 57 h 254"/>
                <a:gd name="T4" fmla="*/ 25 w 87"/>
                <a:gd name="T5" fmla="*/ 0 h 254"/>
                <a:gd name="T6" fmla="*/ 15 w 87"/>
                <a:gd name="T7" fmla="*/ 13 h 254"/>
                <a:gd name="T8" fmla="*/ 28 w 87"/>
                <a:gd name="T9" fmla="*/ 24 h 254"/>
                <a:gd name="T10" fmla="*/ 41 w 87"/>
                <a:gd name="T11" fmla="*/ 53 h 254"/>
                <a:gd name="T12" fmla="*/ 41 w 87"/>
                <a:gd name="T13" fmla="*/ 57 h 254"/>
                <a:gd name="T14" fmla="*/ 50 w 87"/>
                <a:gd name="T15" fmla="*/ 71 h 254"/>
                <a:gd name="T16" fmla="*/ 64 w 87"/>
                <a:gd name="T17" fmla="*/ 78 h 254"/>
                <a:gd name="T18" fmla="*/ 65 w 87"/>
                <a:gd name="T19" fmla="*/ 89 h 254"/>
                <a:gd name="T20" fmla="*/ 58 w 87"/>
                <a:gd name="T21" fmla="*/ 95 h 254"/>
                <a:gd name="T22" fmla="*/ 61 w 87"/>
                <a:gd name="T23" fmla="*/ 102 h 254"/>
                <a:gd name="T24" fmla="*/ 64 w 87"/>
                <a:gd name="T25" fmla="*/ 114 h 254"/>
                <a:gd name="T26" fmla="*/ 52 w 87"/>
                <a:gd name="T27" fmla="*/ 117 h 254"/>
                <a:gd name="T28" fmla="*/ 60 w 87"/>
                <a:gd name="T29" fmla="*/ 125 h 254"/>
                <a:gd name="T30" fmla="*/ 66 w 87"/>
                <a:gd name="T31" fmla="*/ 138 h 254"/>
                <a:gd name="T32" fmla="*/ 34 w 87"/>
                <a:gd name="T33" fmla="*/ 144 h 254"/>
                <a:gd name="T34" fmla="*/ 4 w 87"/>
                <a:gd name="T35" fmla="*/ 136 h 254"/>
                <a:gd name="T36" fmla="*/ 2 w 87"/>
                <a:gd name="T37" fmla="*/ 139 h 254"/>
                <a:gd name="T38" fmla="*/ 12 w 87"/>
                <a:gd name="T39" fmla="*/ 151 h 254"/>
                <a:gd name="T40" fmla="*/ 22 w 87"/>
                <a:gd name="T41" fmla="*/ 178 h 254"/>
                <a:gd name="T42" fmla="*/ 25 w 87"/>
                <a:gd name="T43" fmla="*/ 243 h 254"/>
                <a:gd name="T44" fmla="*/ 31 w 87"/>
                <a:gd name="T45" fmla="*/ 254 h 254"/>
                <a:gd name="T46" fmla="*/ 48 w 87"/>
                <a:gd name="T47" fmla="*/ 196 h 254"/>
                <a:gd name="T48" fmla="*/ 46 w 87"/>
                <a:gd name="T49" fmla="*/ 185 h 254"/>
                <a:gd name="T50" fmla="*/ 44 w 87"/>
                <a:gd name="T51" fmla="*/ 172 h 254"/>
                <a:gd name="T52" fmla="*/ 52 w 87"/>
                <a:gd name="T53" fmla="*/ 158 h 254"/>
                <a:gd name="T54" fmla="*/ 83 w 87"/>
                <a:gd name="T55" fmla="*/ 9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254">
                  <a:moveTo>
                    <a:pt x="83" y="93"/>
                  </a:moveTo>
                  <a:lnTo>
                    <a:pt x="79" y="57"/>
                  </a:lnTo>
                  <a:cubicBezTo>
                    <a:pt x="75" y="28"/>
                    <a:pt x="53" y="5"/>
                    <a:pt x="25" y="0"/>
                  </a:cubicBezTo>
                  <a:lnTo>
                    <a:pt x="15" y="13"/>
                  </a:lnTo>
                  <a:lnTo>
                    <a:pt x="28" y="24"/>
                  </a:lnTo>
                  <a:cubicBezTo>
                    <a:pt x="36" y="32"/>
                    <a:pt x="41" y="42"/>
                    <a:pt x="41" y="53"/>
                  </a:cubicBezTo>
                  <a:lnTo>
                    <a:pt x="41" y="57"/>
                  </a:lnTo>
                  <a:cubicBezTo>
                    <a:pt x="41" y="63"/>
                    <a:pt x="45" y="68"/>
                    <a:pt x="50" y="71"/>
                  </a:cubicBezTo>
                  <a:lnTo>
                    <a:pt x="64" y="78"/>
                  </a:lnTo>
                  <a:cubicBezTo>
                    <a:pt x="69" y="80"/>
                    <a:pt x="69" y="86"/>
                    <a:pt x="65" y="89"/>
                  </a:cubicBezTo>
                  <a:cubicBezTo>
                    <a:pt x="65" y="89"/>
                    <a:pt x="58" y="93"/>
                    <a:pt x="58" y="95"/>
                  </a:cubicBezTo>
                  <a:cubicBezTo>
                    <a:pt x="58" y="97"/>
                    <a:pt x="61" y="102"/>
                    <a:pt x="61" y="102"/>
                  </a:cubicBezTo>
                  <a:cubicBezTo>
                    <a:pt x="63" y="105"/>
                    <a:pt x="64" y="109"/>
                    <a:pt x="64" y="114"/>
                  </a:cubicBezTo>
                  <a:lnTo>
                    <a:pt x="52" y="117"/>
                  </a:lnTo>
                  <a:cubicBezTo>
                    <a:pt x="53" y="121"/>
                    <a:pt x="56" y="124"/>
                    <a:pt x="60" y="125"/>
                  </a:cubicBezTo>
                  <a:cubicBezTo>
                    <a:pt x="67" y="127"/>
                    <a:pt x="67" y="133"/>
                    <a:pt x="66" y="138"/>
                  </a:cubicBezTo>
                  <a:cubicBezTo>
                    <a:pt x="57" y="145"/>
                    <a:pt x="45" y="147"/>
                    <a:pt x="34" y="144"/>
                  </a:cubicBezTo>
                  <a:lnTo>
                    <a:pt x="4" y="136"/>
                  </a:lnTo>
                  <a:cubicBezTo>
                    <a:pt x="2" y="135"/>
                    <a:pt x="0" y="138"/>
                    <a:pt x="2" y="139"/>
                  </a:cubicBezTo>
                  <a:lnTo>
                    <a:pt x="12" y="151"/>
                  </a:lnTo>
                  <a:cubicBezTo>
                    <a:pt x="18" y="159"/>
                    <a:pt x="22" y="168"/>
                    <a:pt x="22" y="178"/>
                  </a:cubicBezTo>
                  <a:lnTo>
                    <a:pt x="25" y="243"/>
                  </a:lnTo>
                  <a:lnTo>
                    <a:pt x="31" y="254"/>
                  </a:lnTo>
                  <a:lnTo>
                    <a:pt x="48" y="196"/>
                  </a:lnTo>
                  <a:lnTo>
                    <a:pt x="46" y="185"/>
                  </a:lnTo>
                  <a:lnTo>
                    <a:pt x="44" y="172"/>
                  </a:lnTo>
                  <a:cubicBezTo>
                    <a:pt x="44" y="167"/>
                    <a:pt x="47" y="161"/>
                    <a:pt x="52" y="158"/>
                  </a:cubicBezTo>
                  <a:cubicBezTo>
                    <a:pt x="74" y="145"/>
                    <a:pt x="87" y="119"/>
                    <a:pt x="83" y="93"/>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948">
              <a:extLst>
                <a:ext uri="{FF2B5EF4-FFF2-40B4-BE49-F238E27FC236}">
                  <a16:creationId xmlns:a16="http://schemas.microsoft.com/office/drawing/2014/main" id="{BA3497AB-11EF-4E51-A354-EB2DCE4DEEF7}"/>
                </a:ext>
              </a:extLst>
            </p:cNvPr>
            <p:cNvSpPr>
              <a:spLocks noChangeArrowheads="1"/>
            </p:cNvSpPr>
            <p:nvPr/>
          </p:nvSpPr>
          <p:spPr bwMode="auto">
            <a:xfrm>
              <a:off x="3052764" y="2206625"/>
              <a:ext cx="6350"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949">
              <a:extLst>
                <a:ext uri="{FF2B5EF4-FFF2-40B4-BE49-F238E27FC236}">
                  <a16:creationId xmlns:a16="http://schemas.microsoft.com/office/drawing/2014/main" id="{E0D43777-9450-4685-993B-245FA2A629DB}"/>
                </a:ext>
              </a:extLst>
            </p:cNvPr>
            <p:cNvSpPr>
              <a:spLocks noChangeArrowheads="1"/>
            </p:cNvSpPr>
            <p:nvPr/>
          </p:nvSpPr>
          <p:spPr bwMode="auto">
            <a:xfrm>
              <a:off x="3087689" y="2200275"/>
              <a:ext cx="7938"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950">
              <a:extLst>
                <a:ext uri="{FF2B5EF4-FFF2-40B4-BE49-F238E27FC236}">
                  <a16:creationId xmlns:a16="http://schemas.microsoft.com/office/drawing/2014/main" id="{23E6CF2A-1827-4E9F-8517-2A03774F4BD3}"/>
                </a:ext>
              </a:extLst>
            </p:cNvPr>
            <p:cNvSpPr>
              <a:spLocks/>
            </p:cNvSpPr>
            <p:nvPr/>
          </p:nvSpPr>
          <p:spPr bwMode="auto">
            <a:xfrm>
              <a:off x="3063876" y="2230438"/>
              <a:ext cx="4763" cy="7938"/>
            </a:xfrm>
            <a:custGeom>
              <a:avLst/>
              <a:gdLst>
                <a:gd name="T0" fmla="*/ 9 w 9"/>
                <a:gd name="T1" fmla="*/ 0 h 13"/>
                <a:gd name="T2" fmla="*/ 6 w 9"/>
                <a:gd name="T3" fmla="*/ 13 h 13"/>
                <a:gd name="T4" fmla="*/ 9 w 9"/>
                <a:gd name="T5" fmla="*/ 0 h 13"/>
              </a:gdLst>
              <a:ahLst/>
              <a:cxnLst>
                <a:cxn ang="0">
                  <a:pos x="T0" y="T1"/>
                </a:cxn>
                <a:cxn ang="0">
                  <a:pos x="T2" y="T3"/>
                </a:cxn>
                <a:cxn ang="0">
                  <a:pos x="T4" y="T5"/>
                </a:cxn>
              </a:cxnLst>
              <a:rect l="0" t="0" r="r" b="b"/>
              <a:pathLst>
                <a:path w="9" h="13">
                  <a:moveTo>
                    <a:pt x="9" y="0"/>
                  </a:moveTo>
                  <a:lnTo>
                    <a:pt x="6" y="13"/>
                  </a:lnTo>
                  <a:cubicBezTo>
                    <a:pt x="6" y="13"/>
                    <a:pt x="0" y="3"/>
                    <a:pt x="9" y="0"/>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51">
              <a:extLst>
                <a:ext uri="{FF2B5EF4-FFF2-40B4-BE49-F238E27FC236}">
                  <a16:creationId xmlns:a16="http://schemas.microsoft.com/office/drawing/2014/main" id="{36C73C51-DC98-4552-A33B-47909A833AB2}"/>
                </a:ext>
              </a:extLst>
            </p:cNvPr>
            <p:cNvSpPr>
              <a:spLocks/>
            </p:cNvSpPr>
            <p:nvPr/>
          </p:nvSpPr>
          <p:spPr bwMode="auto">
            <a:xfrm>
              <a:off x="3043239" y="2292350"/>
              <a:ext cx="22225" cy="22225"/>
            </a:xfrm>
            <a:custGeom>
              <a:avLst/>
              <a:gdLst>
                <a:gd name="T0" fmla="*/ 16 w 34"/>
                <a:gd name="T1" fmla="*/ 0 h 35"/>
                <a:gd name="T2" fmla="*/ 0 w 34"/>
                <a:gd name="T3" fmla="*/ 25 h 35"/>
                <a:gd name="T4" fmla="*/ 34 w 34"/>
                <a:gd name="T5" fmla="*/ 35 h 35"/>
                <a:gd name="T6" fmla="*/ 16 w 34"/>
                <a:gd name="T7" fmla="*/ 0 h 35"/>
              </a:gdLst>
              <a:ahLst/>
              <a:cxnLst>
                <a:cxn ang="0">
                  <a:pos x="T0" y="T1"/>
                </a:cxn>
                <a:cxn ang="0">
                  <a:pos x="T2" y="T3"/>
                </a:cxn>
                <a:cxn ang="0">
                  <a:pos x="T4" y="T5"/>
                </a:cxn>
                <a:cxn ang="0">
                  <a:pos x="T6" y="T7"/>
                </a:cxn>
              </a:cxnLst>
              <a:rect l="0" t="0" r="r" b="b"/>
              <a:pathLst>
                <a:path w="34" h="35">
                  <a:moveTo>
                    <a:pt x="16" y="0"/>
                  </a:moveTo>
                  <a:lnTo>
                    <a:pt x="0" y="25"/>
                  </a:lnTo>
                  <a:lnTo>
                    <a:pt x="34" y="35"/>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952">
              <a:extLst>
                <a:ext uri="{FF2B5EF4-FFF2-40B4-BE49-F238E27FC236}">
                  <a16:creationId xmlns:a16="http://schemas.microsoft.com/office/drawing/2014/main" id="{AE7B2A55-4580-4AF2-B4B3-7599D57CF2B0}"/>
                </a:ext>
              </a:extLst>
            </p:cNvPr>
            <p:cNvSpPr>
              <a:spLocks/>
            </p:cNvSpPr>
            <p:nvPr/>
          </p:nvSpPr>
          <p:spPr bwMode="auto">
            <a:xfrm>
              <a:off x="3067051" y="2303463"/>
              <a:ext cx="39688" cy="114300"/>
            </a:xfrm>
            <a:custGeom>
              <a:avLst/>
              <a:gdLst>
                <a:gd name="T0" fmla="*/ 26 w 63"/>
                <a:gd name="T1" fmla="*/ 0 h 180"/>
                <a:gd name="T2" fmla="*/ 22 w 63"/>
                <a:gd name="T3" fmla="*/ 8 h 180"/>
                <a:gd name="T4" fmla="*/ 32 w 63"/>
                <a:gd name="T5" fmla="*/ 49 h 180"/>
                <a:gd name="T6" fmla="*/ 32 w 63"/>
                <a:gd name="T7" fmla="*/ 83 h 180"/>
                <a:gd name="T8" fmla="*/ 31 w 63"/>
                <a:gd name="T9" fmla="*/ 86 h 180"/>
                <a:gd name="T10" fmla="*/ 2 w 63"/>
                <a:gd name="T11" fmla="*/ 125 h 180"/>
                <a:gd name="T12" fmla="*/ 0 w 63"/>
                <a:gd name="T13" fmla="*/ 179 h 180"/>
                <a:gd name="T14" fmla="*/ 30 w 63"/>
                <a:gd name="T15" fmla="*/ 180 h 180"/>
                <a:gd name="T16" fmla="*/ 63 w 63"/>
                <a:gd name="T17" fmla="*/ 49 h 180"/>
                <a:gd name="T18" fmla="*/ 26 w 63"/>
                <a:gd name="T1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80">
                  <a:moveTo>
                    <a:pt x="26" y="0"/>
                  </a:moveTo>
                  <a:lnTo>
                    <a:pt x="22" y="8"/>
                  </a:lnTo>
                  <a:lnTo>
                    <a:pt x="32" y="49"/>
                  </a:lnTo>
                  <a:cubicBezTo>
                    <a:pt x="35" y="60"/>
                    <a:pt x="34" y="72"/>
                    <a:pt x="32" y="83"/>
                  </a:cubicBezTo>
                  <a:lnTo>
                    <a:pt x="31" y="86"/>
                  </a:lnTo>
                  <a:cubicBezTo>
                    <a:pt x="27" y="102"/>
                    <a:pt x="16" y="116"/>
                    <a:pt x="2" y="125"/>
                  </a:cubicBezTo>
                  <a:lnTo>
                    <a:pt x="0" y="179"/>
                  </a:lnTo>
                  <a:lnTo>
                    <a:pt x="30" y="180"/>
                  </a:lnTo>
                  <a:lnTo>
                    <a:pt x="63" y="49"/>
                  </a:lnTo>
                  <a:lnTo>
                    <a:pt x="2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53">
              <a:extLst>
                <a:ext uri="{FF2B5EF4-FFF2-40B4-BE49-F238E27FC236}">
                  <a16:creationId xmlns:a16="http://schemas.microsoft.com/office/drawing/2014/main" id="{5D6B828E-CA76-467F-BB50-0D889E1B9029}"/>
                </a:ext>
              </a:extLst>
            </p:cNvPr>
            <p:cNvSpPr>
              <a:spLocks/>
            </p:cNvSpPr>
            <p:nvPr/>
          </p:nvSpPr>
          <p:spPr bwMode="auto">
            <a:xfrm>
              <a:off x="3084514" y="2284413"/>
              <a:ext cx="7938" cy="20638"/>
            </a:xfrm>
            <a:custGeom>
              <a:avLst/>
              <a:gdLst>
                <a:gd name="T0" fmla="*/ 0 w 13"/>
                <a:gd name="T1" fmla="*/ 25 h 32"/>
                <a:gd name="T2" fmla="*/ 13 w 13"/>
                <a:gd name="T3" fmla="*/ 32 h 32"/>
                <a:gd name="T4" fmla="*/ 12 w 13"/>
                <a:gd name="T5" fmla="*/ 0 h 32"/>
                <a:gd name="T6" fmla="*/ 0 w 13"/>
                <a:gd name="T7" fmla="*/ 25 h 32"/>
              </a:gdLst>
              <a:ahLst/>
              <a:cxnLst>
                <a:cxn ang="0">
                  <a:pos x="T0" y="T1"/>
                </a:cxn>
                <a:cxn ang="0">
                  <a:pos x="T2" y="T3"/>
                </a:cxn>
                <a:cxn ang="0">
                  <a:pos x="T4" y="T5"/>
                </a:cxn>
                <a:cxn ang="0">
                  <a:pos x="T6" y="T7"/>
                </a:cxn>
              </a:cxnLst>
              <a:rect l="0" t="0" r="r" b="b"/>
              <a:pathLst>
                <a:path w="13" h="32">
                  <a:moveTo>
                    <a:pt x="0" y="25"/>
                  </a:moveTo>
                  <a:lnTo>
                    <a:pt x="13" y="32"/>
                  </a:lnTo>
                  <a:lnTo>
                    <a:pt x="12" y="0"/>
                  </a:lnTo>
                  <a:lnTo>
                    <a:pt x="0"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954">
              <a:extLst>
                <a:ext uri="{FF2B5EF4-FFF2-40B4-BE49-F238E27FC236}">
                  <a16:creationId xmlns:a16="http://schemas.microsoft.com/office/drawing/2014/main" id="{3E9402AF-FB17-4371-BF30-C78808D5D750}"/>
                </a:ext>
              </a:extLst>
            </p:cNvPr>
            <p:cNvSpPr>
              <a:spLocks/>
            </p:cNvSpPr>
            <p:nvPr/>
          </p:nvSpPr>
          <p:spPr bwMode="auto">
            <a:xfrm>
              <a:off x="2982914" y="2436813"/>
              <a:ext cx="71438" cy="31750"/>
            </a:xfrm>
            <a:custGeom>
              <a:avLst/>
              <a:gdLst>
                <a:gd name="T0" fmla="*/ 98 w 111"/>
                <a:gd name="T1" fmla="*/ 10 h 50"/>
                <a:gd name="T2" fmla="*/ 67 w 111"/>
                <a:gd name="T3" fmla="*/ 1 h 50"/>
                <a:gd name="T4" fmla="*/ 63 w 111"/>
                <a:gd name="T5" fmla="*/ 0 h 50"/>
                <a:gd name="T6" fmla="*/ 23 w 111"/>
                <a:gd name="T7" fmla="*/ 4 h 50"/>
                <a:gd name="T8" fmla="*/ 21 w 111"/>
                <a:gd name="T9" fmla="*/ 2 h 50"/>
                <a:gd name="T10" fmla="*/ 20 w 111"/>
                <a:gd name="T11" fmla="*/ 4 h 50"/>
                <a:gd name="T12" fmla="*/ 0 w 111"/>
                <a:gd name="T13" fmla="*/ 25 h 50"/>
                <a:gd name="T14" fmla="*/ 7 w 111"/>
                <a:gd name="T15" fmla="*/ 33 h 50"/>
                <a:gd name="T16" fmla="*/ 43 w 111"/>
                <a:gd name="T17" fmla="*/ 36 h 50"/>
                <a:gd name="T18" fmla="*/ 52 w 111"/>
                <a:gd name="T19" fmla="*/ 29 h 50"/>
                <a:gd name="T20" fmla="*/ 64 w 111"/>
                <a:gd name="T21" fmla="*/ 34 h 50"/>
                <a:gd name="T22" fmla="*/ 68 w 111"/>
                <a:gd name="T23" fmla="*/ 44 h 50"/>
                <a:gd name="T24" fmla="*/ 77 w 111"/>
                <a:gd name="T25" fmla="*/ 50 h 50"/>
                <a:gd name="T26" fmla="*/ 80 w 111"/>
                <a:gd name="T27" fmla="*/ 49 h 50"/>
                <a:gd name="T28" fmla="*/ 75 w 111"/>
                <a:gd name="T29" fmla="*/ 29 h 50"/>
                <a:gd name="T30" fmla="*/ 64 w 111"/>
                <a:gd name="T31" fmla="*/ 23 h 50"/>
                <a:gd name="T32" fmla="*/ 79 w 111"/>
                <a:gd name="T33" fmla="*/ 26 h 50"/>
                <a:gd name="T34" fmla="*/ 86 w 111"/>
                <a:gd name="T35" fmla="*/ 37 h 50"/>
                <a:gd name="T36" fmla="*/ 97 w 111"/>
                <a:gd name="T37" fmla="*/ 40 h 50"/>
                <a:gd name="T38" fmla="*/ 100 w 111"/>
                <a:gd name="T39" fmla="*/ 39 h 50"/>
                <a:gd name="T40" fmla="*/ 94 w 111"/>
                <a:gd name="T41" fmla="*/ 26 h 50"/>
                <a:gd name="T42" fmla="*/ 96 w 111"/>
                <a:gd name="T43" fmla="*/ 29 h 50"/>
                <a:gd name="T44" fmla="*/ 108 w 111"/>
                <a:gd name="T45" fmla="*/ 31 h 50"/>
                <a:gd name="T46" fmla="*/ 111 w 111"/>
                <a:gd name="T47" fmla="*/ 30 h 50"/>
                <a:gd name="T48" fmla="*/ 98 w 111"/>
                <a:gd name="T49"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50">
                  <a:moveTo>
                    <a:pt x="98" y="10"/>
                  </a:moveTo>
                  <a:lnTo>
                    <a:pt x="67" y="1"/>
                  </a:lnTo>
                  <a:cubicBezTo>
                    <a:pt x="66" y="0"/>
                    <a:pt x="65" y="0"/>
                    <a:pt x="63" y="0"/>
                  </a:cubicBezTo>
                  <a:cubicBezTo>
                    <a:pt x="63" y="0"/>
                    <a:pt x="30" y="5"/>
                    <a:pt x="23" y="4"/>
                  </a:cubicBezTo>
                  <a:lnTo>
                    <a:pt x="21" y="2"/>
                  </a:lnTo>
                  <a:lnTo>
                    <a:pt x="20" y="4"/>
                  </a:lnTo>
                  <a:cubicBezTo>
                    <a:pt x="16" y="12"/>
                    <a:pt x="9" y="21"/>
                    <a:pt x="0" y="25"/>
                  </a:cubicBezTo>
                  <a:lnTo>
                    <a:pt x="7" y="33"/>
                  </a:lnTo>
                  <a:cubicBezTo>
                    <a:pt x="17" y="43"/>
                    <a:pt x="32" y="44"/>
                    <a:pt x="43" y="36"/>
                  </a:cubicBezTo>
                  <a:lnTo>
                    <a:pt x="52" y="29"/>
                  </a:lnTo>
                  <a:lnTo>
                    <a:pt x="64" y="34"/>
                  </a:lnTo>
                  <a:lnTo>
                    <a:pt x="68" y="44"/>
                  </a:lnTo>
                  <a:cubicBezTo>
                    <a:pt x="69" y="48"/>
                    <a:pt x="73" y="50"/>
                    <a:pt x="77" y="50"/>
                  </a:cubicBezTo>
                  <a:lnTo>
                    <a:pt x="80" y="49"/>
                  </a:lnTo>
                  <a:lnTo>
                    <a:pt x="75" y="29"/>
                  </a:lnTo>
                  <a:lnTo>
                    <a:pt x="64" y="23"/>
                  </a:lnTo>
                  <a:lnTo>
                    <a:pt x="79" y="26"/>
                  </a:lnTo>
                  <a:lnTo>
                    <a:pt x="86" y="37"/>
                  </a:lnTo>
                  <a:cubicBezTo>
                    <a:pt x="88" y="40"/>
                    <a:pt x="93" y="42"/>
                    <a:pt x="97" y="40"/>
                  </a:cubicBezTo>
                  <a:lnTo>
                    <a:pt x="100" y="39"/>
                  </a:lnTo>
                  <a:lnTo>
                    <a:pt x="94" y="26"/>
                  </a:lnTo>
                  <a:lnTo>
                    <a:pt x="96" y="29"/>
                  </a:lnTo>
                  <a:cubicBezTo>
                    <a:pt x="99" y="32"/>
                    <a:pt x="104" y="33"/>
                    <a:pt x="108" y="31"/>
                  </a:cubicBezTo>
                  <a:lnTo>
                    <a:pt x="111" y="30"/>
                  </a:lnTo>
                  <a:lnTo>
                    <a:pt x="98" y="1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55">
              <a:extLst>
                <a:ext uri="{FF2B5EF4-FFF2-40B4-BE49-F238E27FC236}">
                  <a16:creationId xmlns:a16="http://schemas.microsoft.com/office/drawing/2014/main" id="{FDA8E0B9-0888-4FAF-BC25-6EEA9006139F}"/>
                </a:ext>
              </a:extLst>
            </p:cNvPr>
            <p:cNvSpPr>
              <a:spLocks noEditPoints="1"/>
            </p:cNvSpPr>
            <p:nvPr/>
          </p:nvSpPr>
          <p:spPr bwMode="auto">
            <a:xfrm>
              <a:off x="2995614" y="2159000"/>
              <a:ext cx="104775" cy="106363"/>
            </a:xfrm>
            <a:custGeom>
              <a:avLst/>
              <a:gdLst>
                <a:gd name="T0" fmla="*/ 44 w 164"/>
                <a:gd name="T1" fmla="*/ 117 h 167"/>
                <a:gd name="T2" fmla="*/ 46 w 164"/>
                <a:gd name="T3" fmla="*/ 82 h 167"/>
                <a:gd name="T4" fmla="*/ 44 w 164"/>
                <a:gd name="T5" fmla="*/ 117 h 167"/>
                <a:gd name="T6" fmla="*/ 86 w 164"/>
                <a:gd name="T7" fmla="*/ 3 h 167"/>
                <a:gd name="T8" fmla="*/ 50 w 164"/>
                <a:gd name="T9" fmla="*/ 16 h 167"/>
                <a:gd name="T10" fmla="*/ 29 w 164"/>
                <a:gd name="T11" fmla="*/ 5 h 167"/>
                <a:gd name="T12" fmla="*/ 0 w 164"/>
                <a:gd name="T13" fmla="*/ 34 h 167"/>
                <a:gd name="T14" fmla="*/ 23 w 164"/>
                <a:gd name="T15" fmla="*/ 63 h 167"/>
                <a:gd name="T16" fmla="*/ 21 w 164"/>
                <a:gd name="T17" fmla="*/ 77 h 167"/>
                <a:gd name="T18" fmla="*/ 66 w 164"/>
                <a:gd name="T19" fmla="*/ 167 h 167"/>
                <a:gd name="T20" fmla="*/ 54 w 164"/>
                <a:gd name="T21" fmla="*/ 117 h 167"/>
                <a:gd name="T22" fmla="*/ 56 w 164"/>
                <a:gd name="T23" fmla="*/ 113 h 167"/>
                <a:gd name="T24" fmla="*/ 60 w 164"/>
                <a:gd name="T25" fmla="*/ 151 h 167"/>
                <a:gd name="T26" fmla="*/ 64 w 164"/>
                <a:gd name="T27" fmla="*/ 68 h 167"/>
                <a:gd name="T28" fmla="*/ 66 w 164"/>
                <a:gd name="T29" fmla="*/ 43 h 167"/>
                <a:gd name="T30" fmla="*/ 132 w 164"/>
                <a:gd name="T31" fmla="*/ 34 h 167"/>
                <a:gd name="T32" fmla="*/ 164 w 164"/>
                <a:gd name="T33" fmla="*/ 54 h 167"/>
                <a:gd name="T34" fmla="*/ 86 w 164"/>
                <a:gd name="T35" fmla="*/ 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7">
                  <a:moveTo>
                    <a:pt x="44" y="117"/>
                  </a:moveTo>
                  <a:cubicBezTo>
                    <a:pt x="25" y="110"/>
                    <a:pt x="31" y="80"/>
                    <a:pt x="46" y="82"/>
                  </a:cubicBezTo>
                  <a:cubicBezTo>
                    <a:pt x="49" y="97"/>
                    <a:pt x="44" y="117"/>
                    <a:pt x="44" y="117"/>
                  </a:cubicBezTo>
                  <a:close/>
                  <a:moveTo>
                    <a:pt x="86" y="3"/>
                  </a:moveTo>
                  <a:cubicBezTo>
                    <a:pt x="72" y="4"/>
                    <a:pt x="60" y="9"/>
                    <a:pt x="50" y="16"/>
                  </a:cubicBezTo>
                  <a:cubicBezTo>
                    <a:pt x="45" y="9"/>
                    <a:pt x="37" y="5"/>
                    <a:pt x="29" y="5"/>
                  </a:cubicBezTo>
                  <a:cubicBezTo>
                    <a:pt x="13" y="5"/>
                    <a:pt x="0" y="18"/>
                    <a:pt x="0" y="34"/>
                  </a:cubicBezTo>
                  <a:cubicBezTo>
                    <a:pt x="0" y="48"/>
                    <a:pt x="10" y="60"/>
                    <a:pt x="23" y="63"/>
                  </a:cubicBezTo>
                  <a:cubicBezTo>
                    <a:pt x="22" y="67"/>
                    <a:pt x="21" y="72"/>
                    <a:pt x="21" y="77"/>
                  </a:cubicBezTo>
                  <a:cubicBezTo>
                    <a:pt x="16" y="141"/>
                    <a:pt x="66" y="167"/>
                    <a:pt x="66" y="167"/>
                  </a:cubicBezTo>
                  <a:cubicBezTo>
                    <a:pt x="66" y="167"/>
                    <a:pt x="39" y="145"/>
                    <a:pt x="54" y="117"/>
                  </a:cubicBezTo>
                  <a:cubicBezTo>
                    <a:pt x="54" y="116"/>
                    <a:pt x="55" y="114"/>
                    <a:pt x="56" y="113"/>
                  </a:cubicBezTo>
                  <a:cubicBezTo>
                    <a:pt x="57" y="129"/>
                    <a:pt x="59" y="144"/>
                    <a:pt x="60" y="151"/>
                  </a:cubicBezTo>
                  <a:cubicBezTo>
                    <a:pt x="76" y="120"/>
                    <a:pt x="69" y="84"/>
                    <a:pt x="64" y="68"/>
                  </a:cubicBezTo>
                  <a:cubicBezTo>
                    <a:pt x="64" y="60"/>
                    <a:pt x="64" y="52"/>
                    <a:pt x="66" y="43"/>
                  </a:cubicBezTo>
                  <a:cubicBezTo>
                    <a:pt x="73" y="16"/>
                    <a:pt x="118" y="18"/>
                    <a:pt x="132" y="34"/>
                  </a:cubicBezTo>
                  <a:cubicBezTo>
                    <a:pt x="144" y="47"/>
                    <a:pt x="148" y="50"/>
                    <a:pt x="164" y="54"/>
                  </a:cubicBezTo>
                  <a:cubicBezTo>
                    <a:pt x="154" y="15"/>
                    <a:pt x="129" y="0"/>
                    <a:pt x="86" y="3"/>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956">
              <a:extLst>
                <a:ext uri="{FF2B5EF4-FFF2-40B4-BE49-F238E27FC236}">
                  <a16:creationId xmlns:a16="http://schemas.microsoft.com/office/drawing/2014/main" id="{0FF8911F-F904-40AF-8544-5607872C4F00}"/>
                </a:ext>
              </a:extLst>
            </p:cNvPr>
            <p:cNvSpPr>
              <a:spLocks noEditPoints="1"/>
            </p:cNvSpPr>
            <p:nvPr/>
          </p:nvSpPr>
          <p:spPr bwMode="auto">
            <a:xfrm>
              <a:off x="3014664" y="2232025"/>
              <a:ext cx="17463" cy="19050"/>
            </a:xfrm>
            <a:custGeom>
              <a:avLst/>
              <a:gdLst>
                <a:gd name="T0" fmla="*/ 7 w 27"/>
                <a:gd name="T1" fmla="*/ 14 h 28"/>
                <a:gd name="T2" fmla="*/ 13 w 27"/>
                <a:gd name="T3" fmla="*/ 7 h 28"/>
                <a:gd name="T4" fmla="*/ 20 w 27"/>
                <a:gd name="T5" fmla="*/ 14 h 28"/>
                <a:gd name="T6" fmla="*/ 13 w 27"/>
                <a:gd name="T7" fmla="*/ 20 h 28"/>
                <a:gd name="T8" fmla="*/ 7 w 27"/>
                <a:gd name="T9" fmla="*/ 14 h 28"/>
                <a:gd name="T10" fmla="*/ 13 w 27"/>
                <a:gd name="T11" fmla="*/ 0 h 28"/>
                <a:gd name="T12" fmla="*/ 0 w 27"/>
                <a:gd name="T13" fmla="*/ 14 h 28"/>
                <a:gd name="T14" fmla="*/ 13 w 27"/>
                <a:gd name="T15" fmla="*/ 28 h 28"/>
                <a:gd name="T16" fmla="*/ 27 w 27"/>
                <a:gd name="T17" fmla="*/ 14 h 28"/>
                <a:gd name="T18" fmla="*/ 13 w 2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7" y="14"/>
                  </a:moveTo>
                  <a:lnTo>
                    <a:pt x="13" y="7"/>
                  </a:lnTo>
                  <a:lnTo>
                    <a:pt x="20" y="14"/>
                  </a:lnTo>
                  <a:lnTo>
                    <a:pt x="13" y="20"/>
                  </a:lnTo>
                  <a:lnTo>
                    <a:pt x="7" y="14"/>
                  </a:lnTo>
                  <a:close/>
                  <a:moveTo>
                    <a:pt x="13" y="0"/>
                  </a:moveTo>
                  <a:lnTo>
                    <a:pt x="0" y="14"/>
                  </a:lnTo>
                  <a:lnTo>
                    <a:pt x="13" y="28"/>
                  </a:lnTo>
                  <a:lnTo>
                    <a:pt x="27" y="14"/>
                  </a:lnTo>
                  <a:lnTo>
                    <a:pt x="1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57">
              <a:extLst>
                <a:ext uri="{FF2B5EF4-FFF2-40B4-BE49-F238E27FC236}">
                  <a16:creationId xmlns:a16="http://schemas.microsoft.com/office/drawing/2014/main" id="{F8F6068A-397D-43FD-A988-3C4734E96885}"/>
                </a:ext>
              </a:extLst>
            </p:cNvPr>
            <p:cNvSpPr>
              <a:spLocks/>
            </p:cNvSpPr>
            <p:nvPr/>
          </p:nvSpPr>
          <p:spPr bwMode="auto">
            <a:xfrm>
              <a:off x="3071814" y="2228850"/>
              <a:ext cx="25400" cy="12700"/>
            </a:xfrm>
            <a:custGeom>
              <a:avLst/>
              <a:gdLst>
                <a:gd name="T0" fmla="*/ 0 w 40"/>
                <a:gd name="T1" fmla="*/ 6 h 19"/>
                <a:gd name="T2" fmla="*/ 40 w 40"/>
                <a:gd name="T3" fmla="*/ 0 h 19"/>
                <a:gd name="T4" fmla="*/ 39 w 40"/>
                <a:gd name="T5" fmla="*/ 2 h 19"/>
                <a:gd name="T6" fmla="*/ 9 w 40"/>
                <a:gd name="T7" fmla="*/ 12 h 19"/>
                <a:gd name="T8" fmla="*/ 0 w 40"/>
                <a:gd name="T9" fmla="*/ 6 h 19"/>
              </a:gdLst>
              <a:ahLst/>
              <a:cxnLst>
                <a:cxn ang="0">
                  <a:pos x="T0" y="T1"/>
                </a:cxn>
                <a:cxn ang="0">
                  <a:pos x="T2" y="T3"/>
                </a:cxn>
                <a:cxn ang="0">
                  <a:pos x="T4" y="T5"/>
                </a:cxn>
                <a:cxn ang="0">
                  <a:pos x="T6" y="T7"/>
                </a:cxn>
                <a:cxn ang="0">
                  <a:pos x="T8" y="T9"/>
                </a:cxn>
              </a:cxnLst>
              <a:rect l="0" t="0" r="r" b="b"/>
              <a:pathLst>
                <a:path w="40" h="19">
                  <a:moveTo>
                    <a:pt x="0" y="6"/>
                  </a:moveTo>
                  <a:lnTo>
                    <a:pt x="40" y="0"/>
                  </a:lnTo>
                  <a:lnTo>
                    <a:pt x="39" y="2"/>
                  </a:lnTo>
                  <a:cubicBezTo>
                    <a:pt x="33" y="15"/>
                    <a:pt x="20" y="19"/>
                    <a:pt x="9" y="12"/>
                  </a:cubicBezTo>
                  <a:lnTo>
                    <a:pt x="0" y="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958">
              <a:extLst>
                <a:ext uri="{FF2B5EF4-FFF2-40B4-BE49-F238E27FC236}">
                  <a16:creationId xmlns:a16="http://schemas.microsoft.com/office/drawing/2014/main" id="{AF573286-A48C-41F5-9BFC-71129090828D}"/>
                </a:ext>
              </a:extLst>
            </p:cNvPr>
            <p:cNvSpPr>
              <a:spLocks/>
            </p:cNvSpPr>
            <p:nvPr/>
          </p:nvSpPr>
          <p:spPr bwMode="auto">
            <a:xfrm>
              <a:off x="3119439" y="2260600"/>
              <a:ext cx="131763" cy="63500"/>
            </a:xfrm>
            <a:custGeom>
              <a:avLst/>
              <a:gdLst>
                <a:gd name="T0" fmla="*/ 206 w 209"/>
                <a:gd name="T1" fmla="*/ 1 h 99"/>
                <a:gd name="T2" fmla="*/ 206 w 209"/>
                <a:gd name="T3" fmla="*/ 1 h 99"/>
                <a:gd name="T4" fmla="*/ 206 w 209"/>
                <a:gd name="T5" fmla="*/ 0 h 99"/>
                <a:gd name="T6" fmla="*/ 129 w 209"/>
                <a:gd name="T7" fmla="*/ 62 h 99"/>
                <a:gd name="T8" fmla="*/ 113 w 209"/>
                <a:gd name="T9" fmla="*/ 63 h 99"/>
                <a:gd name="T10" fmla="*/ 107 w 209"/>
                <a:gd name="T11" fmla="*/ 66 h 99"/>
                <a:gd name="T12" fmla="*/ 106 w 209"/>
                <a:gd name="T13" fmla="*/ 71 h 99"/>
                <a:gd name="T14" fmla="*/ 90 w 209"/>
                <a:gd name="T15" fmla="*/ 83 h 99"/>
                <a:gd name="T16" fmla="*/ 0 w 209"/>
                <a:gd name="T17" fmla="*/ 66 h 99"/>
                <a:gd name="T18" fmla="*/ 16 w 209"/>
                <a:gd name="T19" fmla="*/ 99 h 99"/>
                <a:gd name="T20" fmla="*/ 106 w 209"/>
                <a:gd name="T21" fmla="*/ 96 h 99"/>
                <a:gd name="T22" fmla="*/ 115 w 209"/>
                <a:gd name="T23" fmla="*/ 92 h 99"/>
                <a:gd name="T24" fmla="*/ 209 w 209"/>
                <a:gd name="T25" fmla="*/ 11 h 99"/>
                <a:gd name="T26" fmla="*/ 206 w 209"/>
                <a:gd name="T27"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9" h="99">
                  <a:moveTo>
                    <a:pt x="206" y="1"/>
                  </a:moveTo>
                  <a:lnTo>
                    <a:pt x="206" y="1"/>
                  </a:lnTo>
                  <a:cubicBezTo>
                    <a:pt x="206" y="0"/>
                    <a:pt x="206" y="0"/>
                    <a:pt x="206" y="0"/>
                  </a:cubicBezTo>
                  <a:lnTo>
                    <a:pt x="129" y="62"/>
                  </a:lnTo>
                  <a:cubicBezTo>
                    <a:pt x="124" y="66"/>
                    <a:pt x="118" y="66"/>
                    <a:pt x="113" y="63"/>
                  </a:cubicBezTo>
                  <a:cubicBezTo>
                    <a:pt x="111" y="62"/>
                    <a:pt x="107" y="63"/>
                    <a:pt x="107" y="66"/>
                  </a:cubicBezTo>
                  <a:lnTo>
                    <a:pt x="106" y="71"/>
                  </a:lnTo>
                  <a:cubicBezTo>
                    <a:pt x="105" y="79"/>
                    <a:pt x="98" y="84"/>
                    <a:pt x="90" y="83"/>
                  </a:cubicBezTo>
                  <a:lnTo>
                    <a:pt x="0" y="66"/>
                  </a:lnTo>
                  <a:lnTo>
                    <a:pt x="16" y="99"/>
                  </a:lnTo>
                  <a:lnTo>
                    <a:pt x="106" y="96"/>
                  </a:lnTo>
                  <a:cubicBezTo>
                    <a:pt x="109" y="96"/>
                    <a:pt x="113" y="94"/>
                    <a:pt x="115" y="92"/>
                  </a:cubicBezTo>
                  <a:lnTo>
                    <a:pt x="209" y="11"/>
                  </a:lnTo>
                  <a:cubicBezTo>
                    <a:pt x="209" y="7"/>
                    <a:pt x="208" y="4"/>
                    <a:pt x="206"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59">
              <a:extLst>
                <a:ext uri="{FF2B5EF4-FFF2-40B4-BE49-F238E27FC236}">
                  <a16:creationId xmlns:a16="http://schemas.microsoft.com/office/drawing/2014/main" id="{BD11DCE2-51DC-4728-90C1-47C2C458D96A}"/>
                </a:ext>
              </a:extLst>
            </p:cNvPr>
            <p:cNvSpPr>
              <a:spLocks/>
            </p:cNvSpPr>
            <p:nvPr/>
          </p:nvSpPr>
          <p:spPr bwMode="auto">
            <a:xfrm>
              <a:off x="2994026" y="2352675"/>
              <a:ext cx="20638" cy="30163"/>
            </a:xfrm>
            <a:custGeom>
              <a:avLst/>
              <a:gdLst>
                <a:gd name="T0" fmla="*/ 0 w 31"/>
                <a:gd name="T1" fmla="*/ 22 h 48"/>
                <a:gd name="T2" fmla="*/ 31 w 31"/>
                <a:gd name="T3" fmla="*/ 0 h 48"/>
                <a:gd name="T4" fmla="*/ 9 w 31"/>
                <a:gd name="T5" fmla="*/ 48 h 48"/>
                <a:gd name="T6" fmla="*/ 0 w 31"/>
                <a:gd name="T7" fmla="*/ 22 h 48"/>
              </a:gdLst>
              <a:ahLst/>
              <a:cxnLst>
                <a:cxn ang="0">
                  <a:pos x="T0" y="T1"/>
                </a:cxn>
                <a:cxn ang="0">
                  <a:pos x="T2" y="T3"/>
                </a:cxn>
                <a:cxn ang="0">
                  <a:pos x="T4" y="T5"/>
                </a:cxn>
                <a:cxn ang="0">
                  <a:pos x="T6" y="T7"/>
                </a:cxn>
              </a:cxnLst>
              <a:rect l="0" t="0" r="r" b="b"/>
              <a:pathLst>
                <a:path w="31" h="48">
                  <a:moveTo>
                    <a:pt x="0" y="22"/>
                  </a:moveTo>
                  <a:lnTo>
                    <a:pt x="31" y="0"/>
                  </a:lnTo>
                  <a:cubicBezTo>
                    <a:pt x="31" y="0"/>
                    <a:pt x="26" y="37"/>
                    <a:pt x="9" y="48"/>
                  </a:cubicBezTo>
                  <a:cubicBezTo>
                    <a:pt x="1" y="30"/>
                    <a:pt x="0" y="22"/>
                    <a:pt x="0" y="22"/>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960">
              <a:extLst>
                <a:ext uri="{FF2B5EF4-FFF2-40B4-BE49-F238E27FC236}">
                  <a16:creationId xmlns:a16="http://schemas.microsoft.com/office/drawing/2014/main" id="{1331A8AE-D6DE-4476-9723-AE00A6A8E12E}"/>
                </a:ext>
              </a:extLst>
            </p:cNvPr>
            <p:cNvSpPr>
              <a:spLocks noEditPoints="1"/>
            </p:cNvSpPr>
            <p:nvPr/>
          </p:nvSpPr>
          <p:spPr bwMode="auto">
            <a:xfrm>
              <a:off x="3022601" y="2193925"/>
              <a:ext cx="82550" cy="26988"/>
            </a:xfrm>
            <a:custGeom>
              <a:avLst/>
              <a:gdLst>
                <a:gd name="T0" fmla="*/ 71 w 131"/>
                <a:gd name="T1" fmla="*/ 32 h 43"/>
                <a:gd name="T2" fmla="*/ 66 w 131"/>
                <a:gd name="T3" fmla="*/ 35 h 43"/>
                <a:gd name="T4" fmla="*/ 44 w 131"/>
                <a:gd name="T5" fmla="*/ 39 h 43"/>
                <a:gd name="T6" fmla="*/ 35 w 131"/>
                <a:gd name="T7" fmla="*/ 32 h 43"/>
                <a:gd name="T8" fmla="*/ 34 w 131"/>
                <a:gd name="T9" fmla="*/ 24 h 43"/>
                <a:gd name="T10" fmla="*/ 38 w 131"/>
                <a:gd name="T11" fmla="*/ 18 h 43"/>
                <a:gd name="T12" fmla="*/ 69 w 131"/>
                <a:gd name="T13" fmla="*/ 13 h 43"/>
                <a:gd name="T14" fmla="*/ 69 w 131"/>
                <a:gd name="T15" fmla="*/ 13 h 43"/>
                <a:gd name="T16" fmla="*/ 70 w 131"/>
                <a:gd name="T17" fmla="*/ 14 h 43"/>
                <a:gd name="T18" fmla="*/ 71 w 131"/>
                <a:gd name="T19" fmla="*/ 14 h 43"/>
                <a:gd name="T20" fmla="*/ 72 w 131"/>
                <a:gd name="T21" fmla="*/ 26 h 43"/>
                <a:gd name="T22" fmla="*/ 71 w 131"/>
                <a:gd name="T23" fmla="*/ 32 h 43"/>
                <a:gd name="T24" fmla="*/ 130 w 131"/>
                <a:gd name="T25" fmla="*/ 16 h 43"/>
                <a:gd name="T26" fmla="*/ 129 w 131"/>
                <a:gd name="T27" fmla="*/ 8 h 43"/>
                <a:gd name="T28" fmla="*/ 125 w 131"/>
                <a:gd name="T29" fmla="*/ 2 h 43"/>
                <a:gd name="T30" fmla="*/ 119 w 131"/>
                <a:gd name="T31" fmla="*/ 1 h 43"/>
                <a:gd name="T32" fmla="*/ 94 w 131"/>
                <a:gd name="T33" fmla="*/ 5 h 43"/>
                <a:gd name="T34" fmla="*/ 92 w 131"/>
                <a:gd name="T35" fmla="*/ 6 h 43"/>
                <a:gd name="T36" fmla="*/ 89 w 131"/>
                <a:gd name="T37" fmla="*/ 5 h 43"/>
                <a:gd name="T38" fmla="*/ 74 w 131"/>
                <a:gd name="T39" fmla="*/ 7 h 43"/>
                <a:gd name="T40" fmla="*/ 70 w 131"/>
                <a:gd name="T41" fmla="*/ 9 h 43"/>
                <a:gd name="T42" fmla="*/ 69 w 131"/>
                <a:gd name="T43" fmla="*/ 9 h 43"/>
                <a:gd name="T44" fmla="*/ 37 w 131"/>
                <a:gd name="T45" fmla="*/ 15 h 43"/>
                <a:gd name="T46" fmla="*/ 2 w 131"/>
                <a:gd name="T47" fmla="*/ 29 h 43"/>
                <a:gd name="T48" fmla="*/ 1 w 131"/>
                <a:gd name="T49" fmla="*/ 31 h 43"/>
                <a:gd name="T50" fmla="*/ 2 w 131"/>
                <a:gd name="T51" fmla="*/ 32 h 43"/>
                <a:gd name="T52" fmla="*/ 3 w 131"/>
                <a:gd name="T53" fmla="*/ 32 h 43"/>
                <a:gd name="T54" fmla="*/ 30 w 131"/>
                <a:gd name="T55" fmla="*/ 22 h 43"/>
                <a:gd name="T56" fmla="*/ 30 w 131"/>
                <a:gd name="T57" fmla="*/ 24 h 43"/>
                <a:gd name="T58" fmla="*/ 31 w 131"/>
                <a:gd name="T59" fmla="*/ 33 h 43"/>
                <a:gd name="T60" fmla="*/ 43 w 131"/>
                <a:gd name="T61" fmla="*/ 43 h 43"/>
                <a:gd name="T62" fmla="*/ 44 w 131"/>
                <a:gd name="T63" fmla="*/ 43 h 43"/>
                <a:gd name="T64" fmla="*/ 67 w 131"/>
                <a:gd name="T65" fmla="*/ 39 h 43"/>
                <a:gd name="T66" fmla="*/ 74 w 131"/>
                <a:gd name="T67" fmla="*/ 34 h 43"/>
                <a:gd name="T68" fmla="*/ 76 w 131"/>
                <a:gd name="T69" fmla="*/ 26 h 43"/>
                <a:gd name="T70" fmla="*/ 74 w 131"/>
                <a:gd name="T71" fmla="*/ 14 h 43"/>
                <a:gd name="T72" fmla="*/ 74 w 131"/>
                <a:gd name="T73" fmla="*/ 12 h 43"/>
                <a:gd name="T74" fmla="*/ 76 w 131"/>
                <a:gd name="T75" fmla="*/ 10 h 43"/>
                <a:gd name="T76" fmla="*/ 87 w 131"/>
                <a:gd name="T77" fmla="*/ 9 h 43"/>
                <a:gd name="T78" fmla="*/ 90 w 131"/>
                <a:gd name="T79" fmla="*/ 10 h 43"/>
                <a:gd name="T80" fmla="*/ 90 w 131"/>
                <a:gd name="T81" fmla="*/ 11 h 43"/>
                <a:gd name="T82" fmla="*/ 92 w 131"/>
                <a:gd name="T83" fmla="*/ 23 h 43"/>
                <a:gd name="T84" fmla="*/ 92 w 131"/>
                <a:gd name="T85" fmla="*/ 23 h 43"/>
                <a:gd name="T86" fmla="*/ 98 w 131"/>
                <a:gd name="T87" fmla="*/ 26 h 43"/>
                <a:gd name="T88" fmla="*/ 96 w 131"/>
                <a:gd name="T89" fmla="*/ 22 h 43"/>
                <a:gd name="T90" fmla="*/ 94 w 131"/>
                <a:gd name="T91" fmla="*/ 10 h 43"/>
                <a:gd name="T92" fmla="*/ 94 w 131"/>
                <a:gd name="T93" fmla="*/ 9 h 43"/>
                <a:gd name="T94" fmla="*/ 95 w 131"/>
                <a:gd name="T95" fmla="*/ 9 h 43"/>
                <a:gd name="T96" fmla="*/ 120 w 131"/>
                <a:gd name="T97" fmla="*/ 5 h 43"/>
                <a:gd name="T98" fmla="*/ 120 w 131"/>
                <a:gd name="T99" fmla="*/ 5 h 43"/>
                <a:gd name="T100" fmla="*/ 123 w 131"/>
                <a:gd name="T101" fmla="*/ 5 h 43"/>
                <a:gd name="T102" fmla="*/ 125 w 131"/>
                <a:gd name="T103" fmla="*/ 8 h 43"/>
                <a:gd name="T104" fmla="*/ 126 w 131"/>
                <a:gd name="T105" fmla="*/ 17 h 43"/>
                <a:gd name="T106" fmla="*/ 125 w 131"/>
                <a:gd name="T107" fmla="*/ 23 h 43"/>
                <a:gd name="T108" fmla="*/ 120 w 131"/>
                <a:gd name="T109" fmla="*/ 26 h 43"/>
                <a:gd name="T110" fmla="*/ 104 w 131"/>
                <a:gd name="T111" fmla="*/ 28 h 43"/>
                <a:gd name="T112" fmla="*/ 102 w 131"/>
                <a:gd name="T113" fmla="*/ 28 h 43"/>
                <a:gd name="T114" fmla="*/ 108 w 131"/>
                <a:gd name="T115" fmla="*/ 32 h 43"/>
                <a:gd name="T116" fmla="*/ 121 w 131"/>
                <a:gd name="T117" fmla="*/ 30 h 43"/>
                <a:gd name="T118" fmla="*/ 128 w 131"/>
                <a:gd name="T119" fmla="*/ 25 h 43"/>
                <a:gd name="T120" fmla="*/ 130 w 131"/>
                <a:gd name="T121"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43">
                  <a:moveTo>
                    <a:pt x="71" y="32"/>
                  </a:moveTo>
                  <a:cubicBezTo>
                    <a:pt x="70" y="34"/>
                    <a:pt x="68" y="35"/>
                    <a:pt x="66" y="35"/>
                  </a:cubicBezTo>
                  <a:lnTo>
                    <a:pt x="44" y="39"/>
                  </a:lnTo>
                  <a:cubicBezTo>
                    <a:pt x="40" y="39"/>
                    <a:pt x="36" y="36"/>
                    <a:pt x="35" y="32"/>
                  </a:cubicBezTo>
                  <a:lnTo>
                    <a:pt x="34" y="24"/>
                  </a:lnTo>
                  <a:cubicBezTo>
                    <a:pt x="33" y="21"/>
                    <a:pt x="35" y="19"/>
                    <a:pt x="38" y="18"/>
                  </a:cubicBezTo>
                  <a:lnTo>
                    <a:pt x="69" y="13"/>
                  </a:lnTo>
                  <a:cubicBezTo>
                    <a:pt x="69" y="13"/>
                    <a:pt x="69" y="13"/>
                    <a:pt x="69" y="13"/>
                  </a:cubicBezTo>
                  <a:cubicBezTo>
                    <a:pt x="70" y="13"/>
                    <a:pt x="70" y="13"/>
                    <a:pt x="70" y="14"/>
                  </a:cubicBezTo>
                  <a:cubicBezTo>
                    <a:pt x="70" y="14"/>
                    <a:pt x="70" y="14"/>
                    <a:pt x="71" y="14"/>
                  </a:cubicBezTo>
                  <a:lnTo>
                    <a:pt x="72" y="26"/>
                  </a:lnTo>
                  <a:cubicBezTo>
                    <a:pt x="73" y="28"/>
                    <a:pt x="72" y="30"/>
                    <a:pt x="71" y="32"/>
                  </a:cubicBezTo>
                  <a:close/>
                  <a:moveTo>
                    <a:pt x="130" y="16"/>
                  </a:moveTo>
                  <a:lnTo>
                    <a:pt x="129" y="8"/>
                  </a:lnTo>
                  <a:cubicBezTo>
                    <a:pt x="128" y="6"/>
                    <a:pt x="127" y="4"/>
                    <a:pt x="125" y="2"/>
                  </a:cubicBezTo>
                  <a:cubicBezTo>
                    <a:pt x="124" y="1"/>
                    <a:pt x="121" y="0"/>
                    <a:pt x="119" y="1"/>
                  </a:cubicBezTo>
                  <a:lnTo>
                    <a:pt x="94" y="5"/>
                  </a:lnTo>
                  <a:cubicBezTo>
                    <a:pt x="93" y="5"/>
                    <a:pt x="92" y="5"/>
                    <a:pt x="92" y="6"/>
                  </a:cubicBezTo>
                  <a:lnTo>
                    <a:pt x="89" y="5"/>
                  </a:lnTo>
                  <a:cubicBezTo>
                    <a:pt x="84" y="3"/>
                    <a:pt x="78" y="4"/>
                    <a:pt x="74" y="7"/>
                  </a:cubicBezTo>
                  <a:lnTo>
                    <a:pt x="70" y="9"/>
                  </a:lnTo>
                  <a:cubicBezTo>
                    <a:pt x="70" y="9"/>
                    <a:pt x="69" y="9"/>
                    <a:pt x="69" y="9"/>
                  </a:cubicBezTo>
                  <a:lnTo>
                    <a:pt x="37" y="15"/>
                  </a:lnTo>
                  <a:cubicBezTo>
                    <a:pt x="35" y="15"/>
                    <a:pt x="2" y="29"/>
                    <a:pt x="2" y="29"/>
                  </a:cubicBezTo>
                  <a:cubicBezTo>
                    <a:pt x="1" y="29"/>
                    <a:pt x="0" y="30"/>
                    <a:pt x="1" y="31"/>
                  </a:cubicBezTo>
                  <a:cubicBezTo>
                    <a:pt x="1" y="32"/>
                    <a:pt x="2" y="32"/>
                    <a:pt x="2" y="32"/>
                  </a:cubicBezTo>
                  <a:cubicBezTo>
                    <a:pt x="3" y="32"/>
                    <a:pt x="3" y="32"/>
                    <a:pt x="3" y="32"/>
                  </a:cubicBezTo>
                  <a:lnTo>
                    <a:pt x="30" y="22"/>
                  </a:lnTo>
                  <a:cubicBezTo>
                    <a:pt x="30" y="23"/>
                    <a:pt x="30" y="23"/>
                    <a:pt x="30" y="24"/>
                  </a:cubicBezTo>
                  <a:lnTo>
                    <a:pt x="31" y="33"/>
                  </a:lnTo>
                  <a:cubicBezTo>
                    <a:pt x="32" y="39"/>
                    <a:pt x="37" y="43"/>
                    <a:pt x="43" y="43"/>
                  </a:cubicBezTo>
                  <a:cubicBezTo>
                    <a:pt x="43" y="43"/>
                    <a:pt x="44" y="43"/>
                    <a:pt x="44" y="43"/>
                  </a:cubicBezTo>
                  <a:lnTo>
                    <a:pt x="67" y="39"/>
                  </a:lnTo>
                  <a:cubicBezTo>
                    <a:pt x="70" y="38"/>
                    <a:pt x="72" y="37"/>
                    <a:pt x="74" y="34"/>
                  </a:cubicBezTo>
                  <a:cubicBezTo>
                    <a:pt x="76" y="32"/>
                    <a:pt x="77" y="29"/>
                    <a:pt x="76" y="26"/>
                  </a:cubicBezTo>
                  <a:lnTo>
                    <a:pt x="74" y="14"/>
                  </a:lnTo>
                  <a:cubicBezTo>
                    <a:pt x="74" y="13"/>
                    <a:pt x="74" y="12"/>
                    <a:pt x="74" y="12"/>
                  </a:cubicBezTo>
                  <a:lnTo>
                    <a:pt x="76" y="10"/>
                  </a:lnTo>
                  <a:cubicBezTo>
                    <a:pt x="80" y="8"/>
                    <a:pt x="84" y="7"/>
                    <a:pt x="87" y="9"/>
                  </a:cubicBezTo>
                  <a:lnTo>
                    <a:pt x="90" y="10"/>
                  </a:lnTo>
                  <a:cubicBezTo>
                    <a:pt x="90" y="10"/>
                    <a:pt x="90" y="10"/>
                    <a:pt x="90" y="11"/>
                  </a:cubicBezTo>
                  <a:lnTo>
                    <a:pt x="92" y="23"/>
                  </a:lnTo>
                  <a:lnTo>
                    <a:pt x="92" y="23"/>
                  </a:lnTo>
                  <a:lnTo>
                    <a:pt x="98" y="26"/>
                  </a:lnTo>
                  <a:cubicBezTo>
                    <a:pt x="97" y="25"/>
                    <a:pt x="96" y="24"/>
                    <a:pt x="96" y="22"/>
                  </a:cubicBezTo>
                  <a:lnTo>
                    <a:pt x="94" y="10"/>
                  </a:lnTo>
                  <a:cubicBezTo>
                    <a:pt x="94" y="10"/>
                    <a:pt x="94" y="9"/>
                    <a:pt x="94" y="9"/>
                  </a:cubicBezTo>
                  <a:cubicBezTo>
                    <a:pt x="94" y="9"/>
                    <a:pt x="94" y="9"/>
                    <a:pt x="95" y="9"/>
                  </a:cubicBezTo>
                  <a:lnTo>
                    <a:pt x="120" y="5"/>
                  </a:lnTo>
                  <a:cubicBezTo>
                    <a:pt x="120" y="5"/>
                    <a:pt x="120" y="5"/>
                    <a:pt x="120" y="5"/>
                  </a:cubicBezTo>
                  <a:cubicBezTo>
                    <a:pt x="121" y="5"/>
                    <a:pt x="122" y="5"/>
                    <a:pt x="123" y="5"/>
                  </a:cubicBezTo>
                  <a:cubicBezTo>
                    <a:pt x="124" y="6"/>
                    <a:pt x="125" y="7"/>
                    <a:pt x="125" y="8"/>
                  </a:cubicBezTo>
                  <a:lnTo>
                    <a:pt x="126" y="17"/>
                  </a:lnTo>
                  <a:cubicBezTo>
                    <a:pt x="127" y="19"/>
                    <a:pt x="126" y="21"/>
                    <a:pt x="125" y="23"/>
                  </a:cubicBezTo>
                  <a:cubicBezTo>
                    <a:pt x="124" y="24"/>
                    <a:pt x="122" y="25"/>
                    <a:pt x="120" y="26"/>
                  </a:cubicBezTo>
                  <a:lnTo>
                    <a:pt x="104" y="28"/>
                  </a:lnTo>
                  <a:cubicBezTo>
                    <a:pt x="103" y="29"/>
                    <a:pt x="102" y="28"/>
                    <a:pt x="102" y="28"/>
                  </a:cubicBezTo>
                  <a:lnTo>
                    <a:pt x="108" y="32"/>
                  </a:lnTo>
                  <a:lnTo>
                    <a:pt x="121" y="30"/>
                  </a:lnTo>
                  <a:cubicBezTo>
                    <a:pt x="124" y="29"/>
                    <a:pt x="126" y="28"/>
                    <a:pt x="128" y="25"/>
                  </a:cubicBezTo>
                  <a:cubicBezTo>
                    <a:pt x="130" y="23"/>
                    <a:pt x="131" y="19"/>
                    <a:pt x="130" y="1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961">
              <a:extLst>
                <a:ext uri="{FF2B5EF4-FFF2-40B4-BE49-F238E27FC236}">
                  <a16:creationId xmlns:a16="http://schemas.microsoft.com/office/drawing/2014/main" id="{825F6256-BDDB-49D2-AAC1-D16168F8F1FB}"/>
                </a:ext>
              </a:extLst>
            </p:cNvPr>
            <p:cNvSpPr>
              <a:spLocks/>
            </p:cNvSpPr>
            <p:nvPr/>
          </p:nvSpPr>
          <p:spPr bwMode="auto">
            <a:xfrm>
              <a:off x="3436939" y="2173288"/>
              <a:ext cx="257175" cy="215900"/>
            </a:xfrm>
            <a:custGeom>
              <a:avLst/>
              <a:gdLst>
                <a:gd name="T0" fmla="*/ 406 w 406"/>
                <a:gd name="T1" fmla="*/ 94 h 340"/>
                <a:gd name="T2" fmla="*/ 311 w 406"/>
                <a:gd name="T3" fmla="*/ 0 h 340"/>
                <a:gd name="T4" fmla="*/ 263 w 406"/>
                <a:gd name="T5" fmla="*/ 14 h 340"/>
                <a:gd name="T6" fmla="*/ 228 w 406"/>
                <a:gd name="T7" fmla="*/ 10 h 340"/>
                <a:gd name="T8" fmla="*/ 74 w 406"/>
                <a:gd name="T9" fmla="*/ 117 h 340"/>
                <a:gd name="T10" fmla="*/ 67 w 406"/>
                <a:gd name="T11" fmla="*/ 117 h 340"/>
                <a:gd name="T12" fmla="*/ 0 w 406"/>
                <a:gd name="T13" fmla="*/ 184 h 340"/>
                <a:gd name="T14" fmla="*/ 67 w 406"/>
                <a:gd name="T15" fmla="*/ 251 h 340"/>
                <a:gd name="T16" fmla="*/ 81 w 406"/>
                <a:gd name="T17" fmla="*/ 249 h 340"/>
                <a:gd name="T18" fmla="*/ 228 w 406"/>
                <a:gd name="T19" fmla="*/ 340 h 340"/>
                <a:gd name="T20" fmla="*/ 393 w 406"/>
                <a:gd name="T21" fmla="*/ 175 h 340"/>
                <a:gd name="T22" fmla="*/ 391 w 406"/>
                <a:gd name="T23" fmla="*/ 146 h 340"/>
                <a:gd name="T24" fmla="*/ 406 w 406"/>
                <a:gd name="T25" fmla="*/ 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6" h="340">
                  <a:moveTo>
                    <a:pt x="406" y="94"/>
                  </a:moveTo>
                  <a:cubicBezTo>
                    <a:pt x="406" y="42"/>
                    <a:pt x="364" y="0"/>
                    <a:pt x="311" y="0"/>
                  </a:cubicBezTo>
                  <a:cubicBezTo>
                    <a:pt x="294" y="0"/>
                    <a:pt x="277" y="5"/>
                    <a:pt x="263" y="14"/>
                  </a:cubicBezTo>
                  <a:cubicBezTo>
                    <a:pt x="252" y="11"/>
                    <a:pt x="240" y="10"/>
                    <a:pt x="228" y="10"/>
                  </a:cubicBezTo>
                  <a:cubicBezTo>
                    <a:pt x="157" y="10"/>
                    <a:pt x="97" y="54"/>
                    <a:pt x="74" y="117"/>
                  </a:cubicBezTo>
                  <a:cubicBezTo>
                    <a:pt x="71" y="117"/>
                    <a:pt x="69" y="117"/>
                    <a:pt x="67" y="117"/>
                  </a:cubicBezTo>
                  <a:cubicBezTo>
                    <a:pt x="30" y="117"/>
                    <a:pt x="0" y="147"/>
                    <a:pt x="0" y="184"/>
                  </a:cubicBezTo>
                  <a:cubicBezTo>
                    <a:pt x="0" y="221"/>
                    <a:pt x="30" y="251"/>
                    <a:pt x="67" y="251"/>
                  </a:cubicBezTo>
                  <a:cubicBezTo>
                    <a:pt x="72" y="251"/>
                    <a:pt x="76" y="250"/>
                    <a:pt x="81" y="249"/>
                  </a:cubicBezTo>
                  <a:cubicBezTo>
                    <a:pt x="108" y="303"/>
                    <a:pt x="164" y="340"/>
                    <a:pt x="228" y="340"/>
                  </a:cubicBezTo>
                  <a:cubicBezTo>
                    <a:pt x="319" y="340"/>
                    <a:pt x="393" y="266"/>
                    <a:pt x="393" y="175"/>
                  </a:cubicBezTo>
                  <a:cubicBezTo>
                    <a:pt x="393" y="165"/>
                    <a:pt x="392" y="155"/>
                    <a:pt x="391" y="146"/>
                  </a:cubicBezTo>
                  <a:cubicBezTo>
                    <a:pt x="400" y="131"/>
                    <a:pt x="406" y="113"/>
                    <a:pt x="406" y="9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962">
              <a:extLst>
                <a:ext uri="{FF2B5EF4-FFF2-40B4-BE49-F238E27FC236}">
                  <a16:creationId xmlns:a16="http://schemas.microsoft.com/office/drawing/2014/main" id="{F6AFB860-3FF7-4236-A0BD-872898E2896D}"/>
                </a:ext>
              </a:extLst>
            </p:cNvPr>
            <p:cNvSpPr>
              <a:spLocks noChangeArrowheads="1"/>
            </p:cNvSpPr>
            <p:nvPr/>
          </p:nvSpPr>
          <p:spPr bwMode="auto">
            <a:xfrm>
              <a:off x="3522664" y="2144713"/>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963">
              <a:extLst>
                <a:ext uri="{FF2B5EF4-FFF2-40B4-BE49-F238E27FC236}">
                  <a16:creationId xmlns:a16="http://schemas.microsoft.com/office/drawing/2014/main" id="{82172299-5729-42A9-8A58-9DE40F9239BE}"/>
                </a:ext>
              </a:extLst>
            </p:cNvPr>
            <p:cNvSpPr>
              <a:spLocks noChangeArrowheads="1"/>
            </p:cNvSpPr>
            <p:nvPr/>
          </p:nvSpPr>
          <p:spPr bwMode="auto">
            <a:xfrm>
              <a:off x="3503614" y="2185988"/>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964">
              <a:extLst>
                <a:ext uri="{FF2B5EF4-FFF2-40B4-BE49-F238E27FC236}">
                  <a16:creationId xmlns:a16="http://schemas.microsoft.com/office/drawing/2014/main" id="{F934FCB2-4F63-4554-B2D9-6CD795210083}"/>
                </a:ext>
              </a:extLst>
            </p:cNvPr>
            <p:cNvSpPr>
              <a:spLocks noChangeArrowheads="1"/>
            </p:cNvSpPr>
            <p:nvPr/>
          </p:nvSpPr>
          <p:spPr bwMode="auto">
            <a:xfrm>
              <a:off x="3449639" y="2251075"/>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965">
              <a:extLst>
                <a:ext uri="{FF2B5EF4-FFF2-40B4-BE49-F238E27FC236}">
                  <a16:creationId xmlns:a16="http://schemas.microsoft.com/office/drawing/2014/main" id="{1315EB0C-A8E1-4F44-A51E-01FAD7A80ABB}"/>
                </a:ext>
              </a:extLst>
            </p:cNvPr>
            <p:cNvSpPr>
              <a:spLocks noChangeArrowheads="1"/>
            </p:cNvSpPr>
            <p:nvPr/>
          </p:nvSpPr>
          <p:spPr bwMode="auto">
            <a:xfrm>
              <a:off x="3484564" y="2166938"/>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966">
              <a:extLst>
                <a:ext uri="{FF2B5EF4-FFF2-40B4-BE49-F238E27FC236}">
                  <a16:creationId xmlns:a16="http://schemas.microsoft.com/office/drawing/2014/main" id="{2A1E88EC-65C7-450A-B756-4E1B42D26954}"/>
                </a:ext>
              </a:extLst>
            </p:cNvPr>
            <p:cNvSpPr>
              <a:spLocks/>
            </p:cNvSpPr>
            <p:nvPr/>
          </p:nvSpPr>
          <p:spPr bwMode="auto">
            <a:xfrm>
              <a:off x="3568701" y="2201863"/>
              <a:ext cx="7938" cy="19050"/>
            </a:xfrm>
            <a:custGeom>
              <a:avLst/>
              <a:gdLst>
                <a:gd name="T0" fmla="*/ 7 w 13"/>
                <a:gd name="T1" fmla="*/ 0 h 31"/>
                <a:gd name="T2" fmla="*/ 0 w 13"/>
                <a:gd name="T3" fmla="*/ 31 h 31"/>
                <a:gd name="T4" fmla="*/ 11 w 13"/>
                <a:gd name="T5" fmla="*/ 18 h 31"/>
                <a:gd name="T6" fmla="*/ 12 w 13"/>
                <a:gd name="T7" fmla="*/ 7 h 31"/>
                <a:gd name="T8" fmla="*/ 10 w 13"/>
                <a:gd name="T9" fmla="*/ 2 h 31"/>
                <a:gd name="T10" fmla="*/ 7 w 13"/>
                <a:gd name="T11" fmla="*/ 0 h 31"/>
              </a:gdLst>
              <a:ahLst/>
              <a:cxnLst>
                <a:cxn ang="0">
                  <a:pos x="T0" y="T1"/>
                </a:cxn>
                <a:cxn ang="0">
                  <a:pos x="T2" y="T3"/>
                </a:cxn>
                <a:cxn ang="0">
                  <a:pos x="T4" y="T5"/>
                </a:cxn>
                <a:cxn ang="0">
                  <a:pos x="T6" y="T7"/>
                </a:cxn>
                <a:cxn ang="0">
                  <a:pos x="T8" y="T9"/>
                </a:cxn>
                <a:cxn ang="0">
                  <a:pos x="T10" y="T11"/>
                </a:cxn>
              </a:cxnLst>
              <a:rect l="0" t="0" r="r" b="b"/>
              <a:pathLst>
                <a:path w="13" h="31">
                  <a:moveTo>
                    <a:pt x="7" y="0"/>
                  </a:moveTo>
                  <a:lnTo>
                    <a:pt x="0" y="31"/>
                  </a:lnTo>
                  <a:cubicBezTo>
                    <a:pt x="6" y="28"/>
                    <a:pt x="10" y="23"/>
                    <a:pt x="11" y="18"/>
                  </a:cubicBezTo>
                  <a:lnTo>
                    <a:pt x="12" y="7"/>
                  </a:lnTo>
                  <a:cubicBezTo>
                    <a:pt x="13" y="5"/>
                    <a:pt x="12" y="3"/>
                    <a:pt x="10" y="2"/>
                  </a:cubicBezTo>
                  <a:lnTo>
                    <a:pt x="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967">
              <a:extLst>
                <a:ext uri="{FF2B5EF4-FFF2-40B4-BE49-F238E27FC236}">
                  <a16:creationId xmlns:a16="http://schemas.microsoft.com/office/drawing/2014/main" id="{8F3DC6C4-B84B-4A9C-90C0-71DB4E22E361}"/>
                </a:ext>
              </a:extLst>
            </p:cNvPr>
            <p:cNvSpPr>
              <a:spLocks/>
            </p:cNvSpPr>
            <p:nvPr/>
          </p:nvSpPr>
          <p:spPr bwMode="auto">
            <a:xfrm>
              <a:off x="3562351" y="2159000"/>
              <a:ext cx="7938" cy="15875"/>
            </a:xfrm>
            <a:custGeom>
              <a:avLst/>
              <a:gdLst>
                <a:gd name="T0" fmla="*/ 5 w 13"/>
                <a:gd name="T1" fmla="*/ 0 h 24"/>
                <a:gd name="T2" fmla="*/ 1 w 13"/>
                <a:gd name="T3" fmla="*/ 24 h 24"/>
                <a:gd name="T4" fmla="*/ 13 w 13"/>
                <a:gd name="T5" fmla="*/ 3 h 24"/>
                <a:gd name="T6" fmla="*/ 5 w 13"/>
                <a:gd name="T7" fmla="*/ 0 h 24"/>
              </a:gdLst>
              <a:ahLst/>
              <a:cxnLst>
                <a:cxn ang="0">
                  <a:pos x="T0" y="T1"/>
                </a:cxn>
                <a:cxn ang="0">
                  <a:pos x="T2" y="T3"/>
                </a:cxn>
                <a:cxn ang="0">
                  <a:pos x="T4" y="T5"/>
                </a:cxn>
                <a:cxn ang="0">
                  <a:pos x="T6" y="T7"/>
                </a:cxn>
              </a:cxnLst>
              <a:rect l="0" t="0" r="r" b="b"/>
              <a:pathLst>
                <a:path w="13" h="24">
                  <a:moveTo>
                    <a:pt x="5" y="0"/>
                  </a:moveTo>
                  <a:cubicBezTo>
                    <a:pt x="5" y="0"/>
                    <a:pt x="0" y="8"/>
                    <a:pt x="1" y="24"/>
                  </a:cubicBezTo>
                  <a:cubicBezTo>
                    <a:pt x="6" y="16"/>
                    <a:pt x="13" y="3"/>
                    <a:pt x="13" y="3"/>
                  </a:cubicBezTo>
                  <a:lnTo>
                    <a:pt x="5" y="0"/>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968">
              <a:extLst>
                <a:ext uri="{FF2B5EF4-FFF2-40B4-BE49-F238E27FC236}">
                  <a16:creationId xmlns:a16="http://schemas.microsoft.com/office/drawing/2014/main" id="{196570E4-4EEB-4BD5-870D-039560873235}"/>
                </a:ext>
              </a:extLst>
            </p:cNvPr>
            <p:cNvSpPr>
              <a:spLocks/>
            </p:cNvSpPr>
            <p:nvPr/>
          </p:nvSpPr>
          <p:spPr bwMode="auto">
            <a:xfrm>
              <a:off x="3551239" y="2336800"/>
              <a:ext cx="85725" cy="52388"/>
            </a:xfrm>
            <a:custGeom>
              <a:avLst/>
              <a:gdLst>
                <a:gd name="T0" fmla="*/ 68 w 135"/>
                <a:gd name="T1" fmla="*/ 81 h 83"/>
                <a:gd name="T2" fmla="*/ 135 w 135"/>
                <a:gd name="T3" fmla="*/ 58 h 83"/>
                <a:gd name="T4" fmla="*/ 130 w 135"/>
                <a:gd name="T5" fmla="*/ 28 h 83"/>
                <a:gd name="T6" fmla="*/ 127 w 135"/>
                <a:gd name="T7" fmla="*/ 16 h 83"/>
                <a:gd name="T8" fmla="*/ 67 w 135"/>
                <a:gd name="T9" fmla="*/ 8 h 83"/>
                <a:gd name="T10" fmla="*/ 66 w 135"/>
                <a:gd name="T11" fmla="*/ 0 h 83"/>
                <a:gd name="T12" fmla="*/ 6 w 135"/>
                <a:gd name="T13" fmla="*/ 11 h 83"/>
                <a:gd name="T14" fmla="*/ 0 w 135"/>
                <a:gd name="T15" fmla="*/ 39 h 83"/>
                <a:gd name="T16" fmla="*/ 1 w 135"/>
                <a:gd name="T17" fmla="*/ 76 h 83"/>
                <a:gd name="T18" fmla="*/ 47 w 135"/>
                <a:gd name="T19" fmla="*/ 83 h 83"/>
                <a:gd name="T20" fmla="*/ 64 w 135"/>
                <a:gd name="T21" fmla="*/ 82 h 83"/>
                <a:gd name="T22" fmla="*/ 64 w 135"/>
                <a:gd name="T23" fmla="*/ 82 h 83"/>
                <a:gd name="T24" fmla="*/ 66 w 135"/>
                <a:gd name="T25" fmla="*/ 81 h 83"/>
                <a:gd name="T26" fmla="*/ 68 w 135"/>
                <a:gd name="T27"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83">
                  <a:moveTo>
                    <a:pt x="68" y="81"/>
                  </a:moveTo>
                  <a:cubicBezTo>
                    <a:pt x="92" y="78"/>
                    <a:pt x="115" y="70"/>
                    <a:pt x="135" y="58"/>
                  </a:cubicBezTo>
                  <a:cubicBezTo>
                    <a:pt x="134" y="47"/>
                    <a:pt x="132" y="37"/>
                    <a:pt x="130" y="28"/>
                  </a:cubicBezTo>
                  <a:lnTo>
                    <a:pt x="127" y="16"/>
                  </a:lnTo>
                  <a:lnTo>
                    <a:pt x="67" y="8"/>
                  </a:lnTo>
                  <a:lnTo>
                    <a:pt x="66" y="0"/>
                  </a:lnTo>
                  <a:lnTo>
                    <a:pt x="6" y="11"/>
                  </a:lnTo>
                  <a:lnTo>
                    <a:pt x="0" y="39"/>
                  </a:lnTo>
                  <a:cubicBezTo>
                    <a:pt x="0" y="51"/>
                    <a:pt x="1" y="64"/>
                    <a:pt x="1" y="76"/>
                  </a:cubicBezTo>
                  <a:cubicBezTo>
                    <a:pt x="16" y="80"/>
                    <a:pt x="31" y="83"/>
                    <a:pt x="47" y="83"/>
                  </a:cubicBezTo>
                  <a:cubicBezTo>
                    <a:pt x="53" y="83"/>
                    <a:pt x="58" y="82"/>
                    <a:pt x="64" y="82"/>
                  </a:cubicBezTo>
                  <a:lnTo>
                    <a:pt x="64" y="82"/>
                  </a:lnTo>
                  <a:cubicBezTo>
                    <a:pt x="65" y="82"/>
                    <a:pt x="66" y="82"/>
                    <a:pt x="66" y="81"/>
                  </a:cubicBezTo>
                  <a:cubicBezTo>
                    <a:pt x="67" y="81"/>
                    <a:pt x="68" y="81"/>
                    <a:pt x="68"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969">
              <a:extLst>
                <a:ext uri="{FF2B5EF4-FFF2-40B4-BE49-F238E27FC236}">
                  <a16:creationId xmlns:a16="http://schemas.microsoft.com/office/drawing/2014/main" id="{A7E524FC-9D9F-43A2-8BD6-84446201BF39}"/>
                </a:ext>
              </a:extLst>
            </p:cNvPr>
            <p:cNvSpPr>
              <a:spLocks noEditPoints="1"/>
            </p:cNvSpPr>
            <p:nvPr/>
          </p:nvSpPr>
          <p:spPr bwMode="auto">
            <a:xfrm>
              <a:off x="3452814" y="2184400"/>
              <a:ext cx="50800" cy="63500"/>
            </a:xfrm>
            <a:custGeom>
              <a:avLst/>
              <a:gdLst>
                <a:gd name="T0" fmla="*/ 23 w 78"/>
                <a:gd name="T1" fmla="*/ 35 h 101"/>
                <a:gd name="T2" fmla="*/ 25 w 78"/>
                <a:gd name="T3" fmla="*/ 36 h 101"/>
                <a:gd name="T4" fmla="*/ 17 w 78"/>
                <a:gd name="T5" fmla="*/ 38 h 101"/>
                <a:gd name="T6" fmla="*/ 17 w 78"/>
                <a:gd name="T7" fmla="*/ 38 h 101"/>
                <a:gd name="T8" fmla="*/ 23 w 78"/>
                <a:gd name="T9" fmla="*/ 35 h 101"/>
                <a:gd name="T10" fmla="*/ 61 w 78"/>
                <a:gd name="T11" fmla="*/ 66 h 101"/>
                <a:gd name="T12" fmla="*/ 43 w 78"/>
                <a:gd name="T13" fmla="*/ 27 h 101"/>
                <a:gd name="T14" fmla="*/ 19 w 78"/>
                <a:gd name="T15" fmla="*/ 0 h 101"/>
                <a:gd name="T16" fmla="*/ 18 w 78"/>
                <a:gd name="T17" fmla="*/ 0 h 101"/>
                <a:gd name="T18" fmla="*/ 16 w 78"/>
                <a:gd name="T19" fmla="*/ 7 h 101"/>
                <a:gd name="T20" fmla="*/ 31 w 78"/>
                <a:gd name="T21" fmla="*/ 30 h 101"/>
                <a:gd name="T22" fmla="*/ 22 w 78"/>
                <a:gd name="T23" fmla="*/ 28 h 101"/>
                <a:gd name="T24" fmla="*/ 12 w 78"/>
                <a:gd name="T25" fmla="*/ 33 h 101"/>
                <a:gd name="T26" fmla="*/ 7 w 78"/>
                <a:gd name="T27" fmla="*/ 44 h 101"/>
                <a:gd name="T28" fmla="*/ 8 w 78"/>
                <a:gd name="T29" fmla="*/ 44 h 101"/>
                <a:gd name="T30" fmla="*/ 10 w 78"/>
                <a:gd name="T31" fmla="*/ 45 h 101"/>
                <a:gd name="T32" fmla="*/ 7 w 78"/>
                <a:gd name="T33" fmla="*/ 48 h 101"/>
                <a:gd name="T34" fmla="*/ 8 w 78"/>
                <a:gd name="T35" fmla="*/ 49 h 101"/>
                <a:gd name="T36" fmla="*/ 15 w 78"/>
                <a:gd name="T37" fmla="*/ 49 h 101"/>
                <a:gd name="T38" fmla="*/ 15 w 78"/>
                <a:gd name="T39" fmla="*/ 49 h 101"/>
                <a:gd name="T40" fmla="*/ 21 w 78"/>
                <a:gd name="T41" fmla="*/ 48 h 101"/>
                <a:gd name="T42" fmla="*/ 24 w 78"/>
                <a:gd name="T43" fmla="*/ 46 h 101"/>
                <a:gd name="T44" fmla="*/ 27 w 78"/>
                <a:gd name="T45" fmla="*/ 45 h 101"/>
                <a:gd name="T46" fmla="*/ 32 w 78"/>
                <a:gd name="T47" fmla="*/ 49 h 101"/>
                <a:gd name="T48" fmla="*/ 33 w 78"/>
                <a:gd name="T49" fmla="*/ 52 h 101"/>
                <a:gd name="T50" fmla="*/ 23 w 78"/>
                <a:gd name="T51" fmla="*/ 55 h 101"/>
                <a:gd name="T52" fmla="*/ 5 w 78"/>
                <a:gd name="T53" fmla="*/ 53 h 101"/>
                <a:gd name="T54" fmla="*/ 0 w 78"/>
                <a:gd name="T55" fmla="*/ 58 h 101"/>
                <a:gd name="T56" fmla="*/ 0 w 78"/>
                <a:gd name="T57" fmla="*/ 59 h 101"/>
                <a:gd name="T58" fmla="*/ 2 w 78"/>
                <a:gd name="T59" fmla="*/ 60 h 101"/>
                <a:gd name="T60" fmla="*/ 19 w 78"/>
                <a:gd name="T61" fmla="*/ 65 h 101"/>
                <a:gd name="T62" fmla="*/ 19 w 78"/>
                <a:gd name="T63" fmla="*/ 65 h 101"/>
                <a:gd name="T64" fmla="*/ 42 w 78"/>
                <a:gd name="T65" fmla="*/ 77 h 101"/>
                <a:gd name="T66" fmla="*/ 56 w 78"/>
                <a:gd name="T67" fmla="*/ 100 h 101"/>
                <a:gd name="T68" fmla="*/ 57 w 78"/>
                <a:gd name="T69" fmla="*/ 101 h 101"/>
                <a:gd name="T70" fmla="*/ 78 w 78"/>
                <a:gd name="T71" fmla="*/ 90 h 101"/>
                <a:gd name="T72" fmla="*/ 61 w 78"/>
                <a:gd name="T73"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1">
                  <a:moveTo>
                    <a:pt x="23" y="35"/>
                  </a:moveTo>
                  <a:lnTo>
                    <a:pt x="25" y="36"/>
                  </a:lnTo>
                  <a:lnTo>
                    <a:pt x="17" y="38"/>
                  </a:lnTo>
                  <a:lnTo>
                    <a:pt x="17" y="38"/>
                  </a:lnTo>
                  <a:lnTo>
                    <a:pt x="23" y="35"/>
                  </a:lnTo>
                  <a:close/>
                  <a:moveTo>
                    <a:pt x="61" y="66"/>
                  </a:moveTo>
                  <a:cubicBezTo>
                    <a:pt x="55" y="51"/>
                    <a:pt x="43" y="27"/>
                    <a:pt x="43" y="27"/>
                  </a:cubicBezTo>
                  <a:cubicBezTo>
                    <a:pt x="43" y="27"/>
                    <a:pt x="24" y="6"/>
                    <a:pt x="19" y="0"/>
                  </a:cubicBezTo>
                  <a:cubicBezTo>
                    <a:pt x="18" y="0"/>
                    <a:pt x="18" y="0"/>
                    <a:pt x="18" y="0"/>
                  </a:cubicBezTo>
                  <a:cubicBezTo>
                    <a:pt x="15" y="2"/>
                    <a:pt x="15" y="5"/>
                    <a:pt x="16" y="7"/>
                  </a:cubicBezTo>
                  <a:cubicBezTo>
                    <a:pt x="18" y="13"/>
                    <a:pt x="23" y="20"/>
                    <a:pt x="31" y="30"/>
                  </a:cubicBezTo>
                  <a:lnTo>
                    <a:pt x="22" y="28"/>
                  </a:lnTo>
                  <a:lnTo>
                    <a:pt x="12" y="33"/>
                  </a:lnTo>
                  <a:lnTo>
                    <a:pt x="7" y="44"/>
                  </a:lnTo>
                  <a:lnTo>
                    <a:pt x="8" y="44"/>
                  </a:lnTo>
                  <a:cubicBezTo>
                    <a:pt x="9" y="45"/>
                    <a:pt x="9" y="45"/>
                    <a:pt x="10" y="45"/>
                  </a:cubicBezTo>
                  <a:lnTo>
                    <a:pt x="7" y="48"/>
                  </a:lnTo>
                  <a:lnTo>
                    <a:pt x="8" y="49"/>
                  </a:lnTo>
                  <a:cubicBezTo>
                    <a:pt x="10" y="50"/>
                    <a:pt x="13" y="50"/>
                    <a:pt x="15" y="49"/>
                  </a:cubicBezTo>
                  <a:lnTo>
                    <a:pt x="15" y="49"/>
                  </a:lnTo>
                  <a:cubicBezTo>
                    <a:pt x="17" y="50"/>
                    <a:pt x="20" y="50"/>
                    <a:pt x="21" y="48"/>
                  </a:cubicBezTo>
                  <a:lnTo>
                    <a:pt x="24" y="46"/>
                  </a:lnTo>
                  <a:lnTo>
                    <a:pt x="27" y="45"/>
                  </a:lnTo>
                  <a:lnTo>
                    <a:pt x="32" y="49"/>
                  </a:lnTo>
                  <a:cubicBezTo>
                    <a:pt x="32" y="50"/>
                    <a:pt x="32" y="51"/>
                    <a:pt x="33" y="52"/>
                  </a:cubicBezTo>
                  <a:cubicBezTo>
                    <a:pt x="29" y="57"/>
                    <a:pt x="23" y="55"/>
                    <a:pt x="23" y="55"/>
                  </a:cubicBezTo>
                  <a:cubicBezTo>
                    <a:pt x="16" y="51"/>
                    <a:pt x="9" y="52"/>
                    <a:pt x="5" y="53"/>
                  </a:cubicBezTo>
                  <a:cubicBezTo>
                    <a:pt x="2" y="54"/>
                    <a:pt x="1" y="56"/>
                    <a:pt x="0" y="58"/>
                  </a:cubicBezTo>
                  <a:cubicBezTo>
                    <a:pt x="0" y="59"/>
                    <a:pt x="0" y="59"/>
                    <a:pt x="0" y="59"/>
                  </a:cubicBezTo>
                  <a:cubicBezTo>
                    <a:pt x="0" y="60"/>
                    <a:pt x="1" y="60"/>
                    <a:pt x="2" y="60"/>
                  </a:cubicBezTo>
                  <a:cubicBezTo>
                    <a:pt x="10" y="59"/>
                    <a:pt x="18" y="64"/>
                    <a:pt x="19" y="65"/>
                  </a:cubicBezTo>
                  <a:lnTo>
                    <a:pt x="19" y="65"/>
                  </a:lnTo>
                  <a:lnTo>
                    <a:pt x="42" y="77"/>
                  </a:lnTo>
                  <a:cubicBezTo>
                    <a:pt x="45" y="86"/>
                    <a:pt x="50" y="93"/>
                    <a:pt x="56" y="100"/>
                  </a:cubicBezTo>
                  <a:lnTo>
                    <a:pt x="57" y="101"/>
                  </a:lnTo>
                  <a:lnTo>
                    <a:pt x="78" y="90"/>
                  </a:lnTo>
                  <a:lnTo>
                    <a:pt x="61" y="6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970">
              <a:extLst>
                <a:ext uri="{FF2B5EF4-FFF2-40B4-BE49-F238E27FC236}">
                  <a16:creationId xmlns:a16="http://schemas.microsoft.com/office/drawing/2014/main" id="{61A31F2D-F33A-40B7-98D2-7646AC9400A4}"/>
                </a:ext>
              </a:extLst>
            </p:cNvPr>
            <p:cNvSpPr>
              <a:spLocks/>
            </p:cNvSpPr>
            <p:nvPr/>
          </p:nvSpPr>
          <p:spPr bwMode="auto">
            <a:xfrm>
              <a:off x="3479801" y="2225675"/>
              <a:ext cx="192088" cy="152400"/>
            </a:xfrm>
            <a:custGeom>
              <a:avLst/>
              <a:gdLst>
                <a:gd name="T0" fmla="*/ 299 w 303"/>
                <a:gd name="T1" fmla="*/ 95 h 240"/>
                <a:gd name="T2" fmla="*/ 236 w 303"/>
                <a:gd name="T3" fmla="*/ 20 h 240"/>
                <a:gd name="T4" fmla="*/ 236 w 303"/>
                <a:gd name="T5" fmla="*/ 20 h 240"/>
                <a:gd name="T6" fmla="*/ 223 w 303"/>
                <a:gd name="T7" fmla="*/ 11 h 240"/>
                <a:gd name="T8" fmla="*/ 208 w 303"/>
                <a:gd name="T9" fmla="*/ 7 h 240"/>
                <a:gd name="T10" fmla="*/ 145 w 303"/>
                <a:gd name="T11" fmla="*/ 2 h 240"/>
                <a:gd name="T12" fmla="*/ 127 w 303"/>
                <a:gd name="T13" fmla="*/ 5 h 240"/>
                <a:gd name="T14" fmla="*/ 114 w 303"/>
                <a:gd name="T15" fmla="*/ 11 h 240"/>
                <a:gd name="T16" fmla="*/ 114 w 303"/>
                <a:gd name="T17" fmla="*/ 11 h 240"/>
                <a:gd name="T18" fmla="*/ 114 w 303"/>
                <a:gd name="T19" fmla="*/ 11 h 240"/>
                <a:gd name="T20" fmla="*/ 110 w 303"/>
                <a:gd name="T21" fmla="*/ 15 h 240"/>
                <a:gd name="T22" fmla="*/ 68 w 303"/>
                <a:gd name="T23" fmla="*/ 63 h 240"/>
                <a:gd name="T24" fmla="*/ 24 w 303"/>
                <a:gd name="T25" fmla="*/ 2 h 240"/>
                <a:gd name="T26" fmla="*/ 0 w 303"/>
                <a:gd name="T27" fmla="*/ 16 h 240"/>
                <a:gd name="T28" fmla="*/ 49 w 303"/>
                <a:gd name="T29" fmla="*/ 104 h 240"/>
                <a:gd name="T30" fmla="*/ 76 w 303"/>
                <a:gd name="T31" fmla="*/ 108 h 240"/>
                <a:gd name="T32" fmla="*/ 113 w 303"/>
                <a:gd name="T33" fmla="*/ 75 h 240"/>
                <a:gd name="T34" fmla="*/ 121 w 303"/>
                <a:gd name="T35" fmla="*/ 129 h 240"/>
                <a:gd name="T36" fmla="*/ 107 w 303"/>
                <a:gd name="T37" fmla="*/ 209 h 240"/>
                <a:gd name="T38" fmla="*/ 253 w 303"/>
                <a:gd name="T39" fmla="*/ 217 h 240"/>
                <a:gd name="T40" fmla="*/ 234 w 303"/>
                <a:gd name="T41" fmla="*/ 146 h 240"/>
                <a:gd name="T42" fmla="*/ 232 w 303"/>
                <a:gd name="T43" fmla="*/ 123 h 240"/>
                <a:gd name="T44" fmla="*/ 237 w 303"/>
                <a:gd name="T45" fmla="*/ 76 h 240"/>
                <a:gd name="T46" fmla="*/ 267 w 303"/>
                <a:gd name="T47" fmla="*/ 103 h 240"/>
                <a:gd name="T48" fmla="*/ 239 w 303"/>
                <a:gd name="T49" fmla="*/ 158 h 240"/>
                <a:gd name="T50" fmla="*/ 245 w 303"/>
                <a:gd name="T51" fmla="*/ 162 h 240"/>
                <a:gd name="T52" fmla="*/ 263 w 303"/>
                <a:gd name="T53" fmla="*/ 160 h 240"/>
                <a:gd name="T54" fmla="*/ 299 w 303"/>
                <a:gd name="T55" fmla="*/ 112 h 240"/>
                <a:gd name="T56" fmla="*/ 299 w 303"/>
                <a:gd name="T57" fmla="*/ 9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40">
                  <a:moveTo>
                    <a:pt x="299" y="95"/>
                  </a:moveTo>
                  <a:lnTo>
                    <a:pt x="236" y="20"/>
                  </a:lnTo>
                  <a:lnTo>
                    <a:pt x="236" y="20"/>
                  </a:lnTo>
                  <a:cubicBezTo>
                    <a:pt x="233" y="16"/>
                    <a:pt x="229" y="13"/>
                    <a:pt x="223" y="11"/>
                  </a:cubicBezTo>
                  <a:lnTo>
                    <a:pt x="208" y="7"/>
                  </a:lnTo>
                  <a:cubicBezTo>
                    <a:pt x="187" y="1"/>
                    <a:pt x="166" y="0"/>
                    <a:pt x="145" y="2"/>
                  </a:cubicBezTo>
                  <a:lnTo>
                    <a:pt x="127" y="5"/>
                  </a:lnTo>
                  <a:cubicBezTo>
                    <a:pt x="122" y="5"/>
                    <a:pt x="118" y="8"/>
                    <a:pt x="114" y="11"/>
                  </a:cubicBezTo>
                  <a:lnTo>
                    <a:pt x="114" y="11"/>
                  </a:lnTo>
                  <a:lnTo>
                    <a:pt x="114" y="11"/>
                  </a:lnTo>
                  <a:cubicBezTo>
                    <a:pt x="113" y="12"/>
                    <a:pt x="111" y="14"/>
                    <a:pt x="110" y="15"/>
                  </a:cubicBezTo>
                  <a:lnTo>
                    <a:pt x="68" y="63"/>
                  </a:lnTo>
                  <a:lnTo>
                    <a:pt x="24" y="2"/>
                  </a:lnTo>
                  <a:lnTo>
                    <a:pt x="0" y="16"/>
                  </a:lnTo>
                  <a:lnTo>
                    <a:pt x="49" y="104"/>
                  </a:lnTo>
                  <a:cubicBezTo>
                    <a:pt x="54" y="114"/>
                    <a:pt x="68" y="116"/>
                    <a:pt x="76" y="108"/>
                  </a:cubicBezTo>
                  <a:lnTo>
                    <a:pt x="113" y="75"/>
                  </a:lnTo>
                  <a:lnTo>
                    <a:pt x="121" y="129"/>
                  </a:lnTo>
                  <a:lnTo>
                    <a:pt x="107" y="209"/>
                  </a:lnTo>
                  <a:cubicBezTo>
                    <a:pt x="107" y="209"/>
                    <a:pt x="145" y="240"/>
                    <a:pt x="253" y="217"/>
                  </a:cubicBezTo>
                  <a:cubicBezTo>
                    <a:pt x="246" y="183"/>
                    <a:pt x="242" y="164"/>
                    <a:pt x="234" y="146"/>
                  </a:cubicBezTo>
                  <a:cubicBezTo>
                    <a:pt x="232" y="138"/>
                    <a:pt x="231" y="131"/>
                    <a:pt x="232" y="123"/>
                  </a:cubicBezTo>
                  <a:lnTo>
                    <a:pt x="237" y="76"/>
                  </a:lnTo>
                  <a:lnTo>
                    <a:pt x="267" y="103"/>
                  </a:lnTo>
                  <a:lnTo>
                    <a:pt x="239" y="158"/>
                  </a:lnTo>
                  <a:lnTo>
                    <a:pt x="245" y="162"/>
                  </a:lnTo>
                  <a:cubicBezTo>
                    <a:pt x="250" y="167"/>
                    <a:pt x="259" y="166"/>
                    <a:pt x="263" y="160"/>
                  </a:cubicBezTo>
                  <a:lnTo>
                    <a:pt x="299" y="112"/>
                  </a:lnTo>
                  <a:cubicBezTo>
                    <a:pt x="303" y="107"/>
                    <a:pt x="303" y="100"/>
                    <a:pt x="29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971">
              <a:extLst>
                <a:ext uri="{FF2B5EF4-FFF2-40B4-BE49-F238E27FC236}">
                  <a16:creationId xmlns:a16="http://schemas.microsoft.com/office/drawing/2014/main" id="{E3F952AB-20A0-418A-A28B-229A2BE50364}"/>
                </a:ext>
              </a:extLst>
            </p:cNvPr>
            <p:cNvSpPr>
              <a:spLocks/>
            </p:cNvSpPr>
            <p:nvPr/>
          </p:nvSpPr>
          <p:spPr bwMode="auto">
            <a:xfrm>
              <a:off x="3630614" y="2325688"/>
              <a:ext cx="28575" cy="31750"/>
            </a:xfrm>
            <a:custGeom>
              <a:avLst/>
              <a:gdLst>
                <a:gd name="T0" fmla="*/ 41 w 45"/>
                <a:gd name="T1" fmla="*/ 32 h 51"/>
                <a:gd name="T2" fmla="*/ 33 w 45"/>
                <a:gd name="T3" fmla="*/ 31 h 51"/>
                <a:gd name="T4" fmla="*/ 42 w 45"/>
                <a:gd name="T5" fmla="*/ 26 h 51"/>
                <a:gd name="T6" fmla="*/ 41 w 45"/>
                <a:gd name="T7" fmla="*/ 25 h 51"/>
                <a:gd name="T8" fmla="*/ 36 w 45"/>
                <a:gd name="T9" fmla="*/ 22 h 51"/>
                <a:gd name="T10" fmla="*/ 29 w 45"/>
                <a:gd name="T11" fmla="*/ 25 h 51"/>
                <a:gd name="T12" fmla="*/ 21 w 45"/>
                <a:gd name="T13" fmla="*/ 11 h 51"/>
                <a:gd name="T14" fmla="*/ 3 w 45"/>
                <a:gd name="T15" fmla="*/ 0 h 51"/>
                <a:gd name="T16" fmla="*/ 0 w 45"/>
                <a:gd name="T17" fmla="*/ 0 h 51"/>
                <a:gd name="T18" fmla="*/ 1 w 45"/>
                <a:gd name="T19" fmla="*/ 12 h 51"/>
                <a:gd name="T20" fmla="*/ 4 w 45"/>
                <a:gd name="T21" fmla="*/ 37 h 51"/>
                <a:gd name="T22" fmla="*/ 11 w 45"/>
                <a:gd name="T23" fmla="*/ 46 h 51"/>
                <a:gd name="T24" fmla="*/ 23 w 45"/>
                <a:gd name="T25" fmla="*/ 51 h 51"/>
                <a:gd name="T26" fmla="*/ 36 w 45"/>
                <a:gd name="T27" fmla="*/ 50 h 51"/>
                <a:gd name="T28" fmla="*/ 36 w 45"/>
                <a:gd name="T29" fmla="*/ 48 h 51"/>
                <a:gd name="T30" fmla="*/ 33 w 45"/>
                <a:gd name="T31" fmla="*/ 45 h 51"/>
                <a:gd name="T32" fmla="*/ 25 w 45"/>
                <a:gd name="T33" fmla="*/ 45 h 51"/>
                <a:gd name="T34" fmla="*/ 22 w 45"/>
                <a:gd name="T35" fmla="*/ 41 h 51"/>
                <a:gd name="T36" fmla="*/ 44 w 45"/>
                <a:gd name="T37" fmla="*/ 38 h 51"/>
                <a:gd name="T38" fmla="*/ 44 w 45"/>
                <a:gd name="T39" fmla="*/ 37 h 51"/>
                <a:gd name="T40" fmla="*/ 41 w 45"/>
                <a:gd name="T41"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1">
                  <a:moveTo>
                    <a:pt x="41" y="32"/>
                  </a:moveTo>
                  <a:lnTo>
                    <a:pt x="33" y="31"/>
                  </a:lnTo>
                  <a:lnTo>
                    <a:pt x="42" y="26"/>
                  </a:lnTo>
                  <a:lnTo>
                    <a:pt x="41" y="25"/>
                  </a:lnTo>
                  <a:cubicBezTo>
                    <a:pt x="40" y="23"/>
                    <a:pt x="38" y="22"/>
                    <a:pt x="36" y="22"/>
                  </a:cubicBezTo>
                  <a:lnTo>
                    <a:pt x="29" y="25"/>
                  </a:lnTo>
                  <a:lnTo>
                    <a:pt x="21" y="11"/>
                  </a:lnTo>
                  <a:cubicBezTo>
                    <a:pt x="18" y="4"/>
                    <a:pt x="11" y="0"/>
                    <a:pt x="3" y="0"/>
                  </a:cubicBezTo>
                  <a:lnTo>
                    <a:pt x="0" y="0"/>
                  </a:lnTo>
                  <a:lnTo>
                    <a:pt x="1" y="12"/>
                  </a:lnTo>
                  <a:lnTo>
                    <a:pt x="4" y="37"/>
                  </a:lnTo>
                  <a:cubicBezTo>
                    <a:pt x="5" y="41"/>
                    <a:pt x="7" y="45"/>
                    <a:pt x="11" y="46"/>
                  </a:cubicBezTo>
                  <a:lnTo>
                    <a:pt x="23" y="51"/>
                  </a:lnTo>
                  <a:lnTo>
                    <a:pt x="36" y="50"/>
                  </a:lnTo>
                  <a:lnTo>
                    <a:pt x="36" y="48"/>
                  </a:lnTo>
                  <a:cubicBezTo>
                    <a:pt x="36" y="46"/>
                    <a:pt x="35" y="45"/>
                    <a:pt x="33" y="45"/>
                  </a:cubicBezTo>
                  <a:lnTo>
                    <a:pt x="25" y="45"/>
                  </a:lnTo>
                  <a:lnTo>
                    <a:pt x="22" y="41"/>
                  </a:lnTo>
                  <a:lnTo>
                    <a:pt x="44" y="38"/>
                  </a:lnTo>
                  <a:lnTo>
                    <a:pt x="44" y="37"/>
                  </a:lnTo>
                  <a:cubicBezTo>
                    <a:pt x="45" y="34"/>
                    <a:pt x="43" y="32"/>
                    <a:pt x="41" y="3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972">
              <a:extLst>
                <a:ext uri="{FF2B5EF4-FFF2-40B4-BE49-F238E27FC236}">
                  <a16:creationId xmlns:a16="http://schemas.microsoft.com/office/drawing/2014/main" id="{FBEC35F9-08CD-45BD-9181-DA587E6FC885}"/>
                </a:ext>
              </a:extLst>
            </p:cNvPr>
            <p:cNvSpPr>
              <a:spLocks/>
            </p:cNvSpPr>
            <p:nvPr/>
          </p:nvSpPr>
          <p:spPr bwMode="auto">
            <a:xfrm>
              <a:off x="3559176" y="2152650"/>
              <a:ext cx="61913" cy="101600"/>
            </a:xfrm>
            <a:custGeom>
              <a:avLst/>
              <a:gdLst>
                <a:gd name="T0" fmla="*/ 76 w 96"/>
                <a:gd name="T1" fmla="*/ 120 h 160"/>
                <a:gd name="T2" fmla="*/ 76 w 96"/>
                <a:gd name="T3" fmla="*/ 120 h 160"/>
                <a:gd name="T4" fmla="*/ 74 w 96"/>
                <a:gd name="T5" fmla="*/ 119 h 160"/>
                <a:gd name="T6" fmla="*/ 67 w 96"/>
                <a:gd name="T7" fmla="*/ 108 h 160"/>
                <a:gd name="T8" fmla="*/ 66 w 96"/>
                <a:gd name="T9" fmla="*/ 107 h 160"/>
                <a:gd name="T10" fmla="*/ 93 w 96"/>
                <a:gd name="T11" fmla="*/ 66 h 160"/>
                <a:gd name="T12" fmla="*/ 93 w 96"/>
                <a:gd name="T13" fmla="*/ 45 h 160"/>
                <a:gd name="T14" fmla="*/ 48 w 96"/>
                <a:gd name="T15" fmla="*/ 0 h 160"/>
                <a:gd name="T16" fmla="*/ 3 w 96"/>
                <a:gd name="T17" fmla="*/ 45 h 160"/>
                <a:gd name="T18" fmla="*/ 3 w 96"/>
                <a:gd name="T19" fmla="*/ 66 h 160"/>
                <a:gd name="T20" fmla="*/ 30 w 96"/>
                <a:gd name="T21" fmla="*/ 107 h 160"/>
                <a:gd name="T22" fmla="*/ 25 w 96"/>
                <a:gd name="T23" fmla="*/ 117 h 160"/>
                <a:gd name="T24" fmla="*/ 0 w 96"/>
                <a:gd name="T25" fmla="*/ 121 h 160"/>
                <a:gd name="T26" fmla="*/ 23 w 96"/>
                <a:gd name="T27" fmla="*/ 144 h 160"/>
                <a:gd name="T28" fmla="*/ 76 w 96"/>
                <a:gd name="T29" fmla="*/ 146 h 160"/>
                <a:gd name="T30" fmla="*/ 96 w 96"/>
                <a:gd name="T31" fmla="*/ 127 h 160"/>
                <a:gd name="T32" fmla="*/ 76 w 96"/>
                <a:gd name="T33"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60">
                  <a:moveTo>
                    <a:pt x="76" y="120"/>
                  </a:moveTo>
                  <a:lnTo>
                    <a:pt x="76" y="120"/>
                  </a:lnTo>
                  <a:lnTo>
                    <a:pt x="74" y="119"/>
                  </a:lnTo>
                  <a:cubicBezTo>
                    <a:pt x="70" y="117"/>
                    <a:pt x="67" y="113"/>
                    <a:pt x="67" y="108"/>
                  </a:cubicBezTo>
                  <a:lnTo>
                    <a:pt x="66" y="107"/>
                  </a:lnTo>
                  <a:cubicBezTo>
                    <a:pt x="82" y="100"/>
                    <a:pt x="93" y="84"/>
                    <a:pt x="93" y="66"/>
                  </a:cubicBezTo>
                  <a:lnTo>
                    <a:pt x="93" y="45"/>
                  </a:lnTo>
                  <a:cubicBezTo>
                    <a:pt x="93" y="20"/>
                    <a:pt x="73" y="0"/>
                    <a:pt x="48" y="0"/>
                  </a:cubicBezTo>
                  <a:cubicBezTo>
                    <a:pt x="23" y="0"/>
                    <a:pt x="3" y="20"/>
                    <a:pt x="3" y="45"/>
                  </a:cubicBezTo>
                  <a:lnTo>
                    <a:pt x="3" y="66"/>
                  </a:lnTo>
                  <a:cubicBezTo>
                    <a:pt x="3" y="85"/>
                    <a:pt x="14" y="100"/>
                    <a:pt x="30" y="107"/>
                  </a:cubicBezTo>
                  <a:cubicBezTo>
                    <a:pt x="30" y="111"/>
                    <a:pt x="28" y="114"/>
                    <a:pt x="25" y="117"/>
                  </a:cubicBezTo>
                  <a:cubicBezTo>
                    <a:pt x="17" y="117"/>
                    <a:pt x="9" y="119"/>
                    <a:pt x="0" y="121"/>
                  </a:cubicBezTo>
                  <a:lnTo>
                    <a:pt x="23" y="144"/>
                  </a:lnTo>
                  <a:cubicBezTo>
                    <a:pt x="37" y="159"/>
                    <a:pt x="61" y="160"/>
                    <a:pt x="76" y="146"/>
                  </a:cubicBezTo>
                  <a:lnTo>
                    <a:pt x="96" y="127"/>
                  </a:lnTo>
                  <a:cubicBezTo>
                    <a:pt x="96" y="127"/>
                    <a:pt x="89" y="123"/>
                    <a:pt x="76" y="12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973">
              <a:extLst>
                <a:ext uri="{FF2B5EF4-FFF2-40B4-BE49-F238E27FC236}">
                  <a16:creationId xmlns:a16="http://schemas.microsoft.com/office/drawing/2014/main" id="{3443B219-96A4-46F8-B731-2A119A090D67}"/>
                </a:ext>
              </a:extLst>
            </p:cNvPr>
            <p:cNvSpPr>
              <a:spLocks/>
            </p:cNvSpPr>
            <p:nvPr/>
          </p:nvSpPr>
          <p:spPr bwMode="auto">
            <a:xfrm>
              <a:off x="3559176" y="2155825"/>
              <a:ext cx="34925" cy="79375"/>
            </a:xfrm>
            <a:custGeom>
              <a:avLst/>
              <a:gdLst>
                <a:gd name="T0" fmla="*/ 53 w 53"/>
                <a:gd name="T1" fmla="*/ 107 h 123"/>
                <a:gd name="T2" fmla="*/ 41 w 53"/>
                <a:gd name="T3" fmla="*/ 101 h 123"/>
                <a:gd name="T4" fmla="*/ 26 w 53"/>
                <a:gd name="T5" fmla="*/ 82 h 123"/>
                <a:gd name="T6" fmla="*/ 24 w 53"/>
                <a:gd name="T7" fmla="*/ 71 h 123"/>
                <a:gd name="T8" fmla="*/ 16 w 53"/>
                <a:gd name="T9" fmla="*/ 70 h 123"/>
                <a:gd name="T10" fmla="*/ 12 w 53"/>
                <a:gd name="T11" fmla="*/ 62 h 123"/>
                <a:gd name="T12" fmla="*/ 20 w 53"/>
                <a:gd name="T13" fmla="*/ 48 h 123"/>
                <a:gd name="T14" fmla="*/ 36 w 53"/>
                <a:gd name="T15" fmla="*/ 11 h 123"/>
                <a:gd name="T16" fmla="*/ 33 w 53"/>
                <a:gd name="T17" fmla="*/ 8 h 123"/>
                <a:gd name="T18" fmla="*/ 25 w 53"/>
                <a:gd name="T19" fmla="*/ 0 h 123"/>
                <a:gd name="T20" fmla="*/ 3 w 53"/>
                <a:gd name="T21" fmla="*/ 38 h 123"/>
                <a:gd name="T22" fmla="*/ 3 w 53"/>
                <a:gd name="T23" fmla="*/ 59 h 123"/>
                <a:gd name="T24" fmla="*/ 30 w 53"/>
                <a:gd name="T25" fmla="*/ 100 h 123"/>
                <a:gd name="T26" fmla="*/ 30 w 53"/>
                <a:gd name="T27" fmla="*/ 100 h 123"/>
                <a:gd name="T28" fmla="*/ 25 w 53"/>
                <a:gd name="T29" fmla="*/ 110 h 123"/>
                <a:gd name="T30" fmla="*/ 0 w 53"/>
                <a:gd name="T31" fmla="*/ 114 h 123"/>
                <a:gd name="T32" fmla="*/ 9 w 53"/>
                <a:gd name="T33" fmla="*/ 123 h 123"/>
                <a:gd name="T34" fmla="*/ 30 w 53"/>
                <a:gd name="T35" fmla="*/ 121 h 123"/>
                <a:gd name="T36" fmla="*/ 40 w 53"/>
                <a:gd name="T37" fmla="*/ 111 h 123"/>
                <a:gd name="T38" fmla="*/ 41 w 53"/>
                <a:gd name="T39" fmla="*/ 109 h 123"/>
                <a:gd name="T40" fmla="*/ 53 w 53"/>
                <a:gd name="T41"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23">
                  <a:moveTo>
                    <a:pt x="53" y="107"/>
                  </a:moveTo>
                  <a:lnTo>
                    <a:pt x="41" y="101"/>
                  </a:lnTo>
                  <a:cubicBezTo>
                    <a:pt x="34" y="97"/>
                    <a:pt x="28" y="90"/>
                    <a:pt x="26" y="82"/>
                  </a:cubicBezTo>
                  <a:cubicBezTo>
                    <a:pt x="26" y="79"/>
                    <a:pt x="25" y="75"/>
                    <a:pt x="24" y="71"/>
                  </a:cubicBezTo>
                  <a:lnTo>
                    <a:pt x="16" y="70"/>
                  </a:lnTo>
                  <a:cubicBezTo>
                    <a:pt x="12" y="70"/>
                    <a:pt x="10" y="66"/>
                    <a:pt x="12" y="62"/>
                  </a:cubicBezTo>
                  <a:lnTo>
                    <a:pt x="20" y="48"/>
                  </a:lnTo>
                  <a:cubicBezTo>
                    <a:pt x="17" y="24"/>
                    <a:pt x="36" y="11"/>
                    <a:pt x="36" y="11"/>
                  </a:cubicBezTo>
                  <a:cubicBezTo>
                    <a:pt x="36" y="11"/>
                    <a:pt x="37" y="7"/>
                    <a:pt x="33" y="8"/>
                  </a:cubicBezTo>
                  <a:cubicBezTo>
                    <a:pt x="37" y="2"/>
                    <a:pt x="31" y="0"/>
                    <a:pt x="25" y="0"/>
                  </a:cubicBezTo>
                  <a:cubicBezTo>
                    <a:pt x="12" y="8"/>
                    <a:pt x="3" y="22"/>
                    <a:pt x="3" y="38"/>
                  </a:cubicBezTo>
                  <a:lnTo>
                    <a:pt x="3" y="59"/>
                  </a:lnTo>
                  <a:cubicBezTo>
                    <a:pt x="3" y="78"/>
                    <a:pt x="14" y="93"/>
                    <a:pt x="30" y="100"/>
                  </a:cubicBezTo>
                  <a:cubicBezTo>
                    <a:pt x="30" y="100"/>
                    <a:pt x="30" y="100"/>
                    <a:pt x="30" y="100"/>
                  </a:cubicBezTo>
                  <a:cubicBezTo>
                    <a:pt x="30" y="102"/>
                    <a:pt x="28" y="108"/>
                    <a:pt x="25" y="110"/>
                  </a:cubicBezTo>
                  <a:cubicBezTo>
                    <a:pt x="13" y="110"/>
                    <a:pt x="0" y="114"/>
                    <a:pt x="0" y="114"/>
                  </a:cubicBezTo>
                  <a:cubicBezTo>
                    <a:pt x="0" y="114"/>
                    <a:pt x="5" y="118"/>
                    <a:pt x="9" y="123"/>
                  </a:cubicBezTo>
                  <a:cubicBezTo>
                    <a:pt x="18" y="120"/>
                    <a:pt x="22" y="121"/>
                    <a:pt x="30" y="121"/>
                  </a:cubicBezTo>
                  <a:cubicBezTo>
                    <a:pt x="36" y="121"/>
                    <a:pt x="38" y="116"/>
                    <a:pt x="40" y="111"/>
                  </a:cubicBezTo>
                  <a:lnTo>
                    <a:pt x="41" y="109"/>
                  </a:lnTo>
                  <a:lnTo>
                    <a:pt x="53" y="107"/>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974">
              <a:extLst>
                <a:ext uri="{FF2B5EF4-FFF2-40B4-BE49-F238E27FC236}">
                  <a16:creationId xmlns:a16="http://schemas.microsoft.com/office/drawing/2014/main" id="{C8E74D1F-68D8-4293-9464-7DCBE0A559E3}"/>
                </a:ext>
              </a:extLst>
            </p:cNvPr>
            <p:cNvSpPr>
              <a:spLocks noChangeArrowheads="1"/>
            </p:cNvSpPr>
            <p:nvPr/>
          </p:nvSpPr>
          <p:spPr bwMode="auto">
            <a:xfrm>
              <a:off x="3586164" y="2185988"/>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975">
              <a:extLst>
                <a:ext uri="{FF2B5EF4-FFF2-40B4-BE49-F238E27FC236}">
                  <a16:creationId xmlns:a16="http://schemas.microsoft.com/office/drawing/2014/main" id="{A5EF7154-D116-4927-B6EE-86008A1B7C0F}"/>
                </a:ext>
              </a:extLst>
            </p:cNvPr>
            <p:cNvSpPr>
              <a:spLocks noChangeArrowheads="1"/>
            </p:cNvSpPr>
            <p:nvPr/>
          </p:nvSpPr>
          <p:spPr bwMode="auto">
            <a:xfrm>
              <a:off x="3562351" y="2185988"/>
              <a:ext cx="6350"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976">
              <a:extLst>
                <a:ext uri="{FF2B5EF4-FFF2-40B4-BE49-F238E27FC236}">
                  <a16:creationId xmlns:a16="http://schemas.microsoft.com/office/drawing/2014/main" id="{D162DE78-2030-4B77-A269-FE5D20C1826F}"/>
                </a:ext>
              </a:extLst>
            </p:cNvPr>
            <p:cNvSpPr>
              <a:spLocks/>
            </p:cNvSpPr>
            <p:nvPr/>
          </p:nvSpPr>
          <p:spPr bwMode="auto">
            <a:xfrm>
              <a:off x="3570289" y="2206625"/>
              <a:ext cx="14288" cy="3175"/>
            </a:xfrm>
            <a:custGeom>
              <a:avLst/>
              <a:gdLst>
                <a:gd name="T0" fmla="*/ 0 w 24"/>
                <a:gd name="T1" fmla="*/ 0 h 6"/>
                <a:gd name="T2" fmla="*/ 1 w 24"/>
                <a:gd name="T3" fmla="*/ 4 h 6"/>
                <a:gd name="T4" fmla="*/ 5 w 24"/>
                <a:gd name="T5" fmla="*/ 6 h 6"/>
                <a:gd name="T6" fmla="*/ 10 w 24"/>
                <a:gd name="T7" fmla="*/ 6 h 6"/>
                <a:gd name="T8" fmla="*/ 17 w 24"/>
                <a:gd name="T9" fmla="*/ 5 h 6"/>
                <a:gd name="T10" fmla="*/ 24 w 24"/>
                <a:gd name="T11" fmla="*/ 0 h 6"/>
                <a:gd name="T12" fmla="*/ 6 w 24"/>
                <a:gd name="T13" fmla="*/ 0 h 6"/>
                <a:gd name="T14" fmla="*/ 0 w 2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
                  <a:moveTo>
                    <a:pt x="0" y="0"/>
                  </a:moveTo>
                  <a:lnTo>
                    <a:pt x="1" y="4"/>
                  </a:lnTo>
                  <a:cubicBezTo>
                    <a:pt x="2" y="5"/>
                    <a:pt x="3" y="6"/>
                    <a:pt x="5" y="6"/>
                  </a:cubicBezTo>
                  <a:lnTo>
                    <a:pt x="10" y="6"/>
                  </a:lnTo>
                  <a:cubicBezTo>
                    <a:pt x="12" y="6"/>
                    <a:pt x="14" y="6"/>
                    <a:pt x="17" y="5"/>
                  </a:cubicBezTo>
                  <a:lnTo>
                    <a:pt x="24" y="0"/>
                  </a:lnTo>
                  <a:lnTo>
                    <a:pt x="6" y="0"/>
                  </a:lnTo>
                  <a:lnTo>
                    <a:pt x="0" y="0"/>
                  </a:lnTo>
                  <a:close/>
                </a:path>
              </a:pathLst>
            </a:custGeom>
            <a:solidFill>
              <a:srgbClr val="C44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977">
              <a:extLst>
                <a:ext uri="{FF2B5EF4-FFF2-40B4-BE49-F238E27FC236}">
                  <a16:creationId xmlns:a16="http://schemas.microsoft.com/office/drawing/2014/main" id="{11F88989-3CC6-46EA-8AFB-A87BAAC0EA46}"/>
                </a:ext>
              </a:extLst>
            </p:cNvPr>
            <p:cNvSpPr>
              <a:spLocks/>
            </p:cNvSpPr>
            <p:nvPr/>
          </p:nvSpPr>
          <p:spPr bwMode="auto">
            <a:xfrm>
              <a:off x="3570289" y="2203450"/>
              <a:ext cx="14288" cy="3175"/>
            </a:xfrm>
            <a:custGeom>
              <a:avLst/>
              <a:gdLst>
                <a:gd name="T0" fmla="*/ 0 w 24"/>
                <a:gd name="T1" fmla="*/ 4 h 6"/>
                <a:gd name="T2" fmla="*/ 2 w 24"/>
                <a:gd name="T3" fmla="*/ 2 h 6"/>
                <a:gd name="T4" fmla="*/ 6 w 24"/>
                <a:gd name="T5" fmla="*/ 1 h 6"/>
                <a:gd name="T6" fmla="*/ 7 w 24"/>
                <a:gd name="T7" fmla="*/ 2 h 6"/>
                <a:gd name="T8" fmla="*/ 9 w 24"/>
                <a:gd name="T9" fmla="*/ 1 h 6"/>
                <a:gd name="T10" fmla="*/ 13 w 24"/>
                <a:gd name="T11" fmla="*/ 0 h 6"/>
                <a:gd name="T12" fmla="*/ 24 w 24"/>
                <a:gd name="T13" fmla="*/ 4 h 6"/>
                <a:gd name="T14" fmla="*/ 9 w 24"/>
                <a:gd name="T15" fmla="*/ 6 h 6"/>
                <a:gd name="T16" fmla="*/ 6 w 24"/>
                <a:gd name="T17" fmla="*/ 6 h 6"/>
                <a:gd name="T18" fmla="*/ 0 w 2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0" y="4"/>
                  </a:moveTo>
                  <a:lnTo>
                    <a:pt x="2" y="2"/>
                  </a:lnTo>
                  <a:cubicBezTo>
                    <a:pt x="3" y="0"/>
                    <a:pt x="4" y="0"/>
                    <a:pt x="6" y="1"/>
                  </a:cubicBezTo>
                  <a:lnTo>
                    <a:pt x="7" y="2"/>
                  </a:lnTo>
                  <a:lnTo>
                    <a:pt x="9" y="1"/>
                  </a:lnTo>
                  <a:cubicBezTo>
                    <a:pt x="10" y="0"/>
                    <a:pt x="12" y="0"/>
                    <a:pt x="13" y="0"/>
                  </a:cubicBezTo>
                  <a:lnTo>
                    <a:pt x="24" y="4"/>
                  </a:lnTo>
                  <a:lnTo>
                    <a:pt x="9" y="6"/>
                  </a:lnTo>
                  <a:cubicBezTo>
                    <a:pt x="8" y="6"/>
                    <a:pt x="7" y="6"/>
                    <a:pt x="6" y="6"/>
                  </a:cubicBezTo>
                  <a:lnTo>
                    <a:pt x="0" y="4"/>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978">
              <a:extLst>
                <a:ext uri="{FF2B5EF4-FFF2-40B4-BE49-F238E27FC236}">
                  <a16:creationId xmlns:a16="http://schemas.microsoft.com/office/drawing/2014/main" id="{2EF5FEA1-12AB-43D9-9A2D-4517AF712FE0}"/>
                </a:ext>
              </a:extLst>
            </p:cNvPr>
            <p:cNvSpPr>
              <a:spLocks/>
            </p:cNvSpPr>
            <p:nvPr/>
          </p:nvSpPr>
          <p:spPr bwMode="auto">
            <a:xfrm>
              <a:off x="3594101" y="2228850"/>
              <a:ext cx="3175" cy="6350"/>
            </a:xfrm>
            <a:custGeom>
              <a:avLst/>
              <a:gdLst>
                <a:gd name="T0" fmla="*/ 0 w 5"/>
                <a:gd name="T1" fmla="*/ 0 h 10"/>
                <a:gd name="T2" fmla="*/ 0 w 5"/>
                <a:gd name="T3" fmla="*/ 7 h 10"/>
                <a:gd name="T4" fmla="*/ 3 w 5"/>
                <a:gd name="T5" fmla="*/ 10 h 10"/>
                <a:gd name="T6" fmla="*/ 5 w 5"/>
                <a:gd name="T7" fmla="*/ 6 h 10"/>
                <a:gd name="T8" fmla="*/ 4 w 5"/>
                <a:gd name="T9" fmla="*/ 2 h 10"/>
                <a:gd name="T10" fmla="*/ 2 w 5"/>
                <a:gd name="T11" fmla="*/ 0 h 10"/>
                <a:gd name="T12" fmla="*/ 0 w 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0" y="0"/>
                  </a:moveTo>
                  <a:lnTo>
                    <a:pt x="0" y="7"/>
                  </a:lnTo>
                  <a:cubicBezTo>
                    <a:pt x="0" y="9"/>
                    <a:pt x="1" y="10"/>
                    <a:pt x="3" y="10"/>
                  </a:cubicBezTo>
                  <a:cubicBezTo>
                    <a:pt x="4" y="10"/>
                    <a:pt x="5" y="8"/>
                    <a:pt x="5" y="6"/>
                  </a:cubicBezTo>
                  <a:lnTo>
                    <a:pt x="4" y="2"/>
                  </a:lnTo>
                  <a:cubicBezTo>
                    <a:pt x="4" y="1"/>
                    <a:pt x="3" y="0"/>
                    <a:pt x="2" y="0"/>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979">
              <a:extLst>
                <a:ext uri="{FF2B5EF4-FFF2-40B4-BE49-F238E27FC236}">
                  <a16:creationId xmlns:a16="http://schemas.microsoft.com/office/drawing/2014/main" id="{4880E14C-D920-4700-92F2-6D646C836830}"/>
                </a:ext>
              </a:extLst>
            </p:cNvPr>
            <p:cNvSpPr>
              <a:spLocks/>
            </p:cNvSpPr>
            <p:nvPr/>
          </p:nvSpPr>
          <p:spPr bwMode="auto">
            <a:xfrm>
              <a:off x="3490914" y="2227263"/>
              <a:ext cx="74613" cy="52388"/>
            </a:xfrm>
            <a:custGeom>
              <a:avLst/>
              <a:gdLst>
                <a:gd name="T0" fmla="*/ 96 w 118"/>
                <a:gd name="T1" fmla="*/ 9 h 83"/>
                <a:gd name="T2" fmla="*/ 96 w 118"/>
                <a:gd name="T3" fmla="*/ 9 h 83"/>
                <a:gd name="T4" fmla="*/ 92 w 118"/>
                <a:gd name="T5" fmla="*/ 13 h 83"/>
                <a:gd name="T6" fmla="*/ 50 w 118"/>
                <a:gd name="T7" fmla="*/ 61 h 83"/>
                <a:gd name="T8" fmla="*/ 6 w 118"/>
                <a:gd name="T9" fmla="*/ 0 h 83"/>
                <a:gd name="T10" fmla="*/ 0 w 118"/>
                <a:gd name="T11" fmla="*/ 3 h 83"/>
                <a:gd name="T12" fmla="*/ 41 w 118"/>
                <a:gd name="T13" fmla="*/ 60 h 83"/>
                <a:gd name="T14" fmla="*/ 45 w 118"/>
                <a:gd name="T15" fmla="*/ 83 h 83"/>
                <a:gd name="T16" fmla="*/ 53 w 118"/>
                <a:gd name="T17" fmla="*/ 64 h 83"/>
                <a:gd name="T18" fmla="*/ 57 w 118"/>
                <a:gd name="T19" fmla="*/ 83 h 83"/>
                <a:gd name="T20" fmla="*/ 92 w 118"/>
                <a:gd name="T21" fmla="*/ 40 h 83"/>
                <a:gd name="T22" fmla="*/ 118 w 118"/>
                <a:gd name="T23" fmla="*/ 12 h 83"/>
                <a:gd name="T24" fmla="*/ 109 w 118"/>
                <a:gd name="T25" fmla="*/ 3 h 83"/>
                <a:gd name="T26" fmla="*/ 96 w 118"/>
                <a:gd name="T27" fmla="*/ 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3">
                  <a:moveTo>
                    <a:pt x="96" y="9"/>
                  </a:moveTo>
                  <a:lnTo>
                    <a:pt x="96" y="9"/>
                  </a:lnTo>
                  <a:cubicBezTo>
                    <a:pt x="95" y="10"/>
                    <a:pt x="93" y="12"/>
                    <a:pt x="92" y="13"/>
                  </a:cubicBezTo>
                  <a:lnTo>
                    <a:pt x="50" y="61"/>
                  </a:lnTo>
                  <a:lnTo>
                    <a:pt x="6" y="0"/>
                  </a:lnTo>
                  <a:lnTo>
                    <a:pt x="0" y="3"/>
                  </a:lnTo>
                  <a:cubicBezTo>
                    <a:pt x="0" y="3"/>
                    <a:pt x="31" y="47"/>
                    <a:pt x="41" y="60"/>
                  </a:cubicBezTo>
                  <a:cubicBezTo>
                    <a:pt x="35" y="73"/>
                    <a:pt x="45" y="83"/>
                    <a:pt x="45" y="83"/>
                  </a:cubicBezTo>
                  <a:lnTo>
                    <a:pt x="53" y="64"/>
                  </a:lnTo>
                  <a:lnTo>
                    <a:pt x="57" y="83"/>
                  </a:lnTo>
                  <a:cubicBezTo>
                    <a:pt x="57" y="83"/>
                    <a:pt x="83" y="54"/>
                    <a:pt x="92" y="40"/>
                  </a:cubicBezTo>
                  <a:cubicBezTo>
                    <a:pt x="100" y="27"/>
                    <a:pt x="118" y="12"/>
                    <a:pt x="118" y="12"/>
                  </a:cubicBezTo>
                  <a:lnTo>
                    <a:pt x="109" y="3"/>
                  </a:lnTo>
                  <a:cubicBezTo>
                    <a:pt x="104" y="3"/>
                    <a:pt x="100" y="6"/>
                    <a:pt x="9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980">
              <a:extLst>
                <a:ext uri="{FF2B5EF4-FFF2-40B4-BE49-F238E27FC236}">
                  <a16:creationId xmlns:a16="http://schemas.microsoft.com/office/drawing/2014/main" id="{07D625A1-EE79-4949-AF43-2125513A8BD3}"/>
                </a:ext>
              </a:extLst>
            </p:cNvPr>
            <p:cNvSpPr>
              <a:spLocks/>
            </p:cNvSpPr>
            <p:nvPr/>
          </p:nvSpPr>
          <p:spPr bwMode="auto">
            <a:xfrm>
              <a:off x="3546476" y="2254250"/>
              <a:ext cx="25400" cy="109538"/>
            </a:xfrm>
            <a:custGeom>
              <a:avLst/>
              <a:gdLst>
                <a:gd name="T0" fmla="*/ 17 w 40"/>
                <a:gd name="T1" fmla="*/ 172 h 172"/>
                <a:gd name="T2" fmla="*/ 35 w 40"/>
                <a:gd name="T3" fmla="*/ 118 h 172"/>
                <a:gd name="T4" fmla="*/ 32 w 40"/>
                <a:gd name="T5" fmla="*/ 74 h 172"/>
                <a:gd name="T6" fmla="*/ 24 w 40"/>
                <a:gd name="T7" fmla="*/ 63 h 172"/>
                <a:gd name="T8" fmla="*/ 18 w 40"/>
                <a:gd name="T9" fmla="*/ 24 h 172"/>
                <a:gd name="T10" fmla="*/ 26 w 40"/>
                <a:gd name="T11" fmla="*/ 0 h 172"/>
                <a:gd name="T12" fmla="*/ 6 w 40"/>
                <a:gd name="T13" fmla="*/ 30 h 172"/>
                <a:gd name="T14" fmla="*/ 14 w 40"/>
                <a:gd name="T15" fmla="*/ 84 h 172"/>
                <a:gd name="T16" fmla="*/ 0 w 40"/>
                <a:gd name="T17" fmla="*/ 164 h 172"/>
                <a:gd name="T18" fmla="*/ 17 w 40"/>
                <a:gd name="T19"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72">
                  <a:moveTo>
                    <a:pt x="17" y="172"/>
                  </a:moveTo>
                  <a:lnTo>
                    <a:pt x="35" y="118"/>
                  </a:lnTo>
                  <a:cubicBezTo>
                    <a:pt x="40" y="103"/>
                    <a:pt x="38" y="87"/>
                    <a:pt x="32" y="74"/>
                  </a:cubicBezTo>
                  <a:lnTo>
                    <a:pt x="24" y="63"/>
                  </a:lnTo>
                  <a:cubicBezTo>
                    <a:pt x="16" y="52"/>
                    <a:pt x="14" y="38"/>
                    <a:pt x="18" y="24"/>
                  </a:cubicBezTo>
                  <a:lnTo>
                    <a:pt x="26" y="0"/>
                  </a:lnTo>
                  <a:lnTo>
                    <a:pt x="6" y="30"/>
                  </a:lnTo>
                  <a:lnTo>
                    <a:pt x="14" y="84"/>
                  </a:lnTo>
                  <a:lnTo>
                    <a:pt x="0" y="164"/>
                  </a:lnTo>
                  <a:cubicBezTo>
                    <a:pt x="0" y="164"/>
                    <a:pt x="6" y="168"/>
                    <a:pt x="1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981">
              <a:extLst>
                <a:ext uri="{FF2B5EF4-FFF2-40B4-BE49-F238E27FC236}">
                  <a16:creationId xmlns:a16="http://schemas.microsoft.com/office/drawing/2014/main" id="{8B5B2944-5A83-4B44-A884-3FB133361C44}"/>
                </a:ext>
              </a:extLst>
            </p:cNvPr>
            <p:cNvSpPr>
              <a:spLocks/>
            </p:cNvSpPr>
            <p:nvPr/>
          </p:nvSpPr>
          <p:spPr bwMode="auto">
            <a:xfrm>
              <a:off x="3581401" y="2176463"/>
              <a:ext cx="14288" cy="7938"/>
            </a:xfrm>
            <a:custGeom>
              <a:avLst/>
              <a:gdLst>
                <a:gd name="T0" fmla="*/ 22 w 24"/>
                <a:gd name="T1" fmla="*/ 13 h 13"/>
                <a:gd name="T2" fmla="*/ 21 w 24"/>
                <a:gd name="T3" fmla="*/ 12 h 13"/>
                <a:gd name="T4" fmla="*/ 3 w 24"/>
                <a:gd name="T5" fmla="*/ 12 h 13"/>
                <a:gd name="T6" fmla="*/ 1 w 24"/>
                <a:gd name="T7" fmla="*/ 12 h 13"/>
                <a:gd name="T8" fmla="*/ 1 w 24"/>
                <a:gd name="T9" fmla="*/ 10 h 13"/>
                <a:gd name="T10" fmla="*/ 23 w 24"/>
                <a:gd name="T11" fmla="*/ 10 h 13"/>
                <a:gd name="T12" fmla="*/ 23 w 24"/>
                <a:gd name="T13" fmla="*/ 12 h 13"/>
                <a:gd name="T14" fmla="*/ 22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22" y="13"/>
                  </a:moveTo>
                  <a:cubicBezTo>
                    <a:pt x="22" y="13"/>
                    <a:pt x="22" y="13"/>
                    <a:pt x="21" y="12"/>
                  </a:cubicBezTo>
                  <a:cubicBezTo>
                    <a:pt x="12" y="4"/>
                    <a:pt x="3" y="12"/>
                    <a:pt x="3" y="12"/>
                  </a:cubicBezTo>
                  <a:cubicBezTo>
                    <a:pt x="2" y="13"/>
                    <a:pt x="1" y="13"/>
                    <a:pt x="1" y="12"/>
                  </a:cubicBezTo>
                  <a:cubicBezTo>
                    <a:pt x="0" y="12"/>
                    <a:pt x="0" y="11"/>
                    <a:pt x="1" y="10"/>
                  </a:cubicBezTo>
                  <a:cubicBezTo>
                    <a:pt x="1" y="10"/>
                    <a:pt x="12" y="0"/>
                    <a:pt x="23" y="10"/>
                  </a:cubicBezTo>
                  <a:cubicBezTo>
                    <a:pt x="24" y="11"/>
                    <a:pt x="24" y="12"/>
                    <a:pt x="23" y="12"/>
                  </a:cubicBezTo>
                  <a:cubicBezTo>
                    <a:pt x="23" y="13"/>
                    <a:pt x="23" y="13"/>
                    <a:pt x="22" y="13"/>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982">
              <a:extLst>
                <a:ext uri="{FF2B5EF4-FFF2-40B4-BE49-F238E27FC236}">
                  <a16:creationId xmlns:a16="http://schemas.microsoft.com/office/drawing/2014/main" id="{55B52A6E-1541-445F-A02D-953061FACFFD}"/>
                </a:ext>
              </a:extLst>
            </p:cNvPr>
            <p:cNvSpPr>
              <a:spLocks/>
            </p:cNvSpPr>
            <p:nvPr/>
          </p:nvSpPr>
          <p:spPr bwMode="auto">
            <a:xfrm>
              <a:off x="3560764" y="2178050"/>
              <a:ext cx="11113" cy="4763"/>
            </a:xfrm>
            <a:custGeom>
              <a:avLst/>
              <a:gdLst>
                <a:gd name="T0" fmla="*/ 15 w 17"/>
                <a:gd name="T1" fmla="*/ 7 h 7"/>
                <a:gd name="T2" fmla="*/ 15 w 17"/>
                <a:gd name="T3" fmla="*/ 6 h 7"/>
                <a:gd name="T4" fmla="*/ 2 w 17"/>
                <a:gd name="T5" fmla="*/ 6 h 7"/>
                <a:gd name="T6" fmla="*/ 0 w 17"/>
                <a:gd name="T7" fmla="*/ 6 h 7"/>
                <a:gd name="T8" fmla="*/ 1 w 17"/>
                <a:gd name="T9" fmla="*/ 4 h 7"/>
                <a:gd name="T10" fmla="*/ 16 w 17"/>
                <a:gd name="T11" fmla="*/ 4 h 7"/>
                <a:gd name="T12" fmla="*/ 17 w 17"/>
                <a:gd name="T13" fmla="*/ 6 h 7"/>
                <a:gd name="T14" fmla="*/ 15 w 1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
                  <a:moveTo>
                    <a:pt x="15" y="7"/>
                  </a:moveTo>
                  <a:cubicBezTo>
                    <a:pt x="15" y="7"/>
                    <a:pt x="15" y="6"/>
                    <a:pt x="15" y="6"/>
                  </a:cubicBezTo>
                  <a:cubicBezTo>
                    <a:pt x="9" y="3"/>
                    <a:pt x="5" y="4"/>
                    <a:pt x="2" y="6"/>
                  </a:cubicBezTo>
                  <a:cubicBezTo>
                    <a:pt x="2" y="7"/>
                    <a:pt x="1" y="6"/>
                    <a:pt x="0" y="6"/>
                  </a:cubicBezTo>
                  <a:cubicBezTo>
                    <a:pt x="0" y="5"/>
                    <a:pt x="0" y="4"/>
                    <a:pt x="1" y="4"/>
                  </a:cubicBezTo>
                  <a:cubicBezTo>
                    <a:pt x="4" y="2"/>
                    <a:pt x="9" y="0"/>
                    <a:pt x="16" y="4"/>
                  </a:cubicBezTo>
                  <a:cubicBezTo>
                    <a:pt x="17" y="4"/>
                    <a:pt x="17" y="5"/>
                    <a:pt x="17" y="6"/>
                  </a:cubicBezTo>
                  <a:cubicBezTo>
                    <a:pt x="16" y="6"/>
                    <a:pt x="16" y="7"/>
                    <a:pt x="15" y="7"/>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83">
              <a:extLst>
                <a:ext uri="{FF2B5EF4-FFF2-40B4-BE49-F238E27FC236}">
                  <a16:creationId xmlns:a16="http://schemas.microsoft.com/office/drawing/2014/main" id="{A8AB3227-449F-4519-AA8E-B4874FBCC075}"/>
                </a:ext>
              </a:extLst>
            </p:cNvPr>
            <p:cNvSpPr>
              <a:spLocks/>
            </p:cNvSpPr>
            <p:nvPr/>
          </p:nvSpPr>
          <p:spPr bwMode="auto">
            <a:xfrm>
              <a:off x="3559176" y="2149475"/>
              <a:ext cx="63500" cy="60325"/>
            </a:xfrm>
            <a:custGeom>
              <a:avLst/>
              <a:gdLst>
                <a:gd name="T0" fmla="*/ 78 w 99"/>
                <a:gd name="T1" fmla="*/ 10 h 96"/>
                <a:gd name="T2" fmla="*/ 45 w 99"/>
                <a:gd name="T3" fmla="*/ 3 h 96"/>
                <a:gd name="T4" fmla="*/ 0 w 99"/>
                <a:gd name="T5" fmla="*/ 8 h 96"/>
                <a:gd name="T6" fmla="*/ 29 w 99"/>
                <a:gd name="T7" fmla="*/ 23 h 96"/>
                <a:gd name="T8" fmla="*/ 72 w 99"/>
                <a:gd name="T9" fmla="*/ 53 h 96"/>
                <a:gd name="T10" fmla="*/ 74 w 99"/>
                <a:gd name="T11" fmla="*/ 69 h 96"/>
                <a:gd name="T12" fmla="*/ 75 w 99"/>
                <a:gd name="T13" fmla="*/ 58 h 96"/>
                <a:gd name="T14" fmla="*/ 82 w 99"/>
                <a:gd name="T15" fmla="*/ 51 h 96"/>
                <a:gd name="T16" fmla="*/ 89 w 99"/>
                <a:gd name="T17" fmla="*/ 59 h 96"/>
                <a:gd name="T18" fmla="*/ 88 w 99"/>
                <a:gd name="T19" fmla="*/ 67 h 96"/>
                <a:gd name="T20" fmla="*/ 78 w 99"/>
                <a:gd name="T21" fmla="*/ 76 h 96"/>
                <a:gd name="T22" fmla="*/ 76 w 99"/>
                <a:gd name="T23" fmla="*/ 76 h 96"/>
                <a:gd name="T24" fmla="*/ 86 w 99"/>
                <a:gd name="T25" fmla="*/ 96 h 96"/>
                <a:gd name="T26" fmla="*/ 98 w 99"/>
                <a:gd name="T27" fmla="*/ 49 h 96"/>
                <a:gd name="T28" fmla="*/ 78 w 99"/>
                <a:gd name="T2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96">
                  <a:moveTo>
                    <a:pt x="78" y="10"/>
                  </a:moveTo>
                  <a:cubicBezTo>
                    <a:pt x="68" y="4"/>
                    <a:pt x="56" y="0"/>
                    <a:pt x="45" y="3"/>
                  </a:cubicBezTo>
                  <a:cubicBezTo>
                    <a:pt x="25" y="9"/>
                    <a:pt x="0" y="8"/>
                    <a:pt x="0" y="8"/>
                  </a:cubicBezTo>
                  <a:cubicBezTo>
                    <a:pt x="0" y="8"/>
                    <a:pt x="7" y="30"/>
                    <a:pt x="29" y="23"/>
                  </a:cubicBezTo>
                  <a:cubicBezTo>
                    <a:pt x="71" y="25"/>
                    <a:pt x="72" y="53"/>
                    <a:pt x="72" y="53"/>
                  </a:cubicBezTo>
                  <a:cubicBezTo>
                    <a:pt x="72" y="53"/>
                    <a:pt x="72" y="60"/>
                    <a:pt x="74" y="69"/>
                  </a:cubicBezTo>
                  <a:lnTo>
                    <a:pt x="75" y="58"/>
                  </a:lnTo>
                  <a:cubicBezTo>
                    <a:pt x="75" y="54"/>
                    <a:pt x="79" y="51"/>
                    <a:pt x="82" y="51"/>
                  </a:cubicBezTo>
                  <a:cubicBezTo>
                    <a:pt x="86" y="51"/>
                    <a:pt x="89" y="55"/>
                    <a:pt x="89" y="59"/>
                  </a:cubicBezTo>
                  <a:lnTo>
                    <a:pt x="88" y="67"/>
                  </a:lnTo>
                  <a:cubicBezTo>
                    <a:pt x="87" y="72"/>
                    <a:pt x="83" y="76"/>
                    <a:pt x="78" y="76"/>
                  </a:cubicBezTo>
                  <a:lnTo>
                    <a:pt x="76" y="76"/>
                  </a:lnTo>
                  <a:cubicBezTo>
                    <a:pt x="78" y="85"/>
                    <a:pt x="81" y="93"/>
                    <a:pt x="86" y="96"/>
                  </a:cubicBezTo>
                  <a:cubicBezTo>
                    <a:pt x="93" y="89"/>
                    <a:pt x="96" y="65"/>
                    <a:pt x="98" y="49"/>
                  </a:cubicBezTo>
                  <a:cubicBezTo>
                    <a:pt x="99" y="33"/>
                    <a:pt x="91" y="18"/>
                    <a:pt x="78" y="10"/>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984">
              <a:extLst>
                <a:ext uri="{FF2B5EF4-FFF2-40B4-BE49-F238E27FC236}">
                  <a16:creationId xmlns:a16="http://schemas.microsoft.com/office/drawing/2014/main" id="{54A0D256-04CC-4F09-9FD3-5DA46D0D5BEC}"/>
                </a:ext>
              </a:extLst>
            </p:cNvPr>
            <p:cNvSpPr>
              <a:spLocks/>
            </p:cNvSpPr>
            <p:nvPr/>
          </p:nvSpPr>
          <p:spPr bwMode="auto">
            <a:xfrm>
              <a:off x="3606801" y="2198688"/>
              <a:ext cx="6350" cy="20638"/>
            </a:xfrm>
            <a:custGeom>
              <a:avLst/>
              <a:gdLst>
                <a:gd name="T0" fmla="*/ 0 w 11"/>
                <a:gd name="T1" fmla="*/ 0 h 32"/>
                <a:gd name="T2" fmla="*/ 4 w 11"/>
                <a:gd name="T3" fmla="*/ 32 h 32"/>
                <a:gd name="T4" fmla="*/ 9 w 11"/>
                <a:gd name="T5" fmla="*/ 16 h 32"/>
                <a:gd name="T6" fmla="*/ 7 w 11"/>
                <a:gd name="T7" fmla="*/ 6 h 32"/>
                <a:gd name="T8" fmla="*/ 4 w 11"/>
                <a:gd name="T9" fmla="*/ 1 h 32"/>
                <a:gd name="T10" fmla="*/ 0 w 11"/>
                <a:gd name="T11" fmla="*/ 0 h 32"/>
              </a:gdLst>
              <a:ahLst/>
              <a:cxnLst>
                <a:cxn ang="0">
                  <a:pos x="T0" y="T1"/>
                </a:cxn>
                <a:cxn ang="0">
                  <a:pos x="T2" y="T3"/>
                </a:cxn>
                <a:cxn ang="0">
                  <a:pos x="T4" y="T5"/>
                </a:cxn>
                <a:cxn ang="0">
                  <a:pos x="T6" y="T7"/>
                </a:cxn>
                <a:cxn ang="0">
                  <a:pos x="T8" y="T9"/>
                </a:cxn>
                <a:cxn ang="0">
                  <a:pos x="T10" y="T11"/>
                </a:cxn>
              </a:cxnLst>
              <a:rect l="0" t="0" r="r" b="b"/>
              <a:pathLst>
                <a:path w="11" h="32">
                  <a:moveTo>
                    <a:pt x="0" y="0"/>
                  </a:moveTo>
                  <a:lnTo>
                    <a:pt x="4" y="32"/>
                  </a:lnTo>
                  <a:cubicBezTo>
                    <a:pt x="9" y="28"/>
                    <a:pt x="11" y="22"/>
                    <a:pt x="9" y="16"/>
                  </a:cubicBezTo>
                  <a:lnTo>
                    <a:pt x="7" y="6"/>
                  </a:lnTo>
                  <a:cubicBezTo>
                    <a:pt x="7" y="4"/>
                    <a:pt x="5" y="2"/>
                    <a:pt x="4" y="1"/>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3628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(1/4) </a:t>
            </a:r>
            <a:endParaRPr lang="en-US" dirty="0">
              <a:latin typeface="+mn-lt"/>
              <a:cs typeface="Segoe UI Semilight" panose="020B0402040204020203" pitchFamily="34" charset="0"/>
            </a:endParaRPr>
          </a:p>
        </p:txBody>
      </p:sp>
      <p:sp>
        <p:nvSpPr>
          <p:cNvPr id="108" name="TextBox 107">
            <a:extLst>
              <a:ext uri="{FF2B5EF4-FFF2-40B4-BE49-F238E27FC236}">
                <a16:creationId xmlns:a16="http://schemas.microsoft.com/office/drawing/2014/main" id="{D415CC50-E333-4716-A21B-3882BDAEDE9E}"/>
              </a:ext>
            </a:extLst>
          </p:cNvPr>
          <p:cNvSpPr txBox="1"/>
          <p:nvPr/>
        </p:nvSpPr>
        <p:spPr>
          <a:xfrm>
            <a:off x="593235" y="1447898"/>
            <a:ext cx="11016153" cy="1015663"/>
          </a:xfrm>
          <a:prstGeom prst="rect">
            <a:avLst/>
          </a:prstGeom>
          <a:noFill/>
        </p:spPr>
        <p:txBody>
          <a:bodyPr wrap="square">
            <a:spAutoFit/>
          </a:bodyPr>
          <a:lstStyle/>
          <a:p>
            <a:r>
              <a:rPr lang="en-US" sz="2000" i="0" dirty="0">
                <a:solidFill>
                  <a:srgbClr val="000000"/>
                </a:solidFill>
                <a:effectLst/>
                <a:latin typeface="Segoe UI Semilight" panose="020B0402040204020203" pitchFamily="34" charset="0"/>
                <a:cs typeface="Segoe UI Semilight" panose="020B0402040204020203" pitchFamily="34" charset="0"/>
              </a:rPr>
              <a:t>Microsoft SharePoint offers a wide variety of options and tools to create intranet sites for your organization. The modern experience in Microsoft SharePoint is designed to be compelling, flexible, and more performant. </a:t>
            </a:r>
            <a:endParaRPr lang="en-US" sz="2000" dirty="0">
              <a:latin typeface="Segoe UI Semilight" panose="020B0402040204020203" pitchFamily="34" charset="0"/>
              <a:cs typeface="Segoe UI Semilight" panose="020B0402040204020203" pitchFamily="34" charset="0"/>
            </a:endParaRPr>
          </a:p>
        </p:txBody>
      </p:sp>
      <p:pic>
        <p:nvPicPr>
          <p:cNvPr id="110" name="Picture 109" descr="A modern SharePoint team site">
            <a:extLst>
              <a:ext uri="{FF2B5EF4-FFF2-40B4-BE49-F238E27FC236}">
                <a16:creationId xmlns:a16="http://schemas.microsoft.com/office/drawing/2014/main" id="{6B97BE65-B0F8-4354-BEC6-2FF94AFDEA81}"/>
              </a:ext>
            </a:extLst>
          </p:cNvPr>
          <p:cNvPicPr>
            <a:picLocks noChangeAspect="1"/>
          </p:cNvPicPr>
          <p:nvPr/>
        </p:nvPicPr>
        <p:blipFill>
          <a:blip r:embed="rId3"/>
          <a:stretch>
            <a:fillRect/>
          </a:stretch>
        </p:blipFill>
        <p:spPr>
          <a:xfrm>
            <a:off x="7652498" y="2458567"/>
            <a:ext cx="3946267" cy="4126668"/>
          </a:xfrm>
          <a:prstGeom prst="rect">
            <a:avLst/>
          </a:prstGeom>
          <a:effectLst>
            <a:outerShdw blurRad="50800" dist="38100" dir="2700000" algn="tl" rotWithShape="0">
              <a:prstClr val="black">
                <a:alpha val="40000"/>
              </a:prstClr>
            </a:outerShdw>
          </a:effectLst>
        </p:spPr>
      </p:pic>
      <p:sp>
        <p:nvSpPr>
          <p:cNvPr id="112" name="TextBox 111">
            <a:extLst>
              <a:ext uri="{FF2B5EF4-FFF2-40B4-BE49-F238E27FC236}">
                <a16:creationId xmlns:a16="http://schemas.microsoft.com/office/drawing/2014/main" id="{1D268673-9C46-4FAD-A42E-BD86C6D12C00}"/>
              </a:ext>
            </a:extLst>
          </p:cNvPr>
          <p:cNvSpPr txBox="1"/>
          <p:nvPr/>
        </p:nvSpPr>
        <p:spPr>
          <a:xfrm>
            <a:off x="588263" y="2900261"/>
            <a:ext cx="1574800"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Team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93866" y="3706293"/>
            <a:ext cx="7058632" cy="1938992"/>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Team sites are collaboration sites for each project team, department, and division in your organization. </a:t>
            </a:r>
            <a:br>
              <a:rPr lang="en-US" dirty="0"/>
            </a:br>
            <a:r>
              <a:rPr lang="en-US" dirty="0"/>
              <a:t>Team sites provide document storage and sharing, and support for custom lists, workflow integration with Power Automate, file libraries, and direct integration with Microsoft Teams.</a:t>
            </a:r>
          </a:p>
        </p:txBody>
      </p:sp>
    </p:spTree>
    <p:extLst>
      <p:ext uri="{BB962C8B-B14F-4D97-AF65-F5344CB8AC3E}">
        <p14:creationId xmlns:p14="http://schemas.microsoft.com/office/powerpoint/2010/main" val="72365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(2/4)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2980437"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Communication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84201" y="2019300"/>
            <a:ext cx="7353300" cy="1323439"/>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Communication sites are designed to broadcast information to a large audience. Much like a team site, a communication site is a SharePoint site that anyone in the organization can create from the SharePoint start page.</a:t>
            </a:r>
          </a:p>
        </p:txBody>
      </p:sp>
      <p:pic>
        <p:nvPicPr>
          <p:cNvPr id="3" name="Picture 2" descr="A modern SharePoint Communication site">
            <a:extLst>
              <a:ext uri="{FF2B5EF4-FFF2-40B4-BE49-F238E27FC236}">
                <a16:creationId xmlns:a16="http://schemas.microsoft.com/office/drawing/2014/main" id="{A3DF4C6D-B53B-4C83-A8E3-BFDCDD85009F}"/>
              </a:ext>
            </a:extLst>
          </p:cNvPr>
          <p:cNvPicPr>
            <a:picLocks noChangeAspect="1"/>
          </p:cNvPicPr>
          <p:nvPr/>
        </p:nvPicPr>
        <p:blipFill>
          <a:blip r:embed="rId3"/>
          <a:stretch>
            <a:fillRect/>
          </a:stretch>
        </p:blipFill>
        <p:spPr>
          <a:xfrm>
            <a:off x="8115300" y="1016519"/>
            <a:ext cx="3494088" cy="5547794"/>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8515ACE6-9E22-4620-8BB5-5091F10365A9}"/>
              </a:ext>
            </a:extLst>
          </p:cNvPr>
          <p:cNvSpPr txBox="1"/>
          <p:nvPr/>
        </p:nvSpPr>
        <p:spPr>
          <a:xfrm>
            <a:off x="584200" y="3662124"/>
            <a:ext cx="6604000" cy="1323439"/>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Any of the templates can be customized by adding SharePoint web parts—dynamic page elements that display text, images, files, video, and a variety of other content types.</a:t>
            </a:r>
          </a:p>
        </p:txBody>
      </p:sp>
    </p:spTree>
    <p:extLst>
      <p:ext uri="{BB962C8B-B14F-4D97-AF65-F5344CB8AC3E}">
        <p14:creationId xmlns:p14="http://schemas.microsoft.com/office/powerpoint/2010/main" val="277118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0" y="228602"/>
            <a:ext cx="10523621" cy="800924"/>
          </a:xfrm>
        </p:spPr>
        <p:txBody>
          <a:bodyPr>
            <a:normAutofit fontScale="90000"/>
          </a:bodyPr>
          <a:lstStyle/>
          <a:p>
            <a:r>
              <a:rPr lang="en-US" sz="4400" dirty="0"/>
              <a:t>Where we come from</a:t>
            </a:r>
            <a:br>
              <a:rPr lang="en-IN" sz="4400" dirty="0"/>
            </a:br>
            <a:endParaRPr lang="en-IN" dirty="0"/>
          </a:p>
        </p:txBody>
      </p:sp>
      <p:sp>
        <p:nvSpPr>
          <p:cNvPr id="7" name="Rectangle: Rounded Corners 6">
            <a:extLst>
              <a:ext uri="{FF2B5EF4-FFF2-40B4-BE49-F238E27FC236}">
                <a16:creationId xmlns:a16="http://schemas.microsoft.com/office/drawing/2014/main" id="{ED6E6D67-DB02-4398-B257-FB4F1186B410}"/>
              </a:ext>
            </a:extLst>
          </p:cNvPr>
          <p:cNvSpPr/>
          <p:nvPr/>
        </p:nvSpPr>
        <p:spPr bwMode="auto">
          <a:xfrm>
            <a:off x="3096126" y="1246340"/>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IT</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76A5EB43-FD44-4793-B067-858154B27DCD}"/>
              </a:ext>
            </a:extLst>
          </p:cNvPr>
          <p:cNvSpPr/>
          <p:nvPr/>
        </p:nvSpPr>
        <p:spPr bwMode="auto">
          <a:xfrm>
            <a:off x="304800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2</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A0EBCB77-09F2-4BEE-B88C-8A6208486EB0}"/>
              </a:ext>
            </a:extLst>
          </p:cNvPr>
          <p:cNvSpPr/>
          <p:nvPr/>
        </p:nvSpPr>
        <p:spPr bwMode="auto">
          <a:xfrm>
            <a:off x="68981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1</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BBB7BC16-2ACA-4A26-9F93-FCB5F864FAFD}"/>
              </a:ext>
            </a:extLst>
          </p:cNvPr>
          <p:cNvSpPr/>
          <p:nvPr/>
        </p:nvSpPr>
        <p:spPr bwMode="auto">
          <a:xfrm>
            <a:off x="5406190" y="3301799"/>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3</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17" name="Straight Connector 16">
            <a:extLst>
              <a:ext uri="{FF2B5EF4-FFF2-40B4-BE49-F238E27FC236}">
                <a16:creationId xmlns:a16="http://schemas.microsoft.com/office/drawing/2014/main" id="{7F964EF6-498F-400D-9916-98CD50903C3F}"/>
              </a:ext>
            </a:extLst>
          </p:cNvPr>
          <p:cNvCxnSpPr>
            <a:cxnSpLocks/>
          </p:cNvCxnSpPr>
          <p:nvPr/>
        </p:nvCxnSpPr>
        <p:spPr>
          <a:xfrm>
            <a:off x="1604208" y="2674087"/>
            <a:ext cx="4716381" cy="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C75AD4E-13DE-41DE-8A29-5BAE7DE4AF97}"/>
              </a:ext>
            </a:extLst>
          </p:cNvPr>
          <p:cNvCxnSpPr>
            <a:cxnSpLocks/>
            <a:endCxn id="15" idx="0"/>
          </p:cNvCxnSpPr>
          <p:nvPr/>
        </p:nvCxnSpPr>
        <p:spPr>
          <a:xfrm>
            <a:off x="6320589" y="2674088"/>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4D5A3AE-3BC3-42CA-B9CF-A2D01D7788ED}"/>
              </a:ext>
            </a:extLst>
          </p:cNvPr>
          <p:cNvCxnSpPr>
            <a:cxnSpLocks/>
          </p:cNvCxnSpPr>
          <p:nvPr/>
        </p:nvCxnSpPr>
        <p:spPr>
          <a:xfrm>
            <a:off x="1604208" y="2674087"/>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6749048-00F8-4865-91EA-A784CCD3DED7}"/>
              </a:ext>
            </a:extLst>
          </p:cNvPr>
          <p:cNvCxnSpPr>
            <a:cxnSpLocks/>
            <a:endCxn id="12" idx="0"/>
          </p:cNvCxnSpPr>
          <p:nvPr/>
        </p:nvCxnSpPr>
        <p:spPr>
          <a:xfrm>
            <a:off x="3962397" y="2128655"/>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730CAC0-5C74-45D2-9080-2F035FF09E8D}"/>
              </a:ext>
            </a:extLst>
          </p:cNvPr>
          <p:cNvSpPr/>
          <p:nvPr/>
        </p:nvSpPr>
        <p:spPr bwMode="auto">
          <a:xfrm>
            <a:off x="7988968" y="1222407"/>
            <a:ext cx="1828800" cy="898358"/>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HR</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169BBE31-0D7C-498E-8D00-D1D5DE64967D}"/>
              </a:ext>
            </a:extLst>
          </p:cNvPr>
          <p:cNvSpPr/>
          <p:nvPr/>
        </p:nvSpPr>
        <p:spPr bwMode="auto">
          <a:xfrm>
            <a:off x="794084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Policies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32" name="Rectangle: Rounded Corners 31">
            <a:extLst>
              <a:ext uri="{FF2B5EF4-FFF2-40B4-BE49-F238E27FC236}">
                <a16:creationId xmlns:a16="http://schemas.microsoft.com/office/drawing/2014/main" id="{7F93C776-0F12-453F-BD04-17A267153BF3}"/>
              </a:ext>
            </a:extLst>
          </p:cNvPr>
          <p:cNvSpPr/>
          <p:nvPr/>
        </p:nvSpPr>
        <p:spPr bwMode="auto">
          <a:xfrm>
            <a:off x="10299032" y="3277866"/>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Benefits</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33" name="Straight Connector 32">
            <a:extLst>
              <a:ext uri="{FF2B5EF4-FFF2-40B4-BE49-F238E27FC236}">
                <a16:creationId xmlns:a16="http://schemas.microsoft.com/office/drawing/2014/main" id="{9E50C77D-FB76-499A-901E-59CDABC4CAD6}"/>
              </a:ext>
            </a:extLst>
          </p:cNvPr>
          <p:cNvCxnSpPr>
            <a:cxnSpLocks/>
          </p:cNvCxnSpPr>
          <p:nvPr/>
        </p:nvCxnSpPr>
        <p:spPr>
          <a:xfrm>
            <a:off x="8855239" y="2666066"/>
            <a:ext cx="2358193"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2AD14DD-4781-4A54-A9C3-DE4360D89595}"/>
              </a:ext>
            </a:extLst>
          </p:cNvPr>
          <p:cNvCxnSpPr>
            <a:cxnSpLocks/>
            <a:endCxn id="32" idx="0"/>
          </p:cNvCxnSpPr>
          <p:nvPr/>
        </p:nvCxnSpPr>
        <p:spPr>
          <a:xfrm>
            <a:off x="11213431" y="2650155"/>
            <a:ext cx="1" cy="627711"/>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4FCB941-62E6-4B3A-860C-AF48A4BD1C42}"/>
              </a:ext>
            </a:extLst>
          </p:cNvPr>
          <p:cNvCxnSpPr>
            <a:cxnSpLocks/>
            <a:endCxn id="30" idx="0"/>
          </p:cNvCxnSpPr>
          <p:nvPr/>
        </p:nvCxnSpPr>
        <p:spPr>
          <a:xfrm>
            <a:off x="8855239" y="2104722"/>
            <a:ext cx="3" cy="117314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AFC2E35E-FD12-4D0D-8FF9-80C97126616A}"/>
              </a:ext>
            </a:extLst>
          </p:cNvPr>
          <p:cNvGrpSpPr/>
          <p:nvPr/>
        </p:nvGrpSpPr>
        <p:grpSpPr>
          <a:xfrm>
            <a:off x="1604208" y="4214130"/>
            <a:ext cx="2358188" cy="2041484"/>
            <a:chOff x="1604208" y="4214130"/>
            <a:chExt cx="2358188" cy="2041484"/>
          </a:xfrm>
        </p:grpSpPr>
        <p:sp>
          <p:nvSpPr>
            <p:cNvPr id="38" name="Rectangle: Rounded Corners 37">
              <a:extLst>
                <a:ext uri="{FF2B5EF4-FFF2-40B4-BE49-F238E27FC236}">
                  <a16:creationId xmlns:a16="http://schemas.microsoft.com/office/drawing/2014/main" id="{4AE96C60-E29B-434E-A21C-448AF951E370}"/>
                </a:ext>
              </a:extLst>
            </p:cNvPr>
            <p:cNvSpPr/>
            <p:nvPr/>
          </p:nvSpPr>
          <p:spPr bwMode="auto">
            <a:xfrm>
              <a:off x="1925048" y="4475642"/>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39" name="Rectangle: Rounded Corners 38">
              <a:extLst>
                <a:ext uri="{FF2B5EF4-FFF2-40B4-BE49-F238E27FC236}">
                  <a16:creationId xmlns:a16="http://schemas.microsoft.com/office/drawing/2014/main" id="{6620F95D-BAF6-4265-A8A8-11EB1083826D}"/>
                </a:ext>
              </a:extLst>
            </p:cNvPr>
            <p:cNvSpPr/>
            <p:nvPr/>
          </p:nvSpPr>
          <p:spPr bwMode="auto">
            <a:xfrm>
              <a:off x="1925049" y="5142493"/>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0" name="Rectangle: Rounded Corners 39">
              <a:extLst>
                <a:ext uri="{FF2B5EF4-FFF2-40B4-BE49-F238E27FC236}">
                  <a16:creationId xmlns:a16="http://schemas.microsoft.com/office/drawing/2014/main" id="{31F0CE58-2361-403F-8B33-74E3B53DE559}"/>
                </a:ext>
              </a:extLst>
            </p:cNvPr>
            <p:cNvSpPr/>
            <p:nvPr/>
          </p:nvSpPr>
          <p:spPr bwMode="auto">
            <a:xfrm>
              <a:off x="1925048" y="5810310"/>
              <a:ext cx="2037347" cy="445304"/>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4" name="Straight Connector 43">
              <a:extLst>
                <a:ext uri="{FF2B5EF4-FFF2-40B4-BE49-F238E27FC236}">
                  <a16:creationId xmlns:a16="http://schemas.microsoft.com/office/drawing/2014/main" id="{4163DEEB-3F0D-4654-929E-A7A4FB42813F}"/>
                </a:ext>
              </a:extLst>
            </p:cNvPr>
            <p:cNvCxnSpPr>
              <a:cxnSpLocks/>
              <a:stCxn id="14" idx="2"/>
            </p:cNvCxnSpPr>
            <p:nvPr/>
          </p:nvCxnSpPr>
          <p:spPr>
            <a:xfrm flipH="1">
              <a:off x="1604208" y="4214130"/>
              <a:ext cx="2" cy="1818832"/>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80F225F-D0F3-4CFC-B557-0224F848B024}"/>
                </a:ext>
              </a:extLst>
            </p:cNvPr>
            <p:cNvCxnSpPr>
              <a:cxnSpLocks/>
              <a:endCxn id="40" idx="1"/>
            </p:cNvCxnSpPr>
            <p:nvPr/>
          </p:nvCxnSpPr>
          <p:spPr>
            <a:xfrm>
              <a:off x="1604208" y="6032962"/>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FE3838-2C8F-4BBE-B510-C617F2E58C6E}"/>
                </a:ext>
              </a:extLst>
            </p:cNvPr>
            <p:cNvCxnSpPr>
              <a:cxnSpLocks/>
            </p:cNvCxnSpPr>
            <p:nvPr/>
          </p:nvCxnSpPr>
          <p:spPr>
            <a:xfrm>
              <a:off x="1604208" y="5383257"/>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800ADBE-0362-43F4-BCD3-52E260B5003D}"/>
                </a:ext>
              </a:extLst>
            </p:cNvPr>
            <p:cNvCxnSpPr>
              <a:cxnSpLocks/>
            </p:cNvCxnSpPr>
            <p:nvPr/>
          </p:nvCxnSpPr>
          <p:spPr>
            <a:xfrm>
              <a:off x="1604208" y="4757615"/>
              <a:ext cx="320840"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4" name="Rectangle: Rounded Corners 63">
            <a:extLst>
              <a:ext uri="{FF2B5EF4-FFF2-40B4-BE49-F238E27FC236}">
                <a16:creationId xmlns:a16="http://schemas.microsoft.com/office/drawing/2014/main" id="{FC5AF83C-8BA6-4C35-B2FA-5741A6ED68C4}"/>
              </a:ext>
            </a:extLst>
          </p:cNvPr>
          <p:cNvSpPr/>
          <p:nvPr/>
        </p:nvSpPr>
        <p:spPr bwMode="auto">
          <a:xfrm>
            <a:off x="7277698" y="6528039"/>
            <a:ext cx="216270" cy="209745"/>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5" name="TextBox 64">
            <a:extLst>
              <a:ext uri="{FF2B5EF4-FFF2-40B4-BE49-F238E27FC236}">
                <a16:creationId xmlns:a16="http://schemas.microsoft.com/office/drawing/2014/main" id="{3ADEFEE0-DAE9-4041-AE1F-75DFB7906026}"/>
              </a:ext>
            </a:extLst>
          </p:cNvPr>
          <p:cNvSpPr txBox="1"/>
          <p:nvPr/>
        </p:nvSpPr>
        <p:spPr>
          <a:xfrm>
            <a:off x="7614284" y="6491563"/>
            <a:ext cx="1157368" cy="246221"/>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Site Collection</a:t>
            </a:r>
            <a:endParaRPr lang="en-IN" sz="1600" spc="-70" dirty="0">
              <a:gradFill>
                <a:gsLst>
                  <a:gs pos="2917">
                    <a:schemeClr val="bg2"/>
                  </a:gs>
                  <a:gs pos="95000">
                    <a:schemeClr val="bg2"/>
                  </a:gs>
                </a:gsLst>
                <a:lin ang="5400000" scaled="0"/>
              </a:gradFill>
            </a:endParaRPr>
          </a:p>
        </p:txBody>
      </p:sp>
      <p:sp>
        <p:nvSpPr>
          <p:cNvPr id="66" name="Rectangle: Rounded Corners 65">
            <a:extLst>
              <a:ext uri="{FF2B5EF4-FFF2-40B4-BE49-F238E27FC236}">
                <a16:creationId xmlns:a16="http://schemas.microsoft.com/office/drawing/2014/main" id="{4B200F0B-3C34-4C71-B7C4-3F6DD418547B}"/>
              </a:ext>
            </a:extLst>
          </p:cNvPr>
          <p:cNvSpPr/>
          <p:nvPr/>
        </p:nvSpPr>
        <p:spPr bwMode="auto">
          <a:xfrm>
            <a:off x="9887955" y="6528039"/>
            <a:ext cx="185080" cy="209745"/>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IN" sz="1600" dirty="0">
              <a:solidFill>
                <a:schemeClr val="bg1"/>
              </a:solidFill>
              <a:latin typeface="Calibri" panose="020F0502020204030204" pitchFamily="34" charset="0"/>
              <a:ea typeface="Segoe UI" pitchFamily="34" charset="0"/>
              <a:cs typeface="Calibri" panose="020F0502020204030204" pitchFamily="34" charset="0"/>
            </a:endParaRPr>
          </a:p>
        </p:txBody>
      </p:sp>
      <p:sp>
        <p:nvSpPr>
          <p:cNvPr id="67" name="TextBox 66">
            <a:extLst>
              <a:ext uri="{FF2B5EF4-FFF2-40B4-BE49-F238E27FC236}">
                <a16:creationId xmlns:a16="http://schemas.microsoft.com/office/drawing/2014/main" id="{931D9DBC-6522-4E2D-9A0C-536DECA6C06F}"/>
              </a:ext>
            </a:extLst>
          </p:cNvPr>
          <p:cNvSpPr txBox="1"/>
          <p:nvPr/>
        </p:nvSpPr>
        <p:spPr>
          <a:xfrm>
            <a:off x="10193351" y="6491563"/>
            <a:ext cx="739946" cy="246221"/>
          </a:xfrm>
          <a:prstGeom prst="rect">
            <a:avLst/>
          </a:prstGeom>
          <a:noFill/>
        </p:spPr>
        <p:txBody>
          <a:bodyPr wrap="square" lIns="0" tIns="0" rIns="0" bIns="0" rtlCol="0">
            <a:spAutoFit/>
          </a:bodyPr>
          <a:lstStyle/>
          <a:p>
            <a:r>
              <a:rPr lang="en-US" sz="1600" spc="-70" dirty="0">
                <a:gradFill>
                  <a:gsLst>
                    <a:gs pos="2917">
                      <a:schemeClr val="bg2"/>
                    </a:gs>
                    <a:gs pos="95000">
                      <a:schemeClr val="bg2"/>
                    </a:gs>
                  </a:gsLst>
                  <a:lin ang="5400000" scaled="0"/>
                </a:gradFill>
              </a:rPr>
              <a:t>Sub Sites</a:t>
            </a:r>
            <a:endParaRPr lang="en-IN" sz="1600" spc="-70" dirty="0">
              <a:gradFill>
                <a:gsLst>
                  <a:gs pos="2917">
                    <a:schemeClr val="bg2"/>
                  </a:gs>
                  <a:gs pos="95000">
                    <a:schemeClr val="bg2"/>
                  </a:gs>
                </a:gsLst>
                <a:lin ang="5400000" scaled="0"/>
              </a:gradFill>
            </a:endParaRPr>
          </a:p>
        </p:txBody>
      </p:sp>
      <p:sp>
        <p:nvSpPr>
          <p:cNvPr id="68" name="Rectangle: Rounded Corners 67">
            <a:extLst>
              <a:ext uri="{FF2B5EF4-FFF2-40B4-BE49-F238E27FC236}">
                <a16:creationId xmlns:a16="http://schemas.microsoft.com/office/drawing/2014/main" id="{9C7C6B57-68E6-42C6-BC79-22B3368467A4}"/>
              </a:ext>
            </a:extLst>
          </p:cNvPr>
          <p:cNvSpPr/>
          <p:nvPr/>
        </p:nvSpPr>
        <p:spPr bwMode="auto">
          <a:xfrm>
            <a:off x="6609348" y="4885048"/>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5</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sp>
        <p:nvSpPr>
          <p:cNvPr id="69" name="Rectangle: Rounded Corners 68">
            <a:extLst>
              <a:ext uri="{FF2B5EF4-FFF2-40B4-BE49-F238E27FC236}">
                <a16:creationId xmlns:a16="http://schemas.microsoft.com/office/drawing/2014/main" id="{E1D8C68E-DF62-4826-8A80-B236A4121476}"/>
              </a:ext>
            </a:extLst>
          </p:cNvPr>
          <p:cNvSpPr/>
          <p:nvPr/>
        </p:nvSpPr>
        <p:spPr bwMode="auto">
          <a:xfrm>
            <a:off x="4439950" y="4906781"/>
            <a:ext cx="1828799" cy="912331"/>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b="1" dirty="0">
                <a:solidFill>
                  <a:schemeClr val="tx2">
                    <a:lumMod val="50000"/>
                  </a:schemeClr>
                </a:solidFill>
                <a:latin typeface="Calibri" panose="020F0502020204030204" pitchFamily="34" charset="0"/>
                <a:ea typeface="Segoe UI" pitchFamily="34" charset="0"/>
                <a:cs typeface="Calibri" panose="020F0502020204030204" pitchFamily="34" charset="0"/>
              </a:rPr>
              <a:t>Project 4</a:t>
            </a:r>
            <a:endParaRPr lang="en-IN" b="1" dirty="0">
              <a:solidFill>
                <a:schemeClr val="tx2">
                  <a:lumMod val="50000"/>
                </a:schemeClr>
              </a:solidFill>
              <a:latin typeface="Calibri" panose="020F0502020204030204" pitchFamily="34" charset="0"/>
              <a:ea typeface="Segoe UI" pitchFamily="34" charset="0"/>
              <a:cs typeface="Calibri" panose="020F0502020204030204" pitchFamily="34" charset="0"/>
            </a:endParaRPr>
          </a:p>
        </p:txBody>
      </p:sp>
      <p:cxnSp>
        <p:nvCxnSpPr>
          <p:cNvPr id="70" name="Straight Connector 69">
            <a:extLst>
              <a:ext uri="{FF2B5EF4-FFF2-40B4-BE49-F238E27FC236}">
                <a16:creationId xmlns:a16="http://schemas.microsoft.com/office/drawing/2014/main" id="{E63D565F-F44C-4489-8150-90846DC407D0}"/>
              </a:ext>
            </a:extLst>
          </p:cNvPr>
          <p:cNvCxnSpPr>
            <a:cxnSpLocks/>
          </p:cNvCxnSpPr>
          <p:nvPr/>
        </p:nvCxnSpPr>
        <p:spPr>
          <a:xfrm>
            <a:off x="5258097" y="4555530"/>
            <a:ext cx="2265650" cy="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4CA651B-D3EC-4A9A-8D8A-37F9281155BD}"/>
              </a:ext>
            </a:extLst>
          </p:cNvPr>
          <p:cNvCxnSpPr>
            <a:cxnSpLocks/>
          </p:cNvCxnSpPr>
          <p:nvPr/>
        </p:nvCxnSpPr>
        <p:spPr>
          <a:xfrm>
            <a:off x="6284786" y="4200927"/>
            <a:ext cx="0" cy="354603"/>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952CA9B-5FED-4E1A-8082-13F3EEA8167D}"/>
              </a:ext>
            </a:extLst>
          </p:cNvPr>
          <p:cNvCxnSpPr>
            <a:cxnSpLocks/>
          </p:cNvCxnSpPr>
          <p:nvPr/>
        </p:nvCxnSpPr>
        <p:spPr>
          <a:xfrm>
            <a:off x="5285873" y="4555530"/>
            <a:ext cx="0" cy="403754"/>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AD6C598-634E-43E4-AEF1-9E8FCCE44206}"/>
              </a:ext>
            </a:extLst>
          </p:cNvPr>
          <p:cNvCxnSpPr>
            <a:cxnSpLocks/>
          </p:cNvCxnSpPr>
          <p:nvPr/>
        </p:nvCxnSpPr>
        <p:spPr>
          <a:xfrm>
            <a:off x="7523747" y="4555530"/>
            <a:ext cx="1" cy="329517"/>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4E65766A-C3CD-4801-9988-564E9D1EF923}"/>
              </a:ext>
            </a:extLst>
          </p:cNvPr>
          <p:cNvSpPr/>
          <p:nvPr/>
        </p:nvSpPr>
        <p:spPr bwMode="auto">
          <a:xfrm>
            <a:off x="5311988" y="115686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Lists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2" name="Rectangle: Rounded Corners 41">
            <a:extLst>
              <a:ext uri="{FF2B5EF4-FFF2-40B4-BE49-F238E27FC236}">
                <a16:creationId xmlns:a16="http://schemas.microsoft.com/office/drawing/2014/main" id="{9D811EBE-1A2D-49CD-A5F8-974C9363402C}"/>
              </a:ext>
            </a:extLst>
          </p:cNvPr>
          <p:cNvSpPr/>
          <p:nvPr/>
        </p:nvSpPr>
        <p:spPr bwMode="auto">
          <a:xfrm>
            <a:off x="5311988" y="1567681"/>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Libraries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sp>
        <p:nvSpPr>
          <p:cNvPr id="43" name="Rectangle: Rounded Corners 42">
            <a:extLst>
              <a:ext uri="{FF2B5EF4-FFF2-40B4-BE49-F238E27FC236}">
                <a16:creationId xmlns:a16="http://schemas.microsoft.com/office/drawing/2014/main" id="{D008097E-622B-4506-80C0-FC669A8ED3BA}"/>
              </a:ext>
            </a:extLst>
          </p:cNvPr>
          <p:cNvSpPr/>
          <p:nvPr/>
        </p:nvSpPr>
        <p:spPr bwMode="auto">
          <a:xfrm>
            <a:off x="5311988" y="1979088"/>
            <a:ext cx="1185061" cy="274329"/>
          </a:xfrm>
          <a:prstGeom prst="roundRect">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914099" fontAlgn="base">
              <a:spcBef>
                <a:spcPct val="0"/>
              </a:spcBef>
              <a:spcAft>
                <a:spcPct val="0"/>
              </a:spcAft>
            </a:pPr>
            <a:r>
              <a:rPr lang="en-US" b="1" dirty="0">
                <a:solidFill>
                  <a:schemeClr val="accent3">
                    <a:lumMod val="75000"/>
                  </a:schemeClr>
                </a:solidFill>
                <a:latin typeface="Calibri" panose="020F0502020204030204" pitchFamily="34" charset="0"/>
                <a:ea typeface="Segoe UI" pitchFamily="34" charset="0"/>
                <a:cs typeface="Calibri" panose="020F0502020204030204" pitchFamily="34" charset="0"/>
              </a:rPr>
              <a:t>Pages</a:t>
            </a:r>
            <a:endParaRPr lang="en-IN" b="1" dirty="0">
              <a:solidFill>
                <a:schemeClr val="accent3">
                  <a:lumMod val="75000"/>
                </a:schemeClr>
              </a:solidFill>
              <a:latin typeface="Calibri" panose="020F0502020204030204" pitchFamily="34" charset="0"/>
              <a:ea typeface="Segoe UI" pitchFamily="34" charset="0"/>
              <a:cs typeface="Calibri" panose="020F0502020204030204" pitchFamily="34" charset="0"/>
            </a:endParaRPr>
          </a:p>
        </p:txBody>
      </p:sp>
      <p:cxnSp>
        <p:nvCxnSpPr>
          <p:cNvPr id="45" name="Straight Connector 44">
            <a:extLst>
              <a:ext uri="{FF2B5EF4-FFF2-40B4-BE49-F238E27FC236}">
                <a16:creationId xmlns:a16="http://schemas.microsoft.com/office/drawing/2014/main" id="{D1F0DE20-C028-49D4-982D-D49E33BA1792}"/>
              </a:ext>
            </a:extLst>
          </p:cNvPr>
          <p:cNvCxnSpPr>
            <a:cxnSpLocks/>
          </p:cNvCxnSpPr>
          <p:nvPr/>
        </p:nvCxnSpPr>
        <p:spPr>
          <a:xfrm>
            <a:off x="5125365" y="1327875"/>
            <a:ext cx="1" cy="788378"/>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38406A6-290B-4385-A70D-209A063AB78E}"/>
              </a:ext>
            </a:extLst>
          </p:cNvPr>
          <p:cNvCxnSpPr>
            <a:cxnSpLocks/>
            <a:endCxn id="43" idx="1"/>
          </p:cNvCxnSpPr>
          <p:nvPr/>
        </p:nvCxnSpPr>
        <p:spPr>
          <a:xfrm>
            <a:off x="5125365" y="211625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D60F178-1A65-4627-81D7-BC0B453EBF46}"/>
              </a:ext>
            </a:extLst>
          </p:cNvPr>
          <p:cNvCxnSpPr>
            <a:cxnSpLocks/>
          </p:cNvCxnSpPr>
          <p:nvPr/>
        </p:nvCxnSpPr>
        <p:spPr>
          <a:xfrm>
            <a:off x="5125365" y="1716003"/>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5F668D-86BC-4C0B-A039-90D50EF60612}"/>
              </a:ext>
            </a:extLst>
          </p:cNvPr>
          <p:cNvCxnSpPr>
            <a:cxnSpLocks/>
          </p:cNvCxnSpPr>
          <p:nvPr/>
        </p:nvCxnSpPr>
        <p:spPr>
          <a:xfrm>
            <a:off x="5125365" y="1330577"/>
            <a:ext cx="186623" cy="0"/>
          </a:xfrm>
          <a:prstGeom prst="straightConnector1">
            <a:avLst/>
          </a:prstGeom>
          <a:ln w="254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0E6EA1-3999-4589-952C-7F852F1CD4C8}"/>
              </a:ext>
            </a:extLst>
          </p:cNvPr>
          <p:cNvCxnSpPr>
            <a:cxnSpLocks/>
            <a:stCxn id="7" idx="3"/>
          </p:cNvCxnSpPr>
          <p:nvPr/>
        </p:nvCxnSpPr>
        <p:spPr>
          <a:xfrm>
            <a:off x="4924926" y="1695519"/>
            <a:ext cx="200439" cy="20484"/>
          </a:xfrm>
          <a:prstGeom prst="lin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237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587790" cy="863443"/>
          </a:xfrm>
        </p:spPr>
        <p:txBody>
          <a:bodyPr>
            <a:normAutofit fontScale="90000"/>
          </a:bodyPr>
          <a:lstStyle/>
          <a:p>
            <a:r>
              <a:rPr lang="en-US" sz="3200" dirty="0"/>
              <a:t>Where we are – Modern Experience</a:t>
            </a:r>
            <a:br>
              <a:rPr lang="en-IN" sz="3900" dirty="0"/>
            </a:br>
            <a:endParaRPr lang="en-IN" sz="3900" dirty="0"/>
          </a:p>
        </p:txBody>
      </p:sp>
      <p:sp>
        <p:nvSpPr>
          <p:cNvPr id="84" name="TextBox 83">
            <a:extLst>
              <a:ext uri="{FF2B5EF4-FFF2-40B4-BE49-F238E27FC236}">
                <a16:creationId xmlns:a16="http://schemas.microsoft.com/office/drawing/2014/main" id="{25262131-1074-464F-A6F9-BA7E9748DB7D}"/>
              </a:ext>
            </a:extLst>
          </p:cNvPr>
          <p:cNvSpPr txBox="1"/>
          <p:nvPr/>
        </p:nvSpPr>
        <p:spPr>
          <a:xfrm>
            <a:off x="705668" y="1142261"/>
            <a:ext cx="5762543" cy="5217710"/>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1900" dirty="0"/>
              <a:t>Modern Sites are ‘Site Collections’</a:t>
            </a:r>
            <a:endParaRPr lang="en-IN" sz="1900" dirty="0"/>
          </a:p>
          <a:p>
            <a:pPr marL="342900" indent="-342900">
              <a:lnSpc>
                <a:spcPct val="150000"/>
              </a:lnSpc>
              <a:buFont typeface="Wingdings" panose="05000000000000000000" pitchFamily="2" charset="2"/>
              <a:buChar char="Ø"/>
            </a:pPr>
            <a:r>
              <a:rPr lang="en-IN" sz="1900" dirty="0"/>
              <a:t>Always better when they are connected</a:t>
            </a:r>
          </a:p>
          <a:p>
            <a:pPr marL="342900" indent="-342900">
              <a:lnSpc>
                <a:spcPct val="150000"/>
              </a:lnSpc>
              <a:buFont typeface="Wingdings" panose="05000000000000000000" pitchFamily="2" charset="2"/>
              <a:buChar char="Ø"/>
            </a:pPr>
            <a:r>
              <a:rPr lang="en-IN" sz="1900" dirty="0"/>
              <a:t>Companies are made up of smaller groups and teams</a:t>
            </a:r>
          </a:p>
          <a:p>
            <a:pPr marL="342900" indent="-342900">
              <a:lnSpc>
                <a:spcPct val="150000"/>
              </a:lnSpc>
              <a:buFont typeface="Wingdings" panose="05000000000000000000" pitchFamily="2" charset="2"/>
              <a:buChar char="Ø"/>
            </a:pPr>
            <a:r>
              <a:rPr lang="en-IN" sz="1900" spc="-70" dirty="0"/>
              <a:t>Customers want to organize sites into grouping that </a:t>
            </a:r>
          </a:p>
          <a:p>
            <a:pPr marL="800082" lvl="1" indent="-342900">
              <a:lnSpc>
                <a:spcPct val="150000"/>
              </a:lnSpc>
              <a:buFont typeface="Wingdings" panose="05000000000000000000" pitchFamily="2" charset="2"/>
              <a:buChar char="§"/>
            </a:pPr>
            <a:r>
              <a:rPr lang="en-IN" sz="1900" spc="-70" dirty="0"/>
              <a:t>Make it easier for users to discover and recall related content</a:t>
            </a:r>
          </a:p>
          <a:p>
            <a:pPr marL="800082" lvl="1" indent="-342900">
              <a:lnSpc>
                <a:spcPct val="150000"/>
              </a:lnSpc>
              <a:buFont typeface="Wingdings" panose="05000000000000000000" pitchFamily="2" charset="2"/>
              <a:buChar char="§"/>
            </a:pPr>
            <a:r>
              <a:rPr lang="en-IN" sz="1900" spc="-70" dirty="0"/>
              <a:t>Apply common controls, branding and polices.</a:t>
            </a:r>
          </a:p>
          <a:p>
            <a:pPr marL="800082" lvl="1" indent="-342900">
              <a:lnSpc>
                <a:spcPct val="150000"/>
              </a:lnSpc>
              <a:buFont typeface="Wingdings" panose="05000000000000000000" pitchFamily="2" charset="2"/>
              <a:buChar char="§"/>
            </a:pPr>
            <a:r>
              <a:rPr lang="en-US" sz="1900" spc="-70" dirty="0"/>
              <a:t>S</a:t>
            </a:r>
            <a:r>
              <a:rPr lang="en-IN" sz="1900" spc="-70" dirty="0"/>
              <a:t>earch together and group common news and contents.</a:t>
            </a:r>
          </a:p>
          <a:p>
            <a:pPr marL="342900" indent="-342900">
              <a:lnSpc>
                <a:spcPct val="150000"/>
              </a:lnSpc>
              <a:buFont typeface="Wingdings" panose="05000000000000000000" pitchFamily="2" charset="2"/>
              <a:buChar char="Ø"/>
            </a:pPr>
            <a:r>
              <a:rPr lang="en-US" sz="1900" spc="-70" dirty="0"/>
              <a:t>No more deep site structures</a:t>
            </a:r>
          </a:p>
          <a:p>
            <a:pPr marL="342900" indent="-342900">
              <a:lnSpc>
                <a:spcPct val="150000"/>
              </a:lnSpc>
              <a:buFont typeface="Wingdings" panose="05000000000000000000" pitchFamily="2" charset="2"/>
              <a:buChar char="Ø"/>
            </a:pPr>
            <a:r>
              <a:rPr lang="en-US" sz="1900" spc="-70" dirty="0"/>
              <a:t>Modern Site is a “Flat Architecture”</a:t>
            </a:r>
          </a:p>
          <a:p>
            <a:pPr marL="342900" indent="-342900">
              <a:lnSpc>
                <a:spcPct val="150000"/>
              </a:lnSpc>
              <a:buFont typeface="Wingdings" panose="05000000000000000000" pitchFamily="2" charset="2"/>
              <a:buChar char="Ø"/>
            </a:pPr>
            <a:r>
              <a:rPr lang="en-IN" sz="1900" spc="-70" dirty="0"/>
              <a:t>Hubs connect related sites </a:t>
            </a:r>
          </a:p>
        </p:txBody>
      </p:sp>
      <p:sp>
        <p:nvSpPr>
          <p:cNvPr id="37" name="Oval 36">
            <a:extLst>
              <a:ext uri="{FF2B5EF4-FFF2-40B4-BE49-F238E27FC236}">
                <a16:creationId xmlns:a16="http://schemas.microsoft.com/office/drawing/2014/main" id="{CD446ACA-42BB-4BBC-81C4-30718665ACFF}"/>
              </a:ext>
            </a:extLst>
          </p:cNvPr>
          <p:cNvSpPr/>
          <p:nvPr/>
        </p:nvSpPr>
        <p:spPr bwMode="auto">
          <a:xfrm>
            <a:off x="7209380" y="126028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8" name="Oval 47">
            <a:extLst>
              <a:ext uri="{FF2B5EF4-FFF2-40B4-BE49-F238E27FC236}">
                <a16:creationId xmlns:a16="http://schemas.microsoft.com/office/drawing/2014/main" id="{DC39C76B-ACCF-433A-8CF2-6B60A6BA385B}"/>
              </a:ext>
            </a:extLst>
          </p:cNvPr>
          <p:cNvSpPr/>
          <p:nvPr/>
        </p:nvSpPr>
        <p:spPr bwMode="auto">
          <a:xfrm>
            <a:off x="8904776" y="166922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sp>
        <p:nvSpPr>
          <p:cNvPr id="49" name="Oval 48">
            <a:extLst>
              <a:ext uri="{FF2B5EF4-FFF2-40B4-BE49-F238E27FC236}">
                <a16:creationId xmlns:a16="http://schemas.microsoft.com/office/drawing/2014/main" id="{7576922D-A1BF-409A-A898-A9A134EA4819}"/>
              </a:ext>
            </a:extLst>
          </p:cNvPr>
          <p:cNvSpPr/>
          <p:nvPr/>
        </p:nvSpPr>
        <p:spPr bwMode="auto">
          <a:xfrm>
            <a:off x="10527562" y="168695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News</a:t>
            </a:r>
          </a:p>
        </p:txBody>
      </p:sp>
      <p:sp>
        <p:nvSpPr>
          <p:cNvPr id="50" name="Oval 49">
            <a:extLst>
              <a:ext uri="{FF2B5EF4-FFF2-40B4-BE49-F238E27FC236}">
                <a16:creationId xmlns:a16="http://schemas.microsoft.com/office/drawing/2014/main" id="{F21D087C-1D3C-4E83-B7DF-F9D7192BF4A4}"/>
              </a:ext>
            </a:extLst>
          </p:cNvPr>
          <p:cNvSpPr/>
          <p:nvPr/>
        </p:nvSpPr>
        <p:spPr bwMode="auto">
          <a:xfrm>
            <a:off x="9030159" y="302391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51" name="Oval 50">
            <a:extLst>
              <a:ext uri="{FF2B5EF4-FFF2-40B4-BE49-F238E27FC236}">
                <a16:creationId xmlns:a16="http://schemas.microsoft.com/office/drawing/2014/main" id="{2EC89E96-77BD-4874-ACD2-4C6DCDA211BC}"/>
              </a:ext>
            </a:extLst>
          </p:cNvPr>
          <p:cNvSpPr/>
          <p:nvPr/>
        </p:nvSpPr>
        <p:spPr bwMode="auto">
          <a:xfrm>
            <a:off x="6513095" y="283350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52" name="Oval 51">
            <a:extLst>
              <a:ext uri="{FF2B5EF4-FFF2-40B4-BE49-F238E27FC236}">
                <a16:creationId xmlns:a16="http://schemas.microsoft.com/office/drawing/2014/main" id="{2CAE0673-17AB-4028-B00F-57194EF17C8D}"/>
              </a:ext>
            </a:extLst>
          </p:cNvPr>
          <p:cNvSpPr/>
          <p:nvPr/>
        </p:nvSpPr>
        <p:spPr bwMode="auto">
          <a:xfrm>
            <a:off x="7720477" y="375126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53" name="Oval 52">
            <a:extLst>
              <a:ext uri="{FF2B5EF4-FFF2-40B4-BE49-F238E27FC236}">
                <a16:creationId xmlns:a16="http://schemas.microsoft.com/office/drawing/2014/main" id="{B2DAD2D4-8EB0-425C-9364-C4B5D6EA525A}"/>
              </a:ext>
            </a:extLst>
          </p:cNvPr>
          <p:cNvSpPr/>
          <p:nvPr/>
        </p:nvSpPr>
        <p:spPr bwMode="auto">
          <a:xfrm>
            <a:off x="7891381" y="249479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sp>
        <p:nvSpPr>
          <p:cNvPr id="54" name="Oval 53">
            <a:extLst>
              <a:ext uri="{FF2B5EF4-FFF2-40B4-BE49-F238E27FC236}">
                <a16:creationId xmlns:a16="http://schemas.microsoft.com/office/drawing/2014/main" id="{E55487B6-2A9D-407A-8DFB-7EB29ED4E129}"/>
              </a:ext>
            </a:extLst>
          </p:cNvPr>
          <p:cNvSpPr/>
          <p:nvPr/>
        </p:nvSpPr>
        <p:spPr bwMode="auto">
          <a:xfrm>
            <a:off x="6931461" y="490556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Record Center</a:t>
            </a:r>
          </a:p>
        </p:txBody>
      </p:sp>
      <p:sp>
        <p:nvSpPr>
          <p:cNvPr id="55" name="Oval 54">
            <a:extLst>
              <a:ext uri="{FF2B5EF4-FFF2-40B4-BE49-F238E27FC236}">
                <a16:creationId xmlns:a16="http://schemas.microsoft.com/office/drawing/2014/main" id="{5982CFF9-9D06-48C6-8BF9-F6481194FA51}"/>
              </a:ext>
            </a:extLst>
          </p:cNvPr>
          <p:cNvSpPr/>
          <p:nvPr/>
        </p:nvSpPr>
        <p:spPr bwMode="auto">
          <a:xfrm>
            <a:off x="10990812" y="3260182"/>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Expense Tracker</a:t>
            </a:r>
          </a:p>
        </p:txBody>
      </p:sp>
      <p:sp>
        <p:nvSpPr>
          <p:cNvPr id="56" name="Oval 55">
            <a:extLst>
              <a:ext uri="{FF2B5EF4-FFF2-40B4-BE49-F238E27FC236}">
                <a16:creationId xmlns:a16="http://schemas.microsoft.com/office/drawing/2014/main" id="{43C074CE-96F7-4326-828E-90146EA64714}"/>
              </a:ext>
            </a:extLst>
          </p:cNvPr>
          <p:cNvSpPr/>
          <p:nvPr/>
        </p:nvSpPr>
        <p:spPr bwMode="auto">
          <a:xfrm>
            <a:off x="9065344" y="4177936"/>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Benefits</a:t>
            </a:r>
          </a:p>
        </p:txBody>
      </p:sp>
      <p:sp>
        <p:nvSpPr>
          <p:cNvPr id="57" name="Oval 56">
            <a:extLst>
              <a:ext uri="{FF2B5EF4-FFF2-40B4-BE49-F238E27FC236}">
                <a16:creationId xmlns:a16="http://schemas.microsoft.com/office/drawing/2014/main" id="{E1B6F987-912C-4ED7-B184-772510E261AF}"/>
              </a:ext>
            </a:extLst>
          </p:cNvPr>
          <p:cNvSpPr/>
          <p:nvPr/>
        </p:nvSpPr>
        <p:spPr bwMode="auto">
          <a:xfrm>
            <a:off x="10899062" y="44883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Travel Policies</a:t>
            </a:r>
          </a:p>
        </p:txBody>
      </p:sp>
      <p:sp>
        <p:nvSpPr>
          <p:cNvPr id="58" name="Oval 57">
            <a:extLst>
              <a:ext uri="{FF2B5EF4-FFF2-40B4-BE49-F238E27FC236}">
                <a16:creationId xmlns:a16="http://schemas.microsoft.com/office/drawing/2014/main" id="{48F8F7D1-01EA-4ECB-9B6E-CFF93B033A0E}"/>
              </a:ext>
            </a:extLst>
          </p:cNvPr>
          <p:cNvSpPr/>
          <p:nvPr/>
        </p:nvSpPr>
        <p:spPr bwMode="auto">
          <a:xfrm>
            <a:off x="8534684" y="5528679"/>
            <a:ext cx="994327" cy="1020898"/>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Guidance</a:t>
            </a:r>
          </a:p>
        </p:txBody>
      </p:sp>
      <p:sp>
        <p:nvSpPr>
          <p:cNvPr id="59" name="Oval 58">
            <a:extLst>
              <a:ext uri="{FF2B5EF4-FFF2-40B4-BE49-F238E27FC236}">
                <a16:creationId xmlns:a16="http://schemas.microsoft.com/office/drawing/2014/main" id="{026429C9-2BCB-4D2F-9F21-6FC733FEC1BE}"/>
              </a:ext>
            </a:extLst>
          </p:cNvPr>
          <p:cNvSpPr/>
          <p:nvPr/>
        </p:nvSpPr>
        <p:spPr bwMode="auto">
          <a:xfrm>
            <a:off x="10853053" y="5936570"/>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New Hires</a:t>
            </a:r>
          </a:p>
        </p:txBody>
      </p:sp>
      <p:sp>
        <p:nvSpPr>
          <p:cNvPr id="60" name="Oval 59">
            <a:extLst>
              <a:ext uri="{FF2B5EF4-FFF2-40B4-BE49-F238E27FC236}">
                <a16:creationId xmlns:a16="http://schemas.microsoft.com/office/drawing/2014/main" id="{60C12EA0-4CD1-4A5D-BC72-4C754FBF75B4}"/>
              </a:ext>
            </a:extLst>
          </p:cNvPr>
          <p:cNvSpPr/>
          <p:nvPr/>
        </p:nvSpPr>
        <p:spPr bwMode="auto">
          <a:xfrm>
            <a:off x="9831277" y="5102005"/>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HR</a:t>
            </a:r>
          </a:p>
        </p:txBody>
      </p:sp>
      <p:cxnSp>
        <p:nvCxnSpPr>
          <p:cNvPr id="61" name="Straight Connector 60">
            <a:extLst>
              <a:ext uri="{FF2B5EF4-FFF2-40B4-BE49-F238E27FC236}">
                <a16:creationId xmlns:a16="http://schemas.microsoft.com/office/drawing/2014/main" id="{1128381B-8838-4815-A780-83CEC593E0E1}"/>
              </a:ext>
            </a:extLst>
          </p:cNvPr>
          <p:cNvCxnSpPr>
            <a:cxnSpLocks/>
            <a:stCxn id="37" idx="5"/>
          </p:cNvCxnSpPr>
          <p:nvPr/>
        </p:nvCxnSpPr>
        <p:spPr>
          <a:xfrm>
            <a:off x="8000198" y="198866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0BDEB5-8784-4092-A75C-07A96202CC22}"/>
              </a:ext>
            </a:extLst>
          </p:cNvPr>
          <p:cNvCxnSpPr>
            <a:stCxn id="48" idx="3"/>
            <a:endCxn id="53" idx="7"/>
          </p:cNvCxnSpPr>
          <p:nvPr/>
        </p:nvCxnSpPr>
        <p:spPr>
          <a:xfrm flipH="1">
            <a:off x="8682199" y="239760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F18B302-818B-44F9-BFFD-EE5890AE6C74}"/>
              </a:ext>
            </a:extLst>
          </p:cNvPr>
          <p:cNvCxnSpPr>
            <a:stCxn id="50" idx="2"/>
            <a:endCxn id="53" idx="5"/>
          </p:cNvCxnSpPr>
          <p:nvPr/>
        </p:nvCxnSpPr>
        <p:spPr>
          <a:xfrm flipH="1" flipV="1">
            <a:off x="8682199" y="3223171"/>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9359FE4-31F2-423B-A817-E7F468407CAD}"/>
              </a:ext>
            </a:extLst>
          </p:cNvPr>
          <p:cNvCxnSpPr>
            <a:stCxn id="51" idx="6"/>
          </p:cNvCxnSpPr>
          <p:nvPr/>
        </p:nvCxnSpPr>
        <p:spPr>
          <a:xfrm flipV="1">
            <a:off x="7633583" y="302391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617621-000A-4D3A-883F-612B83509D1D}"/>
              </a:ext>
            </a:extLst>
          </p:cNvPr>
          <p:cNvCxnSpPr>
            <a:stCxn id="52" idx="0"/>
            <a:endCxn id="53" idx="4"/>
          </p:cNvCxnSpPr>
          <p:nvPr/>
        </p:nvCxnSpPr>
        <p:spPr>
          <a:xfrm flipV="1">
            <a:off x="8269180" y="3348141"/>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D61911-E4DF-410A-8CE7-D9FC5A1C3C68}"/>
              </a:ext>
            </a:extLst>
          </p:cNvPr>
          <p:cNvCxnSpPr>
            <a:cxnSpLocks/>
            <a:stCxn id="56" idx="5"/>
            <a:endCxn id="60" idx="1"/>
          </p:cNvCxnSpPr>
          <p:nvPr/>
        </p:nvCxnSpPr>
        <p:spPr>
          <a:xfrm>
            <a:off x="9856162" y="4906313"/>
            <a:ext cx="110798" cy="32066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30A338A-8C75-447E-BA44-8182D109552A}"/>
              </a:ext>
            </a:extLst>
          </p:cNvPr>
          <p:cNvCxnSpPr>
            <a:stCxn id="57" idx="3"/>
            <a:endCxn id="60" idx="7"/>
          </p:cNvCxnSpPr>
          <p:nvPr/>
        </p:nvCxnSpPr>
        <p:spPr>
          <a:xfrm flipH="1">
            <a:off x="10622095" y="5216690"/>
            <a:ext cx="412650" cy="1028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574C9FD7-E7C4-45A0-BC72-1581DCCDE865}"/>
              </a:ext>
            </a:extLst>
          </p:cNvPr>
          <p:cNvCxnSpPr>
            <a:stCxn id="59" idx="1"/>
            <a:endCxn id="60" idx="5"/>
          </p:cNvCxnSpPr>
          <p:nvPr/>
        </p:nvCxnSpPr>
        <p:spPr>
          <a:xfrm flipH="1" flipV="1">
            <a:off x="10622095" y="5830382"/>
            <a:ext cx="366641" cy="231158"/>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2BCC918-FD54-4F6A-BF85-DC3B60C4A383}"/>
              </a:ext>
            </a:extLst>
          </p:cNvPr>
          <p:cNvCxnSpPr>
            <a:cxnSpLocks/>
            <a:stCxn id="58" idx="6"/>
            <a:endCxn id="60" idx="3"/>
          </p:cNvCxnSpPr>
          <p:nvPr/>
        </p:nvCxnSpPr>
        <p:spPr>
          <a:xfrm flipV="1">
            <a:off x="9529011" y="5830382"/>
            <a:ext cx="437949" cy="208746"/>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03700A3F-7667-4F37-B672-DCDF1EEA50BF}"/>
              </a:ext>
            </a:extLst>
          </p:cNvPr>
          <p:cNvSpPr txBox="1"/>
          <p:nvPr/>
        </p:nvSpPr>
        <p:spPr>
          <a:xfrm>
            <a:off x="8817882" y="1165826"/>
            <a:ext cx="1152303" cy="246221"/>
          </a:xfrm>
          <a:prstGeom prst="rect">
            <a:avLst/>
          </a:prstGeom>
          <a:noFill/>
        </p:spPr>
        <p:txBody>
          <a:bodyPr wrap="none" lIns="0" tIns="0" rIns="0" bIns="0" rtlCol="0">
            <a:spAutoFit/>
          </a:bodyPr>
          <a:lstStyle/>
          <a:p>
            <a:r>
              <a:rPr lang="en-US" sz="1600" b="1" spc="-70" dirty="0">
                <a:solidFill>
                  <a:schemeClr val="accent4">
                    <a:lumMod val="50000"/>
                  </a:schemeClr>
                </a:solidFill>
                <a:latin typeface="Calibri" panose="020F0502020204030204" pitchFamily="34" charset="0"/>
                <a:cs typeface="Calibri" panose="020F0502020204030204" pitchFamily="34" charset="0"/>
              </a:rPr>
              <a:t>Site Collections</a:t>
            </a:r>
            <a:endParaRPr lang="en-IN" sz="1600" b="1" spc="-70" dirty="0">
              <a:solidFill>
                <a:schemeClr val="accent4">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214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ppt_x"/>
                                          </p:val>
                                        </p:tav>
                                        <p:tav tm="100000">
                                          <p:val>
                                            <p:strVal val="#ppt_x"/>
                                          </p:val>
                                        </p:tav>
                                      </p:tavLst>
                                    </p:anim>
                                    <p:anim calcmode="lin" valueType="num">
                                      <p:cBhvr additive="base">
                                        <p:cTn id="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
                                        </p:tgtEl>
                                        <p:attrNameLst>
                                          <p:attrName>style.visibility</p:attrName>
                                        </p:attrNameLst>
                                      </p:cBhvr>
                                      <p:to>
                                        <p:strVal val="visible"/>
                                      </p:to>
                                    </p:set>
                                    <p:anim calcmode="lin" valueType="num">
                                      <p:cBhvr additive="base">
                                        <p:cTn id="13" dur="500" fill="hold"/>
                                        <p:tgtEl>
                                          <p:spTgt spid="61"/>
                                        </p:tgtEl>
                                        <p:attrNameLst>
                                          <p:attrName>ppt_x</p:attrName>
                                        </p:attrNameLst>
                                      </p:cBhvr>
                                      <p:tavLst>
                                        <p:tav tm="0">
                                          <p:val>
                                            <p:strVal val="#ppt_x"/>
                                          </p:val>
                                        </p:tav>
                                        <p:tav tm="100000">
                                          <p:val>
                                            <p:strVal val="#ppt_x"/>
                                          </p:val>
                                        </p:tav>
                                      </p:tavLst>
                                    </p:anim>
                                    <p:anim calcmode="lin" valueType="num">
                                      <p:cBhvr additive="base">
                                        <p:cTn id="14" dur="500" fill="hold"/>
                                        <p:tgtEl>
                                          <p:spTgt spid="6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anim calcmode="lin" valueType="num">
                                      <p:cBhvr additive="base">
                                        <p:cTn id="39" dur="500" fill="hold"/>
                                        <p:tgtEl>
                                          <p:spTgt spid="68"/>
                                        </p:tgtEl>
                                        <p:attrNameLst>
                                          <p:attrName>ppt_x</p:attrName>
                                        </p:attrNameLst>
                                      </p:cBhvr>
                                      <p:tavLst>
                                        <p:tav tm="0">
                                          <p:val>
                                            <p:strVal val="#ppt_x"/>
                                          </p:val>
                                        </p:tav>
                                        <p:tav tm="100000">
                                          <p:val>
                                            <p:strVal val="#ppt_x"/>
                                          </p:val>
                                        </p:tav>
                                      </p:tavLst>
                                    </p:anim>
                                    <p:anim calcmode="lin" valueType="num">
                                      <p:cBhvr additive="base">
                                        <p:cTn id="40" dur="500" fill="hold"/>
                                        <p:tgtEl>
                                          <p:spTgt spid="6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additive="base">
                                        <p:cTn id="43" dur="500" fill="hold"/>
                                        <p:tgtEl>
                                          <p:spTgt spid="66"/>
                                        </p:tgtEl>
                                        <p:attrNameLst>
                                          <p:attrName>ppt_x</p:attrName>
                                        </p:attrNameLst>
                                      </p:cBhvr>
                                      <p:tavLst>
                                        <p:tav tm="0">
                                          <p:val>
                                            <p:strVal val="#ppt_x"/>
                                          </p:val>
                                        </p:tav>
                                        <p:tav tm="100000">
                                          <p:val>
                                            <p:strVal val="#ppt_x"/>
                                          </p:val>
                                        </p:tav>
                                      </p:tavLst>
                                    </p:anim>
                                    <p:anim calcmode="lin" valueType="num">
                                      <p:cBhvr additive="base">
                                        <p:cTn id="44" dur="500" fill="hold"/>
                                        <p:tgtEl>
                                          <p:spTgt spid="6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anim calcmode="lin" valueType="num">
                                      <p:cBhvr additive="base">
                                        <p:cTn id="47" dur="500" fill="hold"/>
                                        <p:tgtEl>
                                          <p:spTgt spid="64"/>
                                        </p:tgtEl>
                                        <p:attrNameLst>
                                          <p:attrName>ppt_x</p:attrName>
                                        </p:attrNameLst>
                                      </p:cBhvr>
                                      <p:tavLst>
                                        <p:tav tm="0">
                                          <p:val>
                                            <p:strVal val="#ppt_x"/>
                                          </p:val>
                                        </p:tav>
                                        <p:tav tm="100000">
                                          <p:val>
                                            <p:strVal val="#ppt_x"/>
                                          </p:val>
                                        </p:tav>
                                      </p:tavLst>
                                    </p:anim>
                                    <p:anim calcmode="lin" valueType="num">
                                      <p:cBhvr additive="base">
                                        <p:cTn id="48"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2000" fill="hold"/>
                                        <p:tgtEl>
                                          <p:spTgt spid="51"/>
                                        </p:tgtEl>
                                        <p:attrNameLst>
                                          <p:attrName>fillcolor</p:attrName>
                                        </p:attrNameLst>
                                      </p:cBhvr>
                                      <p:to>
                                        <a:schemeClr val="accent2"/>
                                      </p:to>
                                    </p:animClr>
                                    <p:set>
                                      <p:cBhvr>
                                        <p:cTn id="53" dur="2000" fill="hold"/>
                                        <p:tgtEl>
                                          <p:spTgt spid="51"/>
                                        </p:tgtEl>
                                        <p:attrNameLst>
                                          <p:attrName>fill.type</p:attrName>
                                        </p:attrNameLst>
                                      </p:cBhvr>
                                      <p:to>
                                        <p:strVal val="solid"/>
                                      </p:to>
                                    </p:set>
                                    <p:set>
                                      <p:cBhvr>
                                        <p:cTn id="54" dur="2000" fill="hold"/>
                                        <p:tgtEl>
                                          <p:spTgt spid="51"/>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2000" fill="hold"/>
                                        <p:tgtEl>
                                          <p:spTgt spid="37"/>
                                        </p:tgtEl>
                                        <p:attrNameLst>
                                          <p:attrName>fillcolor</p:attrName>
                                        </p:attrNameLst>
                                      </p:cBhvr>
                                      <p:to>
                                        <a:schemeClr val="accent2"/>
                                      </p:to>
                                    </p:animClr>
                                    <p:set>
                                      <p:cBhvr>
                                        <p:cTn id="57" dur="2000" fill="hold"/>
                                        <p:tgtEl>
                                          <p:spTgt spid="37"/>
                                        </p:tgtEl>
                                        <p:attrNameLst>
                                          <p:attrName>fill.type</p:attrName>
                                        </p:attrNameLst>
                                      </p:cBhvr>
                                      <p:to>
                                        <p:strVal val="solid"/>
                                      </p:to>
                                    </p:set>
                                    <p:set>
                                      <p:cBhvr>
                                        <p:cTn id="58" dur="2000" fill="hold"/>
                                        <p:tgtEl>
                                          <p:spTgt spid="37"/>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2000" fill="hold"/>
                                        <p:tgtEl>
                                          <p:spTgt spid="48"/>
                                        </p:tgtEl>
                                        <p:attrNameLst>
                                          <p:attrName>fillcolor</p:attrName>
                                        </p:attrNameLst>
                                      </p:cBhvr>
                                      <p:to>
                                        <a:schemeClr val="accent2"/>
                                      </p:to>
                                    </p:animClr>
                                    <p:set>
                                      <p:cBhvr>
                                        <p:cTn id="61" dur="2000" fill="hold"/>
                                        <p:tgtEl>
                                          <p:spTgt spid="48"/>
                                        </p:tgtEl>
                                        <p:attrNameLst>
                                          <p:attrName>fill.type</p:attrName>
                                        </p:attrNameLst>
                                      </p:cBhvr>
                                      <p:to>
                                        <p:strVal val="solid"/>
                                      </p:to>
                                    </p:set>
                                    <p:set>
                                      <p:cBhvr>
                                        <p:cTn id="62" dur="2000" fill="hold"/>
                                        <p:tgtEl>
                                          <p:spTgt spid="48"/>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2000" fill="hold"/>
                                        <p:tgtEl>
                                          <p:spTgt spid="50"/>
                                        </p:tgtEl>
                                        <p:attrNameLst>
                                          <p:attrName>fillcolor</p:attrName>
                                        </p:attrNameLst>
                                      </p:cBhvr>
                                      <p:to>
                                        <a:schemeClr val="accent2"/>
                                      </p:to>
                                    </p:animClr>
                                    <p:set>
                                      <p:cBhvr>
                                        <p:cTn id="65" dur="2000" fill="hold"/>
                                        <p:tgtEl>
                                          <p:spTgt spid="50"/>
                                        </p:tgtEl>
                                        <p:attrNameLst>
                                          <p:attrName>fill.type</p:attrName>
                                        </p:attrNameLst>
                                      </p:cBhvr>
                                      <p:to>
                                        <p:strVal val="solid"/>
                                      </p:to>
                                    </p:set>
                                    <p:set>
                                      <p:cBhvr>
                                        <p:cTn id="66" dur="2000" fill="hold"/>
                                        <p:tgtEl>
                                          <p:spTgt spid="50"/>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2000" fill="hold"/>
                                        <p:tgtEl>
                                          <p:spTgt spid="53"/>
                                        </p:tgtEl>
                                        <p:attrNameLst>
                                          <p:attrName>fillcolor</p:attrName>
                                        </p:attrNameLst>
                                      </p:cBhvr>
                                      <p:to>
                                        <a:schemeClr val="accent2"/>
                                      </p:to>
                                    </p:animClr>
                                    <p:set>
                                      <p:cBhvr>
                                        <p:cTn id="69" dur="2000" fill="hold"/>
                                        <p:tgtEl>
                                          <p:spTgt spid="53"/>
                                        </p:tgtEl>
                                        <p:attrNameLst>
                                          <p:attrName>fill.type</p:attrName>
                                        </p:attrNameLst>
                                      </p:cBhvr>
                                      <p:to>
                                        <p:strVal val="solid"/>
                                      </p:to>
                                    </p:set>
                                    <p:set>
                                      <p:cBhvr>
                                        <p:cTn id="70" dur="2000" fill="hold"/>
                                        <p:tgtEl>
                                          <p:spTgt spid="53"/>
                                        </p:tgtEl>
                                        <p:attrNameLst>
                                          <p:attrName>fill.on</p:attrName>
                                        </p:attrNameLst>
                                      </p:cBhvr>
                                      <p:to>
                                        <p:strVal val="true"/>
                                      </p:to>
                                    </p:set>
                                  </p:childTnLst>
                                </p:cTn>
                              </p:par>
                              <p:par>
                                <p:cTn id="71" presetID="1" presetClass="emph" presetSubtype="2" fill="hold" nodeType="withEffect">
                                  <p:stCondLst>
                                    <p:cond delay="0"/>
                                  </p:stCondLst>
                                  <p:childTnLst>
                                    <p:animClr clrSpc="rgb" dir="cw">
                                      <p:cBhvr>
                                        <p:cTn id="72" dur="2000" fill="hold"/>
                                        <p:tgtEl>
                                          <p:spTgt spid="52"/>
                                        </p:tgtEl>
                                        <p:attrNameLst>
                                          <p:attrName>fillcolor</p:attrName>
                                        </p:attrNameLst>
                                      </p:cBhvr>
                                      <p:to>
                                        <a:schemeClr val="accent2"/>
                                      </p:to>
                                    </p:animClr>
                                    <p:set>
                                      <p:cBhvr>
                                        <p:cTn id="73" dur="2000" fill="hold"/>
                                        <p:tgtEl>
                                          <p:spTgt spid="52"/>
                                        </p:tgtEl>
                                        <p:attrNameLst>
                                          <p:attrName>fill.type</p:attrName>
                                        </p:attrNameLst>
                                      </p:cBhvr>
                                      <p:to>
                                        <p:strVal val="solid"/>
                                      </p:to>
                                    </p:set>
                                    <p:set>
                                      <p:cBhvr>
                                        <p:cTn id="74" dur="2000" fill="hold"/>
                                        <p:tgtEl>
                                          <p:spTgt spid="52"/>
                                        </p:tgtEl>
                                        <p:attrNameLst>
                                          <p:attrName>fill.on</p:attrName>
                                        </p:attrNameLst>
                                      </p:cBhvr>
                                      <p:to>
                                        <p:strVal val="true"/>
                                      </p:to>
                                    </p:set>
                                  </p:childTnLst>
                                </p:cTn>
                              </p:par>
                            </p:childTnLst>
                          </p:cTn>
                        </p:par>
                      </p:childTnLst>
                    </p:cTn>
                  </p:par>
                  <p:par>
                    <p:cTn id="75" fill="hold">
                      <p:stCondLst>
                        <p:cond delay="indefinite"/>
                      </p:stCondLst>
                      <p:childTnLst>
                        <p:par>
                          <p:cTn id="76" fill="hold">
                            <p:stCondLst>
                              <p:cond delay="0"/>
                            </p:stCondLst>
                            <p:childTnLst>
                              <p:par>
                                <p:cTn id="77" presetID="1" presetClass="emph" presetSubtype="2" fill="hold" nodeType="clickEffect">
                                  <p:stCondLst>
                                    <p:cond delay="0"/>
                                  </p:stCondLst>
                                  <p:childTnLst>
                                    <p:animClr clrSpc="rgb" dir="cw">
                                      <p:cBhvr>
                                        <p:cTn id="78" dur="2000" fill="hold"/>
                                        <p:tgtEl>
                                          <p:spTgt spid="56"/>
                                        </p:tgtEl>
                                        <p:attrNameLst>
                                          <p:attrName>fillcolor</p:attrName>
                                        </p:attrNameLst>
                                      </p:cBhvr>
                                      <p:to>
                                        <a:srgbClr val="39694C"/>
                                      </p:to>
                                    </p:animClr>
                                    <p:set>
                                      <p:cBhvr>
                                        <p:cTn id="79" dur="2000" fill="hold"/>
                                        <p:tgtEl>
                                          <p:spTgt spid="56"/>
                                        </p:tgtEl>
                                        <p:attrNameLst>
                                          <p:attrName>fill.type</p:attrName>
                                        </p:attrNameLst>
                                      </p:cBhvr>
                                      <p:to>
                                        <p:strVal val="solid"/>
                                      </p:to>
                                    </p:set>
                                    <p:set>
                                      <p:cBhvr>
                                        <p:cTn id="80" dur="2000" fill="hold"/>
                                        <p:tgtEl>
                                          <p:spTgt spid="56"/>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2000" fill="hold"/>
                                        <p:tgtEl>
                                          <p:spTgt spid="57"/>
                                        </p:tgtEl>
                                        <p:attrNameLst>
                                          <p:attrName>fillcolor</p:attrName>
                                        </p:attrNameLst>
                                      </p:cBhvr>
                                      <p:to>
                                        <a:srgbClr val="39694C"/>
                                      </p:to>
                                    </p:animClr>
                                    <p:set>
                                      <p:cBhvr>
                                        <p:cTn id="83" dur="2000" fill="hold"/>
                                        <p:tgtEl>
                                          <p:spTgt spid="57"/>
                                        </p:tgtEl>
                                        <p:attrNameLst>
                                          <p:attrName>fill.type</p:attrName>
                                        </p:attrNameLst>
                                      </p:cBhvr>
                                      <p:to>
                                        <p:strVal val="solid"/>
                                      </p:to>
                                    </p:set>
                                    <p:set>
                                      <p:cBhvr>
                                        <p:cTn id="84" dur="2000" fill="hold"/>
                                        <p:tgtEl>
                                          <p:spTgt spid="57"/>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2000" fill="hold"/>
                                        <p:tgtEl>
                                          <p:spTgt spid="60"/>
                                        </p:tgtEl>
                                        <p:attrNameLst>
                                          <p:attrName>fillcolor</p:attrName>
                                        </p:attrNameLst>
                                      </p:cBhvr>
                                      <p:to>
                                        <a:srgbClr val="39694C"/>
                                      </p:to>
                                    </p:animClr>
                                    <p:set>
                                      <p:cBhvr>
                                        <p:cTn id="87" dur="2000" fill="hold"/>
                                        <p:tgtEl>
                                          <p:spTgt spid="60"/>
                                        </p:tgtEl>
                                        <p:attrNameLst>
                                          <p:attrName>fill.type</p:attrName>
                                        </p:attrNameLst>
                                      </p:cBhvr>
                                      <p:to>
                                        <p:strVal val="solid"/>
                                      </p:to>
                                    </p:set>
                                    <p:set>
                                      <p:cBhvr>
                                        <p:cTn id="88" dur="2000" fill="hold"/>
                                        <p:tgtEl>
                                          <p:spTgt spid="60"/>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2000" fill="hold"/>
                                        <p:tgtEl>
                                          <p:spTgt spid="58"/>
                                        </p:tgtEl>
                                        <p:attrNameLst>
                                          <p:attrName>fillcolor</p:attrName>
                                        </p:attrNameLst>
                                      </p:cBhvr>
                                      <p:to>
                                        <a:srgbClr val="39694C"/>
                                      </p:to>
                                    </p:animClr>
                                    <p:set>
                                      <p:cBhvr>
                                        <p:cTn id="91" dur="2000" fill="hold"/>
                                        <p:tgtEl>
                                          <p:spTgt spid="58"/>
                                        </p:tgtEl>
                                        <p:attrNameLst>
                                          <p:attrName>fill.type</p:attrName>
                                        </p:attrNameLst>
                                      </p:cBhvr>
                                      <p:to>
                                        <p:strVal val="solid"/>
                                      </p:to>
                                    </p:set>
                                    <p:set>
                                      <p:cBhvr>
                                        <p:cTn id="92" dur="2000" fill="hold"/>
                                        <p:tgtEl>
                                          <p:spTgt spid="58"/>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2000" fill="hold"/>
                                        <p:tgtEl>
                                          <p:spTgt spid="59"/>
                                        </p:tgtEl>
                                        <p:attrNameLst>
                                          <p:attrName>fillcolor</p:attrName>
                                        </p:attrNameLst>
                                      </p:cBhvr>
                                      <p:to>
                                        <a:srgbClr val="39694C"/>
                                      </p:to>
                                    </p:animClr>
                                    <p:set>
                                      <p:cBhvr>
                                        <p:cTn id="95" dur="2000" fill="hold"/>
                                        <p:tgtEl>
                                          <p:spTgt spid="59"/>
                                        </p:tgtEl>
                                        <p:attrNameLst>
                                          <p:attrName>fill.type</p:attrName>
                                        </p:attrNameLst>
                                      </p:cBhvr>
                                      <p:to>
                                        <p:strVal val="solid"/>
                                      </p:to>
                                    </p:set>
                                    <p:set>
                                      <p:cBhvr>
                                        <p:cTn id="96" dur="2000" fill="hold"/>
                                        <p:tgtEl>
                                          <p:spTgt spid="59"/>
                                        </p:tgtEl>
                                        <p:attrNameLst>
                                          <p:attrName>fill.on</p:attrName>
                                        </p:attrNameLst>
                                      </p:cBhvr>
                                      <p:to>
                                        <p:strVal val="true"/>
                                      </p:to>
                                    </p:set>
                                  </p:childTnLst>
                                </p:cTn>
                              </p:par>
                            </p:childTnLst>
                          </p:cTn>
                        </p:par>
                      </p:childTnLst>
                    </p:cTn>
                  </p:par>
                  <p:par>
                    <p:cTn id="97" fill="hold">
                      <p:stCondLst>
                        <p:cond delay="indefinite"/>
                      </p:stCondLst>
                      <p:childTnLst>
                        <p:par>
                          <p:cTn id="98" fill="hold">
                            <p:stCondLst>
                              <p:cond delay="0"/>
                            </p:stCondLst>
                            <p:childTnLst>
                              <p:par>
                                <p:cTn id="99" presetID="24" presetClass="emph" presetSubtype="0" fill="hold" grpId="0" nodeType="clickEffect">
                                  <p:stCondLst>
                                    <p:cond delay="0"/>
                                  </p:stCondLst>
                                  <p:childTnLst>
                                    <p:animClr clrSpc="hsl" dir="cw">
                                      <p:cBhvr override="childStyle">
                                        <p:cTn id="100" dur="500" fill="hold"/>
                                        <p:tgtEl>
                                          <p:spTgt spid="54"/>
                                        </p:tgtEl>
                                        <p:attrNameLst>
                                          <p:attrName>style.color</p:attrName>
                                        </p:attrNameLst>
                                      </p:cBhvr>
                                      <p:by>
                                        <p:hsl h="0" s="-12549" l="-25098"/>
                                      </p:by>
                                    </p:animClr>
                                    <p:animClr clrSpc="hsl" dir="cw">
                                      <p:cBhvr>
                                        <p:cTn id="101" dur="500" fill="hold"/>
                                        <p:tgtEl>
                                          <p:spTgt spid="54"/>
                                        </p:tgtEl>
                                        <p:attrNameLst>
                                          <p:attrName>fillcolor</p:attrName>
                                        </p:attrNameLst>
                                      </p:cBhvr>
                                      <p:by>
                                        <p:hsl h="0" s="-12549" l="-25098"/>
                                      </p:by>
                                    </p:animClr>
                                    <p:animClr clrSpc="hsl" dir="cw">
                                      <p:cBhvr>
                                        <p:cTn id="102" dur="500" fill="hold"/>
                                        <p:tgtEl>
                                          <p:spTgt spid="54"/>
                                        </p:tgtEl>
                                        <p:attrNameLst>
                                          <p:attrName>stroke.color</p:attrName>
                                        </p:attrNameLst>
                                      </p:cBhvr>
                                      <p:by>
                                        <p:hsl h="0" s="-12549" l="-25098"/>
                                      </p:by>
                                    </p:animClr>
                                    <p:set>
                                      <p:cBhvr>
                                        <p:cTn id="103" dur="500" fill="hold"/>
                                        <p:tgtEl>
                                          <p:spTgt spid="54"/>
                                        </p:tgtEl>
                                        <p:attrNameLst>
                                          <p:attrName>fill.type</p:attrName>
                                        </p:attrNameLst>
                                      </p:cBhvr>
                                      <p:to>
                                        <p:strVal val="solid"/>
                                      </p:to>
                                    </p:set>
                                  </p:childTnLst>
                                </p:cTn>
                              </p:par>
                              <p:par>
                                <p:cTn id="104" presetID="24" presetClass="emph" presetSubtype="0" fill="hold" grpId="0" nodeType="withEffect">
                                  <p:stCondLst>
                                    <p:cond delay="0"/>
                                  </p:stCondLst>
                                  <p:childTnLst>
                                    <p:animClr clrSpc="hsl" dir="cw">
                                      <p:cBhvr override="childStyle">
                                        <p:cTn id="105" dur="500" fill="hold"/>
                                        <p:tgtEl>
                                          <p:spTgt spid="55"/>
                                        </p:tgtEl>
                                        <p:attrNameLst>
                                          <p:attrName>style.color</p:attrName>
                                        </p:attrNameLst>
                                      </p:cBhvr>
                                      <p:by>
                                        <p:hsl h="0" s="-12549" l="-25098"/>
                                      </p:by>
                                    </p:animClr>
                                    <p:animClr clrSpc="hsl" dir="cw">
                                      <p:cBhvr>
                                        <p:cTn id="106" dur="500" fill="hold"/>
                                        <p:tgtEl>
                                          <p:spTgt spid="55"/>
                                        </p:tgtEl>
                                        <p:attrNameLst>
                                          <p:attrName>fillcolor</p:attrName>
                                        </p:attrNameLst>
                                      </p:cBhvr>
                                      <p:by>
                                        <p:hsl h="0" s="-12549" l="-25098"/>
                                      </p:by>
                                    </p:animClr>
                                    <p:animClr clrSpc="hsl" dir="cw">
                                      <p:cBhvr>
                                        <p:cTn id="107" dur="500" fill="hold"/>
                                        <p:tgtEl>
                                          <p:spTgt spid="55"/>
                                        </p:tgtEl>
                                        <p:attrNameLst>
                                          <p:attrName>stroke.color</p:attrName>
                                        </p:attrNameLst>
                                      </p:cBhvr>
                                      <p:by>
                                        <p:hsl h="0" s="-12549" l="-25098"/>
                                      </p:by>
                                    </p:animClr>
                                    <p:set>
                                      <p:cBhvr>
                                        <p:cTn id="108" dur="500" fill="hold"/>
                                        <p:tgtEl>
                                          <p:spTgt spid="55"/>
                                        </p:tgtEl>
                                        <p:attrNameLst>
                                          <p:attrName>fill.type</p:attrName>
                                        </p:attrNameLst>
                                      </p:cBhvr>
                                      <p:to>
                                        <p:strVal val="solid"/>
                                      </p:to>
                                    </p:set>
                                  </p:childTnLst>
                                </p:cTn>
                              </p:par>
                              <p:par>
                                <p:cTn id="109" presetID="24" presetClass="emph" presetSubtype="0" fill="hold" grpId="0" nodeType="withEffect">
                                  <p:stCondLst>
                                    <p:cond delay="0"/>
                                  </p:stCondLst>
                                  <p:childTnLst>
                                    <p:animClr clrSpc="hsl" dir="cw">
                                      <p:cBhvr override="childStyle">
                                        <p:cTn id="110" dur="500" fill="hold"/>
                                        <p:tgtEl>
                                          <p:spTgt spid="49"/>
                                        </p:tgtEl>
                                        <p:attrNameLst>
                                          <p:attrName>style.color</p:attrName>
                                        </p:attrNameLst>
                                      </p:cBhvr>
                                      <p:by>
                                        <p:hsl h="0" s="-12549" l="-25098"/>
                                      </p:by>
                                    </p:animClr>
                                    <p:animClr clrSpc="hsl" dir="cw">
                                      <p:cBhvr>
                                        <p:cTn id="111" dur="500" fill="hold"/>
                                        <p:tgtEl>
                                          <p:spTgt spid="49"/>
                                        </p:tgtEl>
                                        <p:attrNameLst>
                                          <p:attrName>fillcolor</p:attrName>
                                        </p:attrNameLst>
                                      </p:cBhvr>
                                      <p:by>
                                        <p:hsl h="0" s="-12549" l="-25098"/>
                                      </p:by>
                                    </p:animClr>
                                    <p:animClr clrSpc="hsl" dir="cw">
                                      <p:cBhvr>
                                        <p:cTn id="112" dur="500" fill="hold"/>
                                        <p:tgtEl>
                                          <p:spTgt spid="49"/>
                                        </p:tgtEl>
                                        <p:attrNameLst>
                                          <p:attrName>stroke.color</p:attrName>
                                        </p:attrNameLst>
                                      </p:cBhvr>
                                      <p:by>
                                        <p:hsl h="0" s="-12549" l="-25098"/>
                                      </p:by>
                                    </p:animClr>
                                    <p:set>
                                      <p:cBhvr>
                                        <p:cTn id="113" dur="500" fill="hold"/>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49" grpId="0" animBg="1"/>
      <p:bldP spid="54" grpId="0" animBg="1"/>
      <p:bldP spid="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689810" y="976499"/>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689811" y="228602"/>
            <a:ext cx="10619874" cy="747897"/>
          </a:xfrm>
        </p:spPr>
        <p:txBody>
          <a:bodyPr/>
          <a:lstStyle/>
          <a:p>
            <a:r>
              <a:rPr lang="en-IN" sz="4400" dirty="0"/>
              <a:t>Why do we need SharePoint Hub Sites</a:t>
            </a:r>
            <a:endParaRPr lang="en-IN" dirty="0"/>
          </a:p>
        </p:txBody>
      </p:sp>
      <p:sp>
        <p:nvSpPr>
          <p:cNvPr id="3" name="TextBox 2">
            <a:extLst>
              <a:ext uri="{FF2B5EF4-FFF2-40B4-BE49-F238E27FC236}">
                <a16:creationId xmlns:a16="http://schemas.microsoft.com/office/drawing/2014/main" id="{472D5EB8-C671-4A04-9E90-08757CC06DDF}"/>
              </a:ext>
            </a:extLst>
          </p:cNvPr>
          <p:cNvSpPr txBox="1"/>
          <p:nvPr/>
        </p:nvSpPr>
        <p:spPr>
          <a:xfrm>
            <a:off x="689809" y="1142897"/>
            <a:ext cx="10764253" cy="5113323"/>
          </a:xfrm>
          <a:prstGeom prst="rect">
            <a:avLst/>
          </a:prstGeom>
          <a:noFill/>
        </p:spPr>
        <p:txBody>
          <a:bodyPr wrap="square" lIns="0" tIns="0" rIns="0" bIns="0" rtlCol="0">
            <a:spAutoFit/>
          </a:bodyPr>
          <a:lstStyle/>
          <a:p>
            <a:pPr>
              <a:lnSpc>
                <a:spcPct val="150000"/>
              </a:lnSpc>
            </a:pPr>
            <a:r>
              <a:rPr lang="en-IN" sz="3200" dirty="0">
                <a:latin typeface="+mj-lt"/>
              </a:rPr>
              <a:t>A dynamic, ever-changing digital workplace</a:t>
            </a:r>
          </a:p>
          <a:p>
            <a:pPr marL="1028682" lvl="1" indent="-571500">
              <a:lnSpc>
                <a:spcPct val="150000"/>
              </a:lnSpc>
              <a:buFont typeface="Arial" panose="020B0604020202020204" pitchFamily="34" charset="0"/>
              <a:buChar char="•"/>
            </a:pPr>
            <a:r>
              <a:rPr lang="en-IN" sz="2000" dirty="0">
                <a:latin typeface="+mj-lt"/>
              </a:rPr>
              <a:t>We want to see things that are relevant</a:t>
            </a:r>
          </a:p>
          <a:p>
            <a:pPr marL="1028682" lvl="1" indent="-571500">
              <a:lnSpc>
                <a:spcPct val="150000"/>
              </a:lnSpc>
              <a:buFont typeface="Arial" panose="020B0604020202020204" pitchFamily="34" charset="0"/>
              <a:buChar char="•"/>
            </a:pPr>
            <a:r>
              <a:rPr lang="en-IN" sz="2000" dirty="0">
                <a:latin typeface="+mj-lt"/>
              </a:rPr>
              <a:t>Navigate consistently and easily</a:t>
            </a:r>
          </a:p>
          <a:p>
            <a:pPr marL="1028682" lvl="1" indent="-571500">
              <a:lnSpc>
                <a:spcPct val="150000"/>
              </a:lnSpc>
              <a:buFont typeface="Arial" panose="020B0604020202020204" pitchFamily="34" charset="0"/>
              <a:buChar char="•"/>
            </a:pPr>
            <a:r>
              <a:rPr lang="en-IN" sz="2000" dirty="0">
                <a:latin typeface="+mj-lt"/>
              </a:rPr>
              <a:t>Search in the context of where we are</a:t>
            </a:r>
          </a:p>
          <a:p>
            <a:pPr marL="1028682" lvl="1" indent="-571500">
              <a:lnSpc>
                <a:spcPct val="150000"/>
              </a:lnSpc>
              <a:buFont typeface="Arial" panose="020B0604020202020204" pitchFamily="34" charset="0"/>
              <a:buChar char="•"/>
            </a:pPr>
            <a:r>
              <a:rPr lang="en-IN" sz="2000" dirty="0">
                <a:latin typeface="+mj-lt"/>
              </a:rPr>
              <a:t>Anyone can post news, comment or like items and read other’s news and comments</a:t>
            </a:r>
          </a:p>
          <a:p>
            <a:pPr>
              <a:lnSpc>
                <a:spcPct val="150000"/>
              </a:lnSpc>
            </a:pPr>
            <a:r>
              <a:rPr lang="en-IN" sz="3200" dirty="0">
                <a:latin typeface="+mj-lt"/>
              </a:rPr>
              <a:t>Constantly Changing Organisations</a:t>
            </a:r>
          </a:p>
          <a:p>
            <a:pPr marL="1028682" lvl="1" indent="-571500">
              <a:lnSpc>
                <a:spcPct val="150000"/>
              </a:lnSpc>
              <a:buFont typeface="Arial" panose="020B0604020202020204" pitchFamily="34" charset="0"/>
              <a:buChar char="•"/>
            </a:pPr>
            <a:r>
              <a:rPr lang="en-IN" sz="2000" dirty="0">
                <a:latin typeface="+mj-lt"/>
              </a:rPr>
              <a:t>As administrators we need quick ways to restructure our sites</a:t>
            </a:r>
          </a:p>
          <a:p>
            <a:pPr marL="1028682" lvl="1" indent="-571500">
              <a:lnSpc>
                <a:spcPct val="150000"/>
              </a:lnSpc>
              <a:buFont typeface="Arial" panose="020B0604020202020204" pitchFamily="34" charset="0"/>
              <a:buChar char="•"/>
            </a:pPr>
            <a:r>
              <a:rPr lang="en-IN" sz="2000" dirty="0">
                <a:latin typeface="+mj-lt"/>
              </a:rPr>
              <a:t>We need to be able to provision quickly as new requirements arrive</a:t>
            </a:r>
          </a:p>
          <a:p>
            <a:pPr marL="1028682" lvl="1" indent="-571500">
              <a:lnSpc>
                <a:spcPct val="150000"/>
              </a:lnSpc>
              <a:buFont typeface="Arial" panose="020B0604020202020204" pitchFamily="34" charset="0"/>
              <a:buChar char="•"/>
            </a:pPr>
            <a:r>
              <a:rPr lang="en-US" sz="2000" dirty="0">
                <a:latin typeface="+mj-lt"/>
              </a:rPr>
              <a:t>Customers </a:t>
            </a:r>
            <a:r>
              <a:rPr lang="en-IN" sz="2000" dirty="0">
                <a:latin typeface="+mj-lt"/>
              </a:rPr>
              <a:t>always looking for a solution immediately.</a:t>
            </a:r>
          </a:p>
          <a:p>
            <a:pPr lvl="1">
              <a:lnSpc>
                <a:spcPct val="150000"/>
              </a:lnSpc>
            </a:pPr>
            <a:endParaRPr lang="en-IN" sz="2000" dirty="0">
              <a:latin typeface="+mj-lt"/>
            </a:endParaRPr>
          </a:p>
        </p:txBody>
      </p:sp>
    </p:spTree>
    <p:extLst>
      <p:ext uri="{BB962C8B-B14F-4D97-AF65-F5344CB8AC3E}">
        <p14:creationId xmlns:p14="http://schemas.microsoft.com/office/powerpoint/2010/main" val="616589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bs-Latn-BA" dirty="0"/>
              <a:t>Lesson Introduction</a:t>
            </a:r>
            <a:endParaRPr lang="en-US" dirty="0"/>
          </a:p>
        </p:txBody>
      </p:sp>
      <p:sp>
        <p:nvSpPr>
          <p:cNvPr id="6" name="Text Placeholder 5"/>
          <p:cNvSpPr>
            <a:spLocks noGrp="1"/>
          </p:cNvSpPr>
          <p:nvPr>
            <p:ph type="body" sz="quarter" idx="10"/>
          </p:nvPr>
        </p:nvSpPr>
        <p:spPr>
          <a:xfrm>
            <a:off x="592992" y="1444289"/>
            <a:ext cx="6356419" cy="3471720"/>
          </a:xfrm>
        </p:spPr>
        <p:txBody>
          <a:bodyPr>
            <a:normAutofit lnSpcReduction="10000"/>
          </a:bodyPr>
          <a:lstStyle/>
          <a:p>
            <a:r>
              <a:rPr lang="en-US" sz="2400" b="0" i="0" dirty="0">
                <a:solidFill>
                  <a:srgbClr val="000000"/>
                </a:solidFill>
                <a:effectLst/>
              </a:rPr>
              <a:t>Overview of SharePoint in Microsoft 365</a:t>
            </a:r>
            <a:endParaRPr lang="en-US" sz="2400" dirty="0"/>
          </a:p>
          <a:p>
            <a:r>
              <a:rPr lang="en-US" sz="2400" dirty="0"/>
              <a:t>SharePoint integration with Microsoft 365</a:t>
            </a:r>
          </a:p>
          <a:p>
            <a:r>
              <a:rPr lang="en-US" sz="2400" dirty="0"/>
              <a:t>SharePoint integration with Power Platform</a:t>
            </a:r>
          </a:p>
          <a:p>
            <a:r>
              <a:rPr lang="en-US" sz="2400" dirty="0"/>
              <a:t>SharePoint service description</a:t>
            </a:r>
          </a:p>
          <a:p>
            <a:r>
              <a:rPr lang="en-US" sz="2400" dirty="0"/>
              <a:t>SharePoint Administrator in Microsoft 365</a:t>
            </a:r>
          </a:p>
          <a:p>
            <a:r>
              <a:rPr lang="en-US" sz="2400" dirty="0"/>
              <a:t>New SharePoint Admin Center</a:t>
            </a:r>
          </a:p>
          <a:p>
            <a:r>
              <a:rPr lang="en-US" sz="2400" dirty="0"/>
              <a:t>Classic SharePoint Admin Center</a:t>
            </a:r>
          </a:p>
          <a:p>
            <a:r>
              <a:rPr lang="en-US" sz="2400" dirty="0"/>
              <a:t>SharePoint Online Management Shell</a:t>
            </a:r>
          </a:p>
        </p:txBody>
      </p:sp>
      <p:grpSp>
        <p:nvGrpSpPr>
          <p:cNvPr id="98" name="Group 97">
            <a:extLst>
              <a:ext uri="{FF2B5EF4-FFF2-40B4-BE49-F238E27FC236}">
                <a16:creationId xmlns:a16="http://schemas.microsoft.com/office/drawing/2014/main" id="{3FD85D93-FFE4-4607-A019-BC8FC6FEEDC6}"/>
              </a:ext>
              <a:ext uri="{C183D7F6-B498-43B3-948B-1728B52AA6E4}">
                <adec:decorative xmlns:adec="http://schemas.microsoft.com/office/drawing/2017/decorative" val="1"/>
              </a:ext>
            </a:extLst>
          </p:cNvPr>
          <p:cNvGrpSpPr/>
          <p:nvPr/>
        </p:nvGrpSpPr>
        <p:grpSpPr>
          <a:xfrm flipH="1">
            <a:off x="8013679" y="4099886"/>
            <a:ext cx="3815354" cy="2367135"/>
            <a:chOff x="2870201" y="2144713"/>
            <a:chExt cx="823913" cy="511175"/>
          </a:xfrm>
        </p:grpSpPr>
        <p:sp>
          <p:nvSpPr>
            <p:cNvPr id="100" name="Freeform 893">
              <a:extLst>
                <a:ext uri="{FF2B5EF4-FFF2-40B4-BE49-F238E27FC236}">
                  <a16:creationId xmlns:a16="http://schemas.microsoft.com/office/drawing/2014/main" id="{A6D2DFBB-AF49-43D4-99B6-4A7E53C052E1}"/>
                </a:ext>
              </a:extLst>
            </p:cNvPr>
            <p:cNvSpPr>
              <a:spLocks/>
            </p:cNvSpPr>
            <p:nvPr/>
          </p:nvSpPr>
          <p:spPr bwMode="auto">
            <a:xfrm>
              <a:off x="3343276" y="2413000"/>
              <a:ext cx="241300" cy="242888"/>
            </a:xfrm>
            <a:custGeom>
              <a:avLst/>
              <a:gdLst>
                <a:gd name="T0" fmla="*/ 370 w 381"/>
                <a:gd name="T1" fmla="*/ 233 h 384"/>
                <a:gd name="T2" fmla="*/ 374 w 381"/>
                <a:gd name="T3" fmla="*/ 195 h 384"/>
                <a:gd name="T4" fmla="*/ 192 w 381"/>
                <a:gd name="T5" fmla="*/ 14 h 384"/>
                <a:gd name="T6" fmla="*/ 161 w 381"/>
                <a:gd name="T7" fmla="*/ 17 h 384"/>
                <a:gd name="T8" fmla="*/ 104 w 381"/>
                <a:gd name="T9" fmla="*/ 0 h 384"/>
                <a:gd name="T10" fmla="*/ 0 w 381"/>
                <a:gd name="T11" fmla="*/ 104 h 384"/>
                <a:gd name="T12" fmla="*/ 15 w 381"/>
                <a:gd name="T13" fmla="*/ 157 h 384"/>
                <a:gd name="T14" fmla="*/ 11 w 381"/>
                <a:gd name="T15" fmla="*/ 195 h 384"/>
                <a:gd name="T16" fmla="*/ 192 w 381"/>
                <a:gd name="T17" fmla="*/ 376 h 384"/>
                <a:gd name="T18" fmla="*/ 230 w 381"/>
                <a:gd name="T19" fmla="*/ 373 h 384"/>
                <a:gd name="T20" fmla="*/ 277 w 381"/>
                <a:gd name="T21" fmla="*/ 384 h 384"/>
                <a:gd name="T22" fmla="*/ 381 w 381"/>
                <a:gd name="T23" fmla="*/ 280 h 384"/>
                <a:gd name="T24" fmla="*/ 370 w 381"/>
                <a:gd name="T25" fmla="*/ 233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384">
                  <a:moveTo>
                    <a:pt x="370" y="233"/>
                  </a:moveTo>
                  <a:cubicBezTo>
                    <a:pt x="372" y="221"/>
                    <a:pt x="374" y="208"/>
                    <a:pt x="374" y="195"/>
                  </a:cubicBezTo>
                  <a:cubicBezTo>
                    <a:pt x="374" y="95"/>
                    <a:pt x="293" y="14"/>
                    <a:pt x="192" y="14"/>
                  </a:cubicBezTo>
                  <a:cubicBezTo>
                    <a:pt x="182" y="14"/>
                    <a:pt x="171" y="15"/>
                    <a:pt x="161" y="17"/>
                  </a:cubicBezTo>
                  <a:cubicBezTo>
                    <a:pt x="144" y="6"/>
                    <a:pt x="125" y="0"/>
                    <a:pt x="104" y="0"/>
                  </a:cubicBezTo>
                  <a:cubicBezTo>
                    <a:pt x="47" y="0"/>
                    <a:pt x="0" y="46"/>
                    <a:pt x="0" y="104"/>
                  </a:cubicBezTo>
                  <a:cubicBezTo>
                    <a:pt x="0" y="123"/>
                    <a:pt x="6" y="142"/>
                    <a:pt x="15" y="157"/>
                  </a:cubicBezTo>
                  <a:cubicBezTo>
                    <a:pt x="12" y="169"/>
                    <a:pt x="11" y="182"/>
                    <a:pt x="11" y="195"/>
                  </a:cubicBezTo>
                  <a:cubicBezTo>
                    <a:pt x="11" y="295"/>
                    <a:pt x="92" y="376"/>
                    <a:pt x="192" y="376"/>
                  </a:cubicBezTo>
                  <a:cubicBezTo>
                    <a:pt x="205" y="376"/>
                    <a:pt x="218" y="375"/>
                    <a:pt x="230" y="373"/>
                  </a:cubicBezTo>
                  <a:cubicBezTo>
                    <a:pt x="244" y="380"/>
                    <a:pt x="260" y="384"/>
                    <a:pt x="277" y="384"/>
                  </a:cubicBezTo>
                  <a:cubicBezTo>
                    <a:pt x="335" y="384"/>
                    <a:pt x="381" y="337"/>
                    <a:pt x="381" y="280"/>
                  </a:cubicBezTo>
                  <a:cubicBezTo>
                    <a:pt x="381" y="263"/>
                    <a:pt x="377" y="247"/>
                    <a:pt x="370" y="233"/>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894">
              <a:extLst>
                <a:ext uri="{FF2B5EF4-FFF2-40B4-BE49-F238E27FC236}">
                  <a16:creationId xmlns:a16="http://schemas.microsoft.com/office/drawing/2014/main" id="{F09F45F9-8E8E-4856-BF87-8C4797172B13}"/>
                </a:ext>
              </a:extLst>
            </p:cNvPr>
            <p:cNvSpPr>
              <a:spLocks/>
            </p:cNvSpPr>
            <p:nvPr/>
          </p:nvSpPr>
          <p:spPr bwMode="auto">
            <a:xfrm>
              <a:off x="3502026" y="2590800"/>
              <a:ext cx="34925" cy="65088"/>
            </a:xfrm>
            <a:custGeom>
              <a:avLst/>
              <a:gdLst>
                <a:gd name="T0" fmla="*/ 50 w 56"/>
                <a:gd name="T1" fmla="*/ 51 h 103"/>
                <a:gd name="T2" fmla="*/ 50 w 56"/>
                <a:gd name="T3" fmla="*/ 47 h 103"/>
                <a:gd name="T4" fmla="*/ 35 w 56"/>
                <a:gd name="T5" fmla="*/ 31 h 103"/>
                <a:gd name="T6" fmla="*/ 22 w 56"/>
                <a:gd name="T7" fmla="*/ 31 h 103"/>
                <a:gd name="T8" fmla="*/ 22 w 56"/>
                <a:gd name="T9" fmla="*/ 0 h 103"/>
                <a:gd name="T10" fmla="*/ 6 w 56"/>
                <a:gd name="T11" fmla="*/ 0 h 103"/>
                <a:gd name="T12" fmla="*/ 6 w 56"/>
                <a:gd name="T13" fmla="*/ 58 h 103"/>
                <a:gd name="T14" fmla="*/ 5 w 56"/>
                <a:gd name="T15" fmla="*/ 58 h 103"/>
                <a:gd name="T16" fmla="*/ 5 w 56"/>
                <a:gd name="T17" fmla="*/ 67 h 103"/>
                <a:gd name="T18" fmla="*/ 2 w 56"/>
                <a:gd name="T19" fmla="*/ 67 h 103"/>
                <a:gd name="T20" fmla="*/ 0 w 56"/>
                <a:gd name="T21" fmla="*/ 100 h 103"/>
                <a:gd name="T22" fmla="*/ 29 w 56"/>
                <a:gd name="T23" fmla="*/ 103 h 103"/>
                <a:gd name="T24" fmla="*/ 27 w 56"/>
                <a:gd name="T25" fmla="*/ 67 h 103"/>
                <a:gd name="T26" fmla="*/ 24 w 56"/>
                <a:gd name="T27" fmla="*/ 67 h 103"/>
                <a:gd name="T28" fmla="*/ 24 w 56"/>
                <a:gd name="T29" fmla="*/ 58 h 103"/>
                <a:gd name="T30" fmla="*/ 22 w 56"/>
                <a:gd name="T31" fmla="*/ 58 h 103"/>
                <a:gd name="T32" fmla="*/ 22 w 56"/>
                <a:gd name="T33" fmla="*/ 36 h 103"/>
                <a:gd name="T34" fmla="*/ 35 w 56"/>
                <a:gd name="T35" fmla="*/ 36 h 103"/>
                <a:gd name="T36" fmla="*/ 45 w 56"/>
                <a:gd name="T37" fmla="*/ 47 h 103"/>
                <a:gd name="T38" fmla="*/ 45 w 56"/>
                <a:gd name="T39" fmla="*/ 51 h 103"/>
                <a:gd name="T40" fmla="*/ 40 w 56"/>
                <a:gd name="T41" fmla="*/ 66 h 103"/>
                <a:gd name="T42" fmla="*/ 41 w 56"/>
                <a:gd name="T43" fmla="*/ 68 h 103"/>
                <a:gd name="T44" fmla="*/ 55 w 56"/>
                <a:gd name="T45" fmla="*/ 68 h 103"/>
                <a:gd name="T46" fmla="*/ 56 w 56"/>
                <a:gd name="T47" fmla="*/ 66 h 103"/>
                <a:gd name="T48" fmla="*/ 50 w 56"/>
                <a:gd name="T49" fmla="*/ 5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03">
                  <a:moveTo>
                    <a:pt x="50" y="51"/>
                  </a:moveTo>
                  <a:lnTo>
                    <a:pt x="50" y="47"/>
                  </a:lnTo>
                  <a:cubicBezTo>
                    <a:pt x="50" y="38"/>
                    <a:pt x="43" y="31"/>
                    <a:pt x="35" y="31"/>
                  </a:cubicBezTo>
                  <a:lnTo>
                    <a:pt x="22" y="31"/>
                  </a:lnTo>
                  <a:lnTo>
                    <a:pt x="22" y="0"/>
                  </a:lnTo>
                  <a:lnTo>
                    <a:pt x="6" y="0"/>
                  </a:lnTo>
                  <a:lnTo>
                    <a:pt x="6" y="58"/>
                  </a:lnTo>
                  <a:lnTo>
                    <a:pt x="5" y="58"/>
                  </a:lnTo>
                  <a:lnTo>
                    <a:pt x="5" y="67"/>
                  </a:lnTo>
                  <a:lnTo>
                    <a:pt x="2" y="67"/>
                  </a:lnTo>
                  <a:lnTo>
                    <a:pt x="0" y="100"/>
                  </a:lnTo>
                  <a:cubicBezTo>
                    <a:pt x="5" y="101"/>
                    <a:pt x="15" y="103"/>
                    <a:pt x="29" y="103"/>
                  </a:cubicBezTo>
                  <a:lnTo>
                    <a:pt x="27" y="67"/>
                  </a:lnTo>
                  <a:lnTo>
                    <a:pt x="24" y="67"/>
                  </a:lnTo>
                  <a:lnTo>
                    <a:pt x="24" y="58"/>
                  </a:lnTo>
                  <a:lnTo>
                    <a:pt x="22" y="58"/>
                  </a:lnTo>
                  <a:lnTo>
                    <a:pt x="22" y="36"/>
                  </a:lnTo>
                  <a:lnTo>
                    <a:pt x="35" y="36"/>
                  </a:lnTo>
                  <a:cubicBezTo>
                    <a:pt x="41" y="36"/>
                    <a:pt x="45" y="41"/>
                    <a:pt x="45" y="47"/>
                  </a:cubicBezTo>
                  <a:lnTo>
                    <a:pt x="45" y="51"/>
                  </a:lnTo>
                  <a:cubicBezTo>
                    <a:pt x="42" y="55"/>
                    <a:pt x="40" y="61"/>
                    <a:pt x="40" y="66"/>
                  </a:cubicBezTo>
                  <a:cubicBezTo>
                    <a:pt x="39" y="67"/>
                    <a:pt x="40" y="68"/>
                    <a:pt x="41" y="68"/>
                  </a:cubicBezTo>
                  <a:lnTo>
                    <a:pt x="55" y="68"/>
                  </a:lnTo>
                  <a:cubicBezTo>
                    <a:pt x="56" y="68"/>
                    <a:pt x="56" y="67"/>
                    <a:pt x="56" y="66"/>
                  </a:cubicBezTo>
                  <a:cubicBezTo>
                    <a:pt x="56" y="61"/>
                    <a:pt x="53" y="55"/>
                    <a:pt x="50"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895">
              <a:extLst>
                <a:ext uri="{FF2B5EF4-FFF2-40B4-BE49-F238E27FC236}">
                  <a16:creationId xmlns:a16="http://schemas.microsoft.com/office/drawing/2014/main" id="{32927BB5-FE6D-4A61-B069-AA2A344F9F7C}"/>
                </a:ext>
              </a:extLst>
            </p:cNvPr>
            <p:cNvSpPr>
              <a:spLocks/>
            </p:cNvSpPr>
            <p:nvPr/>
          </p:nvSpPr>
          <p:spPr bwMode="auto">
            <a:xfrm>
              <a:off x="3430589" y="2487613"/>
              <a:ext cx="42863" cy="74613"/>
            </a:xfrm>
            <a:custGeom>
              <a:avLst/>
              <a:gdLst>
                <a:gd name="T0" fmla="*/ 59 w 67"/>
                <a:gd name="T1" fmla="*/ 0 h 116"/>
                <a:gd name="T2" fmla="*/ 40 w 67"/>
                <a:gd name="T3" fmla="*/ 74 h 116"/>
                <a:gd name="T4" fmla="*/ 0 w 67"/>
                <a:gd name="T5" fmla="*/ 100 h 116"/>
                <a:gd name="T6" fmla="*/ 8 w 67"/>
                <a:gd name="T7" fmla="*/ 116 h 116"/>
                <a:gd name="T8" fmla="*/ 65 w 67"/>
                <a:gd name="T9" fmla="*/ 93 h 116"/>
                <a:gd name="T10" fmla="*/ 67 w 67"/>
                <a:gd name="T11" fmla="*/ 8 h 116"/>
                <a:gd name="T12" fmla="*/ 59 w 67"/>
                <a:gd name="T13" fmla="*/ 0 h 116"/>
              </a:gdLst>
              <a:ahLst/>
              <a:cxnLst>
                <a:cxn ang="0">
                  <a:pos x="T0" y="T1"/>
                </a:cxn>
                <a:cxn ang="0">
                  <a:pos x="T2" y="T3"/>
                </a:cxn>
                <a:cxn ang="0">
                  <a:pos x="T4" y="T5"/>
                </a:cxn>
                <a:cxn ang="0">
                  <a:pos x="T6" y="T7"/>
                </a:cxn>
                <a:cxn ang="0">
                  <a:pos x="T8" y="T9"/>
                </a:cxn>
                <a:cxn ang="0">
                  <a:pos x="T10" y="T11"/>
                </a:cxn>
                <a:cxn ang="0">
                  <a:pos x="T12" y="T13"/>
                </a:cxn>
              </a:cxnLst>
              <a:rect l="0" t="0" r="r" b="b"/>
              <a:pathLst>
                <a:path w="67" h="116">
                  <a:moveTo>
                    <a:pt x="59" y="0"/>
                  </a:moveTo>
                  <a:lnTo>
                    <a:pt x="40" y="74"/>
                  </a:lnTo>
                  <a:lnTo>
                    <a:pt x="0" y="100"/>
                  </a:lnTo>
                  <a:lnTo>
                    <a:pt x="8" y="116"/>
                  </a:lnTo>
                  <a:lnTo>
                    <a:pt x="65" y="93"/>
                  </a:lnTo>
                  <a:lnTo>
                    <a:pt x="67" y="8"/>
                  </a:lnTo>
                  <a:lnTo>
                    <a:pt x="59"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96">
              <a:extLst>
                <a:ext uri="{FF2B5EF4-FFF2-40B4-BE49-F238E27FC236}">
                  <a16:creationId xmlns:a16="http://schemas.microsoft.com/office/drawing/2014/main" id="{0173EF78-B25E-4CB3-8169-4F99F3A2C6C4}"/>
                </a:ext>
              </a:extLst>
            </p:cNvPr>
            <p:cNvSpPr>
              <a:spLocks/>
            </p:cNvSpPr>
            <p:nvPr/>
          </p:nvSpPr>
          <p:spPr bwMode="auto">
            <a:xfrm>
              <a:off x="3462339" y="2459038"/>
              <a:ext cx="109538" cy="139700"/>
            </a:xfrm>
            <a:custGeom>
              <a:avLst/>
              <a:gdLst>
                <a:gd name="T0" fmla="*/ 152 w 175"/>
                <a:gd name="T1" fmla="*/ 166 h 220"/>
                <a:gd name="T2" fmla="*/ 167 w 175"/>
                <a:gd name="T3" fmla="*/ 22 h 220"/>
                <a:gd name="T4" fmla="*/ 162 w 175"/>
                <a:gd name="T5" fmla="*/ 1 h 220"/>
                <a:gd name="T6" fmla="*/ 122 w 175"/>
                <a:gd name="T7" fmla="*/ 3 h 220"/>
                <a:gd name="T8" fmla="*/ 87 w 175"/>
                <a:gd name="T9" fmla="*/ 2 h 220"/>
                <a:gd name="T10" fmla="*/ 52 w 175"/>
                <a:gd name="T11" fmla="*/ 0 h 220"/>
                <a:gd name="T12" fmla="*/ 32 w 175"/>
                <a:gd name="T13" fmla="*/ 16 h 220"/>
                <a:gd name="T14" fmla="*/ 0 w 175"/>
                <a:gd name="T15" fmla="*/ 220 h 220"/>
                <a:gd name="T16" fmla="*/ 143 w 175"/>
                <a:gd name="T17" fmla="*/ 220 h 220"/>
                <a:gd name="T18" fmla="*/ 163 w 175"/>
                <a:gd name="T19" fmla="*/ 189 h 220"/>
                <a:gd name="T20" fmla="*/ 152 w 175"/>
                <a:gd name="T21"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220">
                  <a:moveTo>
                    <a:pt x="152" y="166"/>
                  </a:moveTo>
                  <a:lnTo>
                    <a:pt x="167" y="22"/>
                  </a:lnTo>
                  <a:cubicBezTo>
                    <a:pt x="167" y="20"/>
                    <a:pt x="175" y="0"/>
                    <a:pt x="162" y="1"/>
                  </a:cubicBezTo>
                  <a:lnTo>
                    <a:pt x="122" y="3"/>
                  </a:lnTo>
                  <a:cubicBezTo>
                    <a:pt x="111" y="3"/>
                    <a:pt x="99" y="3"/>
                    <a:pt x="87" y="2"/>
                  </a:cubicBezTo>
                  <a:lnTo>
                    <a:pt x="52" y="0"/>
                  </a:lnTo>
                  <a:cubicBezTo>
                    <a:pt x="42" y="0"/>
                    <a:pt x="34" y="7"/>
                    <a:pt x="32" y="16"/>
                  </a:cubicBezTo>
                  <a:lnTo>
                    <a:pt x="0" y="220"/>
                  </a:lnTo>
                  <a:lnTo>
                    <a:pt x="143" y="220"/>
                  </a:lnTo>
                  <a:cubicBezTo>
                    <a:pt x="159" y="220"/>
                    <a:pt x="169" y="203"/>
                    <a:pt x="163" y="189"/>
                  </a:cubicBezTo>
                  <a:lnTo>
                    <a:pt x="152" y="16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97">
              <a:extLst>
                <a:ext uri="{FF2B5EF4-FFF2-40B4-BE49-F238E27FC236}">
                  <a16:creationId xmlns:a16="http://schemas.microsoft.com/office/drawing/2014/main" id="{83FDFD09-EE4C-4061-AF65-6331CADB11BF}"/>
                </a:ext>
              </a:extLst>
            </p:cNvPr>
            <p:cNvSpPr>
              <a:spLocks/>
            </p:cNvSpPr>
            <p:nvPr/>
          </p:nvSpPr>
          <p:spPr bwMode="auto">
            <a:xfrm>
              <a:off x="3481389" y="2474913"/>
              <a:ext cx="80963" cy="3175"/>
            </a:xfrm>
            <a:custGeom>
              <a:avLst/>
              <a:gdLst>
                <a:gd name="T0" fmla="*/ 57 w 129"/>
                <a:gd name="T1" fmla="*/ 7 h 7"/>
                <a:gd name="T2" fmla="*/ 0 w 129"/>
                <a:gd name="T3" fmla="*/ 4 h 7"/>
                <a:gd name="T4" fmla="*/ 1 w 129"/>
                <a:gd name="T5" fmla="*/ 0 h 7"/>
                <a:gd name="T6" fmla="*/ 129 w 129"/>
                <a:gd name="T7" fmla="*/ 0 h 7"/>
                <a:gd name="T8" fmla="*/ 129 w 129"/>
                <a:gd name="T9" fmla="*/ 4 h 7"/>
                <a:gd name="T10" fmla="*/ 57 w 129"/>
                <a:gd name="T11" fmla="*/ 7 h 7"/>
              </a:gdLst>
              <a:ahLst/>
              <a:cxnLst>
                <a:cxn ang="0">
                  <a:pos x="T0" y="T1"/>
                </a:cxn>
                <a:cxn ang="0">
                  <a:pos x="T2" y="T3"/>
                </a:cxn>
                <a:cxn ang="0">
                  <a:pos x="T4" y="T5"/>
                </a:cxn>
                <a:cxn ang="0">
                  <a:pos x="T6" y="T7"/>
                </a:cxn>
                <a:cxn ang="0">
                  <a:pos x="T8" y="T9"/>
                </a:cxn>
                <a:cxn ang="0">
                  <a:pos x="T10" y="T11"/>
                </a:cxn>
              </a:cxnLst>
              <a:rect l="0" t="0" r="r" b="b"/>
              <a:pathLst>
                <a:path w="129" h="7">
                  <a:moveTo>
                    <a:pt x="57" y="7"/>
                  </a:moveTo>
                  <a:cubicBezTo>
                    <a:pt x="38" y="7"/>
                    <a:pt x="17" y="6"/>
                    <a:pt x="0" y="4"/>
                  </a:cubicBezTo>
                  <a:lnTo>
                    <a:pt x="1" y="0"/>
                  </a:lnTo>
                  <a:cubicBezTo>
                    <a:pt x="52" y="7"/>
                    <a:pt x="128" y="0"/>
                    <a:pt x="129" y="0"/>
                  </a:cubicBezTo>
                  <a:lnTo>
                    <a:pt x="129" y="4"/>
                  </a:lnTo>
                  <a:cubicBezTo>
                    <a:pt x="129" y="4"/>
                    <a:pt x="95" y="7"/>
                    <a:pt x="57"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898">
              <a:extLst>
                <a:ext uri="{FF2B5EF4-FFF2-40B4-BE49-F238E27FC236}">
                  <a16:creationId xmlns:a16="http://schemas.microsoft.com/office/drawing/2014/main" id="{7DC05171-CC15-4B07-B5A3-DA1044D749FD}"/>
                </a:ext>
              </a:extLst>
            </p:cNvPr>
            <p:cNvSpPr>
              <a:spLocks/>
            </p:cNvSpPr>
            <p:nvPr/>
          </p:nvSpPr>
          <p:spPr bwMode="auto">
            <a:xfrm>
              <a:off x="3475039" y="2493963"/>
              <a:ext cx="84138" cy="4763"/>
            </a:xfrm>
            <a:custGeom>
              <a:avLst/>
              <a:gdLst>
                <a:gd name="T0" fmla="*/ 58 w 133"/>
                <a:gd name="T1" fmla="*/ 7 h 7"/>
                <a:gd name="T2" fmla="*/ 0 w 133"/>
                <a:gd name="T3" fmla="*/ 4 h 7"/>
                <a:gd name="T4" fmla="*/ 1 w 133"/>
                <a:gd name="T5" fmla="*/ 0 h 7"/>
                <a:gd name="T6" fmla="*/ 133 w 133"/>
                <a:gd name="T7" fmla="*/ 0 h 7"/>
                <a:gd name="T8" fmla="*/ 133 w 133"/>
                <a:gd name="T9" fmla="*/ 4 h 7"/>
                <a:gd name="T10" fmla="*/ 58 w 133"/>
                <a:gd name="T11" fmla="*/ 7 h 7"/>
              </a:gdLst>
              <a:ahLst/>
              <a:cxnLst>
                <a:cxn ang="0">
                  <a:pos x="T0" y="T1"/>
                </a:cxn>
                <a:cxn ang="0">
                  <a:pos x="T2" y="T3"/>
                </a:cxn>
                <a:cxn ang="0">
                  <a:pos x="T4" y="T5"/>
                </a:cxn>
                <a:cxn ang="0">
                  <a:pos x="T6" y="T7"/>
                </a:cxn>
                <a:cxn ang="0">
                  <a:pos x="T8" y="T9"/>
                </a:cxn>
                <a:cxn ang="0">
                  <a:pos x="T10" y="T11"/>
                </a:cxn>
              </a:cxnLst>
              <a:rect l="0" t="0" r="r" b="b"/>
              <a:pathLst>
                <a:path w="133" h="7">
                  <a:moveTo>
                    <a:pt x="58" y="7"/>
                  </a:moveTo>
                  <a:cubicBezTo>
                    <a:pt x="38" y="7"/>
                    <a:pt x="17" y="6"/>
                    <a:pt x="0" y="4"/>
                  </a:cubicBezTo>
                  <a:lnTo>
                    <a:pt x="1" y="0"/>
                  </a:lnTo>
                  <a:cubicBezTo>
                    <a:pt x="52" y="7"/>
                    <a:pt x="132" y="0"/>
                    <a:pt x="133" y="0"/>
                  </a:cubicBezTo>
                  <a:lnTo>
                    <a:pt x="133" y="4"/>
                  </a:lnTo>
                  <a:cubicBezTo>
                    <a:pt x="133"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99">
              <a:extLst>
                <a:ext uri="{FF2B5EF4-FFF2-40B4-BE49-F238E27FC236}">
                  <a16:creationId xmlns:a16="http://schemas.microsoft.com/office/drawing/2014/main" id="{D89C6D63-C6EB-43F7-9E0C-BC15825823DE}"/>
                </a:ext>
              </a:extLst>
            </p:cNvPr>
            <p:cNvSpPr>
              <a:spLocks/>
            </p:cNvSpPr>
            <p:nvPr/>
          </p:nvSpPr>
          <p:spPr bwMode="auto">
            <a:xfrm>
              <a:off x="3473451" y="2514600"/>
              <a:ext cx="84138" cy="4763"/>
            </a:xfrm>
            <a:custGeom>
              <a:avLst/>
              <a:gdLst>
                <a:gd name="T0" fmla="*/ 58 w 134"/>
                <a:gd name="T1" fmla="*/ 7 h 7"/>
                <a:gd name="T2" fmla="*/ 0 w 134"/>
                <a:gd name="T3" fmla="*/ 4 h 7"/>
                <a:gd name="T4" fmla="*/ 1 w 134"/>
                <a:gd name="T5" fmla="*/ 0 h 7"/>
                <a:gd name="T6" fmla="*/ 134 w 134"/>
                <a:gd name="T7" fmla="*/ 0 h 7"/>
                <a:gd name="T8" fmla="*/ 134 w 134"/>
                <a:gd name="T9" fmla="*/ 4 h 7"/>
                <a:gd name="T10" fmla="*/ 58 w 134"/>
                <a:gd name="T11" fmla="*/ 7 h 7"/>
              </a:gdLst>
              <a:ahLst/>
              <a:cxnLst>
                <a:cxn ang="0">
                  <a:pos x="T0" y="T1"/>
                </a:cxn>
                <a:cxn ang="0">
                  <a:pos x="T2" y="T3"/>
                </a:cxn>
                <a:cxn ang="0">
                  <a:pos x="T4" y="T5"/>
                </a:cxn>
                <a:cxn ang="0">
                  <a:pos x="T6" y="T7"/>
                </a:cxn>
                <a:cxn ang="0">
                  <a:pos x="T8" y="T9"/>
                </a:cxn>
                <a:cxn ang="0">
                  <a:pos x="T10" y="T11"/>
                </a:cxn>
              </a:cxnLst>
              <a:rect l="0" t="0" r="r" b="b"/>
              <a:pathLst>
                <a:path w="134" h="7">
                  <a:moveTo>
                    <a:pt x="58" y="7"/>
                  </a:moveTo>
                  <a:cubicBezTo>
                    <a:pt x="38" y="7"/>
                    <a:pt x="17" y="6"/>
                    <a:pt x="0" y="4"/>
                  </a:cubicBezTo>
                  <a:lnTo>
                    <a:pt x="1" y="0"/>
                  </a:lnTo>
                  <a:cubicBezTo>
                    <a:pt x="52" y="7"/>
                    <a:pt x="133" y="0"/>
                    <a:pt x="134" y="0"/>
                  </a:cubicBezTo>
                  <a:lnTo>
                    <a:pt x="134" y="4"/>
                  </a:lnTo>
                  <a:cubicBezTo>
                    <a:pt x="134" y="4"/>
                    <a:pt x="97" y="7"/>
                    <a:pt x="58"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00">
              <a:extLst>
                <a:ext uri="{FF2B5EF4-FFF2-40B4-BE49-F238E27FC236}">
                  <a16:creationId xmlns:a16="http://schemas.microsoft.com/office/drawing/2014/main" id="{391716E7-ED57-4484-8550-77C18FC63E5B}"/>
                </a:ext>
              </a:extLst>
            </p:cNvPr>
            <p:cNvSpPr>
              <a:spLocks/>
            </p:cNvSpPr>
            <p:nvPr/>
          </p:nvSpPr>
          <p:spPr bwMode="auto">
            <a:xfrm>
              <a:off x="3471864" y="2536825"/>
              <a:ext cx="84138" cy="1588"/>
            </a:xfrm>
            <a:custGeom>
              <a:avLst/>
              <a:gdLst>
                <a:gd name="T0" fmla="*/ 63 w 134"/>
                <a:gd name="T1" fmla="*/ 4 h 4"/>
                <a:gd name="T2" fmla="*/ 0 w 134"/>
                <a:gd name="T3" fmla="*/ 3 h 4"/>
                <a:gd name="T4" fmla="*/ 1 w 134"/>
                <a:gd name="T5" fmla="*/ 0 h 4"/>
                <a:gd name="T6" fmla="*/ 134 w 134"/>
                <a:gd name="T7" fmla="*/ 0 h 4"/>
                <a:gd name="T8" fmla="*/ 134 w 134"/>
                <a:gd name="T9" fmla="*/ 3 h 4"/>
                <a:gd name="T10" fmla="*/ 63 w 134"/>
                <a:gd name="T11" fmla="*/ 4 h 4"/>
              </a:gdLst>
              <a:ahLst/>
              <a:cxnLst>
                <a:cxn ang="0">
                  <a:pos x="T0" y="T1"/>
                </a:cxn>
                <a:cxn ang="0">
                  <a:pos x="T2" y="T3"/>
                </a:cxn>
                <a:cxn ang="0">
                  <a:pos x="T4" y="T5"/>
                </a:cxn>
                <a:cxn ang="0">
                  <a:pos x="T6" y="T7"/>
                </a:cxn>
                <a:cxn ang="0">
                  <a:pos x="T8" y="T9"/>
                </a:cxn>
                <a:cxn ang="0">
                  <a:pos x="T10" y="T11"/>
                </a:cxn>
              </a:cxnLst>
              <a:rect l="0" t="0" r="r" b="b"/>
              <a:pathLst>
                <a:path w="134" h="4">
                  <a:moveTo>
                    <a:pt x="63" y="4"/>
                  </a:moveTo>
                  <a:cubicBezTo>
                    <a:pt x="43" y="4"/>
                    <a:pt x="21" y="4"/>
                    <a:pt x="0" y="3"/>
                  </a:cubicBezTo>
                  <a:lnTo>
                    <a:pt x="1" y="0"/>
                  </a:lnTo>
                  <a:cubicBezTo>
                    <a:pt x="62" y="1"/>
                    <a:pt x="133" y="0"/>
                    <a:pt x="134" y="0"/>
                  </a:cubicBezTo>
                  <a:lnTo>
                    <a:pt x="134" y="3"/>
                  </a:lnTo>
                  <a:cubicBezTo>
                    <a:pt x="134" y="4"/>
                    <a:pt x="102" y="4"/>
                    <a:pt x="63" y="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901">
              <a:extLst>
                <a:ext uri="{FF2B5EF4-FFF2-40B4-BE49-F238E27FC236}">
                  <a16:creationId xmlns:a16="http://schemas.microsoft.com/office/drawing/2014/main" id="{A4BE9477-412B-440C-B100-A0C14262D470}"/>
                </a:ext>
              </a:extLst>
            </p:cNvPr>
            <p:cNvSpPr>
              <a:spLocks noChangeArrowheads="1"/>
            </p:cNvSpPr>
            <p:nvPr/>
          </p:nvSpPr>
          <p:spPr bwMode="auto">
            <a:xfrm>
              <a:off x="3470276" y="2559050"/>
              <a:ext cx="84138" cy="15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902">
              <a:extLst>
                <a:ext uri="{FF2B5EF4-FFF2-40B4-BE49-F238E27FC236}">
                  <a16:creationId xmlns:a16="http://schemas.microsoft.com/office/drawing/2014/main" id="{A0CB6570-FAFA-4A65-B001-9CD81DF52363}"/>
                </a:ext>
              </a:extLst>
            </p:cNvPr>
            <p:cNvSpPr>
              <a:spLocks noChangeArrowheads="1"/>
            </p:cNvSpPr>
            <p:nvPr/>
          </p:nvSpPr>
          <p:spPr bwMode="auto">
            <a:xfrm>
              <a:off x="3473451" y="2579688"/>
              <a:ext cx="84138" cy="31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903">
              <a:extLst>
                <a:ext uri="{FF2B5EF4-FFF2-40B4-BE49-F238E27FC236}">
                  <a16:creationId xmlns:a16="http://schemas.microsoft.com/office/drawing/2014/main" id="{0F76B205-B884-4D3B-9900-9D9EFFF955BA}"/>
                </a:ext>
              </a:extLst>
            </p:cNvPr>
            <p:cNvSpPr>
              <a:spLocks/>
            </p:cNvSpPr>
            <p:nvPr/>
          </p:nvSpPr>
          <p:spPr bwMode="auto">
            <a:xfrm>
              <a:off x="3484564" y="2459038"/>
              <a:ext cx="85725" cy="149225"/>
            </a:xfrm>
            <a:custGeom>
              <a:avLst/>
              <a:gdLst>
                <a:gd name="T0" fmla="*/ 128 w 135"/>
                <a:gd name="T1" fmla="*/ 183 h 235"/>
                <a:gd name="T2" fmla="*/ 124 w 135"/>
                <a:gd name="T3" fmla="*/ 131 h 235"/>
                <a:gd name="T4" fmla="*/ 135 w 135"/>
                <a:gd name="T5" fmla="*/ 8 h 235"/>
                <a:gd name="T6" fmla="*/ 130 w 135"/>
                <a:gd name="T7" fmla="*/ 1 h 235"/>
                <a:gd name="T8" fmla="*/ 122 w 135"/>
                <a:gd name="T9" fmla="*/ 7 h 235"/>
                <a:gd name="T10" fmla="*/ 109 w 135"/>
                <a:gd name="T11" fmla="*/ 123 h 235"/>
                <a:gd name="T12" fmla="*/ 114 w 135"/>
                <a:gd name="T13" fmla="*/ 193 h 235"/>
                <a:gd name="T14" fmla="*/ 116 w 135"/>
                <a:gd name="T15" fmla="*/ 203 h 235"/>
                <a:gd name="T16" fmla="*/ 108 w 135"/>
                <a:gd name="T17" fmla="*/ 213 h 235"/>
                <a:gd name="T18" fmla="*/ 43 w 135"/>
                <a:gd name="T19" fmla="*/ 212 h 235"/>
                <a:gd name="T20" fmla="*/ 43 w 135"/>
                <a:gd name="T21" fmla="*/ 213 h 235"/>
                <a:gd name="T22" fmla="*/ 39 w 135"/>
                <a:gd name="T23" fmla="*/ 213 h 235"/>
                <a:gd name="T24" fmla="*/ 4 w 135"/>
                <a:gd name="T25" fmla="*/ 223 h 235"/>
                <a:gd name="T26" fmla="*/ 3 w 135"/>
                <a:gd name="T27" fmla="*/ 232 h 235"/>
                <a:gd name="T28" fmla="*/ 11 w 135"/>
                <a:gd name="T29" fmla="*/ 233 h 235"/>
                <a:gd name="T30" fmla="*/ 14 w 135"/>
                <a:gd name="T31" fmla="*/ 232 h 235"/>
                <a:gd name="T32" fmla="*/ 37 w 135"/>
                <a:gd name="T33" fmla="*/ 226 h 235"/>
                <a:gd name="T34" fmla="*/ 43 w 135"/>
                <a:gd name="T35" fmla="*/ 226 h 235"/>
                <a:gd name="T36" fmla="*/ 77 w 135"/>
                <a:gd name="T37" fmla="*/ 226 h 235"/>
                <a:gd name="T38" fmla="*/ 112 w 135"/>
                <a:gd name="T39" fmla="*/ 226 h 235"/>
                <a:gd name="T40" fmla="*/ 132 w 135"/>
                <a:gd name="T41" fmla="*/ 201 h 235"/>
                <a:gd name="T42" fmla="*/ 128 w 135"/>
                <a:gd name="T43" fmla="*/ 18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5" h="235">
                  <a:moveTo>
                    <a:pt x="128" y="183"/>
                  </a:moveTo>
                  <a:cubicBezTo>
                    <a:pt x="124" y="166"/>
                    <a:pt x="123" y="149"/>
                    <a:pt x="124" y="131"/>
                  </a:cubicBezTo>
                  <a:lnTo>
                    <a:pt x="135" y="8"/>
                  </a:lnTo>
                  <a:cubicBezTo>
                    <a:pt x="135" y="5"/>
                    <a:pt x="133" y="2"/>
                    <a:pt x="130" y="1"/>
                  </a:cubicBezTo>
                  <a:cubicBezTo>
                    <a:pt x="126" y="0"/>
                    <a:pt x="123" y="3"/>
                    <a:pt x="122" y="7"/>
                  </a:cubicBezTo>
                  <a:lnTo>
                    <a:pt x="109" y="123"/>
                  </a:lnTo>
                  <a:cubicBezTo>
                    <a:pt x="107" y="146"/>
                    <a:pt x="108" y="170"/>
                    <a:pt x="114" y="193"/>
                  </a:cubicBezTo>
                  <a:lnTo>
                    <a:pt x="116" y="203"/>
                  </a:lnTo>
                  <a:cubicBezTo>
                    <a:pt x="117" y="208"/>
                    <a:pt x="113" y="213"/>
                    <a:pt x="108" y="213"/>
                  </a:cubicBezTo>
                  <a:lnTo>
                    <a:pt x="43" y="212"/>
                  </a:lnTo>
                  <a:lnTo>
                    <a:pt x="43" y="213"/>
                  </a:lnTo>
                  <a:lnTo>
                    <a:pt x="39" y="213"/>
                  </a:lnTo>
                  <a:cubicBezTo>
                    <a:pt x="27" y="213"/>
                    <a:pt x="15" y="216"/>
                    <a:pt x="4" y="223"/>
                  </a:cubicBezTo>
                  <a:cubicBezTo>
                    <a:pt x="1" y="225"/>
                    <a:pt x="0" y="229"/>
                    <a:pt x="3" y="232"/>
                  </a:cubicBezTo>
                  <a:cubicBezTo>
                    <a:pt x="5" y="234"/>
                    <a:pt x="8" y="235"/>
                    <a:pt x="11" y="233"/>
                  </a:cubicBezTo>
                  <a:lnTo>
                    <a:pt x="14" y="232"/>
                  </a:lnTo>
                  <a:cubicBezTo>
                    <a:pt x="21" y="228"/>
                    <a:pt x="29" y="226"/>
                    <a:pt x="37" y="226"/>
                  </a:cubicBezTo>
                  <a:lnTo>
                    <a:pt x="43" y="226"/>
                  </a:lnTo>
                  <a:lnTo>
                    <a:pt x="77" y="226"/>
                  </a:lnTo>
                  <a:lnTo>
                    <a:pt x="112" y="226"/>
                  </a:lnTo>
                  <a:cubicBezTo>
                    <a:pt x="125" y="226"/>
                    <a:pt x="135" y="214"/>
                    <a:pt x="132" y="201"/>
                  </a:cubicBezTo>
                  <a:lnTo>
                    <a:pt x="128" y="18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04">
              <a:extLst>
                <a:ext uri="{FF2B5EF4-FFF2-40B4-BE49-F238E27FC236}">
                  <a16:creationId xmlns:a16="http://schemas.microsoft.com/office/drawing/2014/main" id="{BC804553-B090-4640-A748-131D290C817D}"/>
                </a:ext>
              </a:extLst>
            </p:cNvPr>
            <p:cNvSpPr>
              <a:spLocks/>
            </p:cNvSpPr>
            <p:nvPr/>
          </p:nvSpPr>
          <p:spPr bwMode="auto">
            <a:xfrm>
              <a:off x="3387726" y="2549525"/>
              <a:ext cx="115888" cy="88900"/>
            </a:xfrm>
            <a:custGeom>
              <a:avLst/>
              <a:gdLst>
                <a:gd name="T0" fmla="*/ 39 w 182"/>
                <a:gd name="T1" fmla="*/ 140 h 140"/>
                <a:gd name="T2" fmla="*/ 46 w 182"/>
                <a:gd name="T3" fmla="*/ 91 h 140"/>
                <a:gd name="T4" fmla="*/ 123 w 182"/>
                <a:gd name="T5" fmla="*/ 77 h 140"/>
                <a:gd name="T6" fmla="*/ 160 w 182"/>
                <a:gd name="T7" fmla="*/ 47 h 140"/>
                <a:gd name="T8" fmla="*/ 182 w 182"/>
                <a:gd name="T9" fmla="*/ 0 h 140"/>
                <a:gd name="T10" fmla="*/ 111 w 182"/>
                <a:gd name="T11" fmla="*/ 0 h 140"/>
                <a:gd name="T12" fmla="*/ 102 w 182"/>
                <a:gd name="T13" fmla="*/ 22 h 140"/>
                <a:gd name="T14" fmla="*/ 20 w 182"/>
                <a:gd name="T15" fmla="*/ 46 h 140"/>
                <a:gd name="T16" fmla="*/ 2 w 182"/>
                <a:gd name="T17" fmla="*/ 67 h 140"/>
                <a:gd name="T18" fmla="*/ 0 w 182"/>
                <a:gd name="T19" fmla="*/ 113 h 140"/>
                <a:gd name="T20" fmla="*/ 39 w 182"/>
                <a:gd name="T21"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2" h="140">
                  <a:moveTo>
                    <a:pt x="39" y="140"/>
                  </a:moveTo>
                  <a:lnTo>
                    <a:pt x="46" y="91"/>
                  </a:lnTo>
                  <a:lnTo>
                    <a:pt x="123" y="77"/>
                  </a:lnTo>
                  <a:cubicBezTo>
                    <a:pt x="139" y="74"/>
                    <a:pt x="153" y="63"/>
                    <a:pt x="160" y="47"/>
                  </a:cubicBezTo>
                  <a:lnTo>
                    <a:pt x="182" y="0"/>
                  </a:lnTo>
                  <a:lnTo>
                    <a:pt x="111" y="0"/>
                  </a:lnTo>
                  <a:lnTo>
                    <a:pt x="102" y="22"/>
                  </a:lnTo>
                  <a:lnTo>
                    <a:pt x="20" y="46"/>
                  </a:lnTo>
                  <a:cubicBezTo>
                    <a:pt x="10" y="48"/>
                    <a:pt x="3" y="57"/>
                    <a:pt x="2" y="67"/>
                  </a:cubicBezTo>
                  <a:lnTo>
                    <a:pt x="0" y="113"/>
                  </a:lnTo>
                  <a:cubicBezTo>
                    <a:pt x="0" y="113"/>
                    <a:pt x="16" y="129"/>
                    <a:pt x="39" y="1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05">
              <a:extLst>
                <a:ext uri="{FF2B5EF4-FFF2-40B4-BE49-F238E27FC236}">
                  <a16:creationId xmlns:a16="http://schemas.microsoft.com/office/drawing/2014/main" id="{226205DC-B378-410F-9F88-E6E43EAF291A}"/>
                </a:ext>
              </a:extLst>
            </p:cNvPr>
            <p:cNvSpPr>
              <a:spLocks/>
            </p:cNvSpPr>
            <p:nvPr/>
          </p:nvSpPr>
          <p:spPr bwMode="auto">
            <a:xfrm>
              <a:off x="3451226" y="2533650"/>
              <a:ext cx="74613" cy="117475"/>
            </a:xfrm>
            <a:custGeom>
              <a:avLst/>
              <a:gdLst>
                <a:gd name="T0" fmla="*/ 81 w 118"/>
                <a:gd name="T1" fmla="*/ 0 h 186"/>
                <a:gd name="T2" fmla="*/ 48 w 118"/>
                <a:gd name="T3" fmla="*/ 59 h 186"/>
                <a:gd name="T4" fmla="*/ 20 w 118"/>
                <a:gd name="T5" fmla="*/ 71 h 186"/>
                <a:gd name="T6" fmla="*/ 4 w 118"/>
                <a:gd name="T7" fmla="*/ 107 h 186"/>
                <a:gd name="T8" fmla="*/ 27 w 118"/>
                <a:gd name="T9" fmla="*/ 185 h 186"/>
                <a:gd name="T10" fmla="*/ 60 w 118"/>
                <a:gd name="T11" fmla="*/ 182 h 186"/>
                <a:gd name="T12" fmla="*/ 70 w 118"/>
                <a:gd name="T13" fmla="*/ 186 h 186"/>
                <a:gd name="T14" fmla="*/ 60 w 118"/>
                <a:gd name="T15" fmla="*/ 111 h 186"/>
                <a:gd name="T16" fmla="*/ 69 w 118"/>
                <a:gd name="T17" fmla="*/ 100 h 186"/>
                <a:gd name="T18" fmla="*/ 95 w 118"/>
                <a:gd name="T19" fmla="*/ 97 h 186"/>
                <a:gd name="T20" fmla="*/ 117 w 118"/>
                <a:gd name="T21" fmla="*/ 73 h 186"/>
                <a:gd name="T22" fmla="*/ 118 w 118"/>
                <a:gd name="T23" fmla="*/ 62 h 186"/>
                <a:gd name="T24" fmla="*/ 81 w 118"/>
                <a:gd name="T25"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86">
                  <a:moveTo>
                    <a:pt x="81" y="0"/>
                  </a:moveTo>
                  <a:lnTo>
                    <a:pt x="48" y="59"/>
                  </a:lnTo>
                  <a:lnTo>
                    <a:pt x="20" y="71"/>
                  </a:lnTo>
                  <a:cubicBezTo>
                    <a:pt x="7" y="77"/>
                    <a:pt x="0" y="92"/>
                    <a:pt x="4" y="107"/>
                  </a:cubicBezTo>
                  <a:lnTo>
                    <a:pt x="27" y="185"/>
                  </a:lnTo>
                  <a:cubicBezTo>
                    <a:pt x="32" y="185"/>
                    <a:pt x="44" y="185"/>
                    <a:pt x="60" y="182"/>
                  </a:cubicBezTo>
                  <a:cubicBezTo>
                    <a:pt x="64" y="183"/>
                    <a:pt x="67" y="185"/>
                    <a:pt x="70" y="186"/>
                  </a:cubicBezTo>
                  <a:lnTo>
                    <a:pt x="60" y="111"/>
                  </a:lnTo>
                  <a:cubicBezTo>
                    <a:pt x="59" y="105"/>
                    <a:pt x="63" y="100"/>
                    <a:pt x="69" y="100"/>
                  </a:cubicBezTo>
                  <a:lnTo>
                    <a:pt x="95" y="97"/>
                  </a:lnTo>
                  <a:cubicBezTo>
                    <a:pt x="107" y="96"/>
                    <a:pt x="117" y="86"/>
                    <a:pt x="117" y="73"/>
                  </a:cubicBezTo>
                  <a:lnTo>
                    <a:pt x="118" y="62"/>
                  </a:lnTo>
                  <a:lnTo>
                    <a:pt x="81" y="0"/>
                  </a:lnTo>
                  <a:close/>
                </a:path>
              </a:pathLst>
            </a:custGeom>
            <a:solidFill>
              <a:srgbClr val="0217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06">
              <a:extLst>
                <a:ext uri="{FF2B5EF4-FFF2-40B4-BE49-F238E27FC236}">
                  <a16:creationId xmlns:a16="http://schemas.microsoft.com/office/drawing/2014/main" id="{AE902435-3ED9-41CD-978A-7AB6FDEB2DDC}"/>
                </a:ext>
              </a:extLst>
            </p:cNvPr>
            <p:cNvSpPr>
              <a:spLocks/>
            </p:cNvSpPr>
            <p:nvPr/>
          </p:nvSpPr>
          <p:spPr bwMode="auto">
            <a:xfrm>
              <a:off x="3446464" y="2459038"/>
              <a:ext cx="93663" cy="125413"/>
            </a:xfrm>
            <a:custGeom>
              <a:avLst/>
              <a:gdLst>
                <a:gd name="T0" fmla="*/ 47 w 148"/>
                <a:gd name="T1" fmla="*/ 9 h 198"/>
                <a:gd name="T2" fmla="*/ 78 w 148"/>
                <a:gd name="T3" fmla="*/ 4 h 198"/>
                <a:gd name="T4" fmla="*/ 95 w 148"/>
                <a:gd name="T5" fmla="*/ 1 h 198"/>
                <a:gd name="T6" fmla="*/ 144 w 148"/>
                <a:gd name="T7" fmla="*/ 61 h 198"/>
                <a:gd name="T8" fmla="*/ 124 w 148"/>
                <a:gd name="T9" fmla="*/ 198 h 198"/>
                <a:gd name="T10" fmla="*/ 121 w 148"/>
                <a:gd name="T11" fmla="*/ 196 h 198"/>
                <a:gd name="T12" fmla="*/ 16 w 148"/>
                <a:gd name="T13" fmla="*/ 161 h 198"/>
                <a:gd name="T14" fmla="*/ 0 w 148"/>
                <a:gd name="T15" fmla="*/ 162 h 198"/>
                <a:gd name="T16" fmla="*/ 25 w 148"/>
                <a:gd name="T17" fmla="*/ 113 h 198"/>
                <a:gd name="T18" fmla="*/ 47 w 148"/>
                <a:gd name="T19" fmla="*/ 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 h="198">
                  <a:moveTo>
                    <a:pt x="47" y="9"/>
                  </a:moveTo>
                  <a:cubicBezTo>
                    <a:pt x="61" y="0"/>
                    <a:pt x="78" y="4"/>
                    <a:pt x="78" y="4"/>
                  </a:cubicBezTo>
                  <a:lnTo>
                    <a:pt x="95" y="1"/>
                  </a:lnTo>
                  <a:cubicBezTo>
                    <a:pt x="126" y="4"/>
                    <a:pt x="148" y="33"/>
                    <a:pt x="144" y="61"/>
                  </a:cubicBezTo>
                  <a:lnTo>
                    <a:pt x="124" y="198"/>
                  </a:lnTo>
                  <a:lnTo>
                    <a:pt x="121" y="196"/>
                  </a:lnTo>
                  <a:cubicBezTo>
                    <a:pt x="92" y="172"/>
                    <a:pt x="54" y="160"/>
                    <a:pt x="16" y="161"/>
                  </a:cubicBezTo>
                  <a:lnTo>
                    <a:pt x="0" y="162"/>
                  </a:lnTo>
                  <a:lnTo>
                    <a:pt x="25" y="113"/>
                  </a:lnTo>
                  <a:cubicBezTo>
                    <a:pt x="34" y="89"/>
                    <a:pt x="17" y="30"/>
                    <a:pt x="47"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07">
              <a:extLst>
                <a:ext uri="{FF2B5EF4-FFF2-40B4-BE49-F238E27FC236}">
                  <a16:creationId xmlns:a16="http://schemas.microsoft.com/office/drawing/2014/main" id="{40C72DC4-8CE6-4AFB-8D03-62F3BF0702EA}"/>
                </a:ext>
              </a:extLst>
            </p:cNvPr>
            <p:cNvSpPr>
              <a:spLocks/>
            </p:cNvSpPr>
            <p:nvPr/>
          </p:nvSpPr>
          <p:spPr bwMode="auto">
            <a:xfrm>
              <a:off x="3454401" y="2498725"/>
              <a:ext cx="84138" cy="76200"/>
            </a:xfrm>
            <a:custGeom>
              <a:avLst/>
              <a:gdLst>
                <a:gd name="T0" fmla="*/ 127 w 132"/>
                <a:gd name="T1" fmla="*/ 0 h 120"/>
                <a:gd name="T2" fmla="*/ 86 w 132"/>
                <a:gd name="T3" fmla="*/ 0 h 120"/>
                <a:gd name="T4" fmla="*/ 98 w 132"/>
                <a:gd name="T5" fmla="*/ 71 h 120"/>
                <a:gd name="T6" fmla="*/ 40 w 132"/>
                <a:gd name="T7" fmla="*/ 98 h 120"/>
                <a:gd name="T8" fmla="*/ 17 w 132"/>
                <a:gd name="T9" fmla="*/ 91 h 120"/>
                <a:gd name="T10" fmla="*/ 4 w 132"/>
                <a:gd name="T11" fmla="*/ 96 h 120"/>
                <a:gd name="T12" fmla="*/ 0 w 132"/>
                <a:gd name="T13" fmla="*/ 105 h 120"/>
                <a:gd name="T14" fmla="*/ 11 w 132"/>
                <a:gd name="T15" fmla="*/ 120 h 120"/>
                <a:gd name="T16" fmla="*/ 48 w 132"/>
                <a:gd name="T17" fmla="*/ 117 h 120"/>
                <a:gd name="T18" fmla="*/ 49 w 132"/>
                <a:gd name="T19" fmla="*/ 115 h 120"/>
                <a:gd name="T20" fmla="*/ 124 w 132"/>
                <a:gd name="T21" fmla="*/ 96 h 120"/>
                <a:gd name="T22" fmla="*/ 132 w 132"/>
                <a:gd name="T23" fmla="*/ 85 h 120"/>
                <a:gd name="T24" fmla="*/ 127 w 132"/>
                <a:gd name="T2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2" h="120">
                  <a:moveTo>
                    <a:pt x="127" y="0"/>
                  </a:moveTo>
                  <a:cubicBezTo>
                    <a:pt x="115" y="7"/>
                    <a:pt x="86" y="0"/>
                    <a:pt x="86" y="0"/>
                  </a:cubicBezTo>
                  <a:lnTo>
                    <a:pt x="98" y="71"/>
                  </a:lnTo>
                  <a:lnTo>
                    <a:pt x="40" y="98"/>
                  </a:lnTo>
                  <a:lnTo>
                    <a:pt x="17" y="91"/>
                  </a:lnTo>
                  <a:cubicBezTo>
                    <a:pt x="12" y="90"/>
                    <a:pt x="7" y="92"/>
                    <a:pt x="4" y="96"/>
                  </a:cubicBezTo>
                  <a:lnTo>
                    <a:pt x="0" y="105"/>
                  </a:lnTo>
                  <a:lnTo>
                    <a:pt x="11" y="120"/>
                  </a:lnTo>
                  <a:lnTo>
                    <a:pt x="48" y="117"/>
                  </a:lnTo>
                  <a:lnTo>
                    <a:pt x="49" y="115"/>
                  </a:lnTo>
                  <a:lnTo>
                    <a:pt x="124" y="96"/>
                  </a:lnTo>
                  <a:cubicBezTo>
                    <a:pt x="129" y="95"/>
                    <a:pt x="132" y="90"/>
                    <a:pt x="132" y="85"/>
                  </a:cubicBezTo>
                  <a:cubicBezTo>
                    <a:pt x="131" y="65"/>
                    <a:pt x="128" y="17"/>
                    <a:pt x="127"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08">
              <a:extLst>
                <a:ext uri="{FF2B5EF4-FFF2-40B4-BE49-F238E27FC236}">
                  <a16:creationId xmlns:a16="http://schemas.microsoft.com/office/drawing/2014/main" id="{BE83A701-F4E6-47C7-8575-01D964DADEC2}"/>
                </a:ext>
              </a:extLst>
            </p:cNvPr>
            <p:cNvSpPr>
              <a:spLocks/>
            </p:cNvSpPr>
            <p:nvPr/>
          </p:nvSpPr>
          <p:spPr bwMode="auto">
            <a:xfrm>
              <a:off x="3468689" y="2386013"/>
              <a:ext cx="61913" cy="87313"/>
            </a:xfrm>
            <a:custGeom>
              <a:avLst/>
              <a:gdLst>
                <a:gd name="T0" fmla="*/ 92 w 99"/>
                <a:gd name="T1" fmla="*/ 64 h 138"/>
                <a:gd name="T2" fmla="*/ 92 w 99"/>
                <a:gd name="T3" fmla="*/ 64 h 138"/>
                <a:gd name="T4" fmla="*/ 88 w 99"/>
                <a:gd name="T5" fmla="*/ 64 h 138"/>
                <a:gd name="T6" fmla="*/ 91 w 99"/>
                <a:gd name="T7" fmla="*/ 55 h 138"/>
                <a:gd name="T8" fmla="*/ 64 w 99"/>
                <a:gd name="T9" fmla="*/ 6 h 138"/>
                <a:gd name="T10" fmla="*/ 16 w 99"/>
                <a:gd name="T11" fmla="*/ 33 h 138"/>
                <a:gd name="T12" fmla="*/ 4 w 99"/>
                <a:gd name="T13" fmla="*/ 71 h 138"/>
                <a:gd name="T14" fmla="*/ 23 w 99"/>
                <a:gd name="T15" fmla="*/ 108 h 138"/>
                <a:gd name="T16" fmla="*/ 26 w 99"/>
                <a:gd name="T17" fmla="*/ 116 h 138"/>
                <a:gd name="T18" fmla="*/ 28 w 99"/>
                <a:gd name="T19" fmla="*/ 128 h 138"/>
                <a:gd name="T20" fmla="*/ 40 w 99"/>
                <a:gd name="T21" fmla="*/ 137 h 138"/>
                <a:gd name="T22" fmla="*/ 59 w 99"/>
                <a:gd name="T23" fmla="*/ 131 h 138"/>
                <a:gd name="T24" fmla="*/ 64 w 99"/>
                <a:gd name="T25" fmla="*/ 113 h 138"/>
                <a:gd name="T26" fmla="*/ 64 w 99"/>
                <a:gd name="T27" fmla="*/ 108 h 138"/>
                <a:gd name="T28" fmla="*/ 81 w 99"/>
                <a:gd name="T29" fmla="*/ 88 h 138"/>
                <a:gd name="T30" fmla="*/ 94 w 99"/>
                <a:gd name="T31" fmla="*/ 81 h 138"/>
                <a:gd name="T32" fmla="*/ 97 w 99"/>
                <a:gd name="T33" fmla="*/ 73 h 138"/>
                <a:gd name="T34" fmla="*/ 92 w 99"/>
                <a:gd name="T35" fmla="*/ 6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9" h="138">
                  <a:moveTo>
                    <a:pt x="92" y="64"/>
                  </a:moveTo>
                  <a:lnTo>
                    <a:pt x="92" y="64"/>
                  </a:lnTo>
                  <a:cubicBezTo>
                    <a:pt x="91" y="63"/>
                    <a:pt x="90" y="63"/>
                    <a:pt x="88" y="64"/>
                  </a:cubicBezTo>
                  <a:lnTo>
                    <a:pt x="91" y="55"/>
                  </a:lnTo>
                  <a:cubicBezTo>
                    <a:pt x="97" y="34"/>
                    <a:pt x="85" y="12"/>
                    <a:pt x="64" y="6"/>
                  </a:cubicBezTo>
                  <a:cubicBezTo>
                    <a:pt x="44" y="0"/>
                    <a:pt x="22" y="12"/>
                    <a:pt x="16" y="33"/>
                  </a:cubicBezTo>
                  <a:lnTo>
                    <a:pt x="4" y="71"/>
                  </a:lnTo>
                  <a:cubicBezTo>
                    <a:pt x="0" y="86"/>
                    <a:pt x="8" y="103"/>
                    <a:pt x="23" y="108"/>
                  </a:cubicBezTo>
                  <a:cubicBezTo>
                    <a:pt x="25" y="110"/>
                    <a:pt x="26" y="113"/>
                    <a:pt x="26" y="116"/>
                  </a:cubicBezTo>
                  <a:lnTo>
                    <a:pt x="28" y="128"/>
                  </a:lnTo>
                  <a:cubicBezTo>
                    <a:pt x="29" y="132"/>
                    <a:pt x="33" y="136"/>
                    <a:pt x="40" y="137"/>
                  </a:cubicBezTo>
                  <a:cubicBezTo>
                    <a:pt x="47" y="138"/>
                    <a:pt x="54" y="136"/>
                    <a:pt x="59" y="131"/>
                  </a:cubicBezTo>
                  <a:cubicBezTo>
                    <a:pt x="63" y="126"/>
                    <a:pt x="65" y="120"/>
                    <a:pt x="64" y="113"/>
                  </a:cubicBezTo>
                  <a:lnTo>
                    <a:pt x="64" y="108"/>
                  </a:lnTo>
                  <a:cubicBezTo>
                    <a:pt x="71" y="103"/>
                    <a:pt x="77" y="97"/>
                    <a:pt x="81" y="88"/>
                  </a:cubicBezTo>
                  <a:cubicBezTo>
                    <a:pt x="86" y="89"/>
                    <a:pt x="92" y="87"/>
                    <a:pt x="94" y="81"/>
                  </a:cubicBezTo>
                  <a:lnTo>
                    <a:pt x="97" y="73"/>
                  </a:lnTo>
                  <a:cubicBezTo>
                    <a:pt x="99" y="69"/>
                    <a:pt x="97" y="65"/>
                    <a:pt x="92" y="64"/>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09">
              <a:extLst>
                <a:ext uri="{FF2B5EF4-FFF2-40B4-BE49-F238E27FC236}">
                  <a16:creationId xmlns:a16="http://schemas.microsoft.com/office/drawing/2014/main" id="{02B712A1-5E82-4E68-AB73-62F0195B33DA}"/>
                </a:ext>
              </a:extLst>
            </p:cNvPr>
            <p:cNvSpPr>
              <a:spLocks/>
            </p:cNvSpPr>
            <p:nvPr/>
          </p:nvSpPr>
          <p:spPr bwMode="auto">
            <a:xfrm>
              <a:off x="3489326" y="2454275"/>
              <a:ext cx="20638" cy="15875"/>
            </a:xfrm>
            <a:custGeom>
              <a:avLst/>
              <a:gdLst>
                <a:gd name="T0" fmla="*/ 30 w 31"/>
                <a:gd name="T1" fmla="*/ 0 h 24"/>
                <a:gd name="T2" fmla="*/ 0 w 31"/>
                <a:gd name="T3" fmla="*/ 3 h 24"/>
                <a:gd name="T4" fmla="*/ 26 w 31"/>
                <a:gd name="T5" fmla="*/ 21 h 24"/>
                <a:gd name="T6" fmla="*/ 30 w 31"/>
                <a:gd name="T7" fmla="*/ 5 h 24"/>
                <a:gd name="T8" fmla="*/ 30 w 31"/>
                <a:gd name="T9" fmla="*/ 0 h 24"/>
              </a:gdLst>
              <a:ahLst/>
              <a:cxnLst>
                <a:cxn ang="0">
                  <a:pos x="T0" y="T1"/>
                </a:cxn>
                <a:cxn ang="0">
                  <a:pos x="T2" y="T3"/>
                </a:cxn>
                <a:cxn ang="0">
                  <a:pos x="T4" y="T5"/>
                </a:cxn>
                <a:cxn ang="0">
                  <a:pos x="T6" y="T7"/>
                </a:cxn>
                <a:cxn ang="0">
                  <a:pos x="T8" y="T9"/>
                </a:cxn>
              </a:cxnLst>
              <a:rect l="0" t="0" r="r" b="b"/>
              <a:pathLst>
                <a:path w="31" h="24">
                  <a:moveTo>
                    <a:pt x="30" y="0"/>
                  </a:moveTo>
                  <a:cubicBezTo>
                    <a:pt x="21" y="5"/>
                    <a:pt x="10" y="6"/>
                    <a:pt x="0" y="3"/>
                  </a:cubicBezTo>
                  <a:cubicBezTo>
                    <a:pt x="0" y="3"/>
                    <a:pt x="5" y="24"/>
                    <a:pt x="26" y="21"/>
                  </a:cubicBezTo>
                  <a:cubicBezTo>
                    <a:pt x="30" y="17"/>
                    <a:pt x="31" y="11"/>
                    <a:pt x="30" y="5"/>
                  </a:cubicBezTo>
                  <a:lnTo>
                    <a:pt x="3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10">
              <a:extLst>
                <a:ext uri="{FF2B5EF4-FFF2-40B4-BE49-F238E27FC236}">
                  <a16:creationId xmlns:a16="http://schemas.microsoft.com/office/drawing/2014/main" id="{1593CB6D-4079-4A43-AE00-E8450740D4A1}"/>
                </a:ext>
              </a:extLst>
            </p:cNvPr>
            <p:cNvSpPr>
              <a:spLocks/>
            </p:cNvSpPr>
            <p:nvPr/>
          </p:nvSpPr>
          <p:spPr bwMode="auto">
            <a:xfrm>
              <a:off x="3468689" y="2395538"/>
              <a:ext cx="20638" cy="58738"/>
            </a:xfrm>
            <a:custGeom>
              <a:avLst/>
              <a:gdLst>
                <a:gd name="T0" fmla="*/ 34 w 34"/>
                <a:gd name="T1" fmla="*/ 9 h 93"/>
                <a:gd name="T2" fmla="*/ 27 w 34"/>
                <a:gd name="T3" fmla="*/ 0 h 93"/>
                <a:gd name="T4" fmla="*/ 14 w 34"/>
                <a:gd name="T5" fmla="*/ 25 h 93"/>
                <a:gd name="T6" fmla="*/ 4 w 34"/>
                <a:gd name="T7" fmla="*/ 56 h 93"/>
                <a:gd name="T8" fmla="*/ 25 w 34"/>
                <a:gd name="T9" fmla="*/ 93 h 93"/>
                <a:gd name="T10" fmla="*/ 32 w 34"/>
                <a:gd name="T11" fmla="*/ 63 h 93"/>
                <a:gd name="T12" fmla="*/ 24 w 34"/>
                <a:gd name="T13" fmla="*/ 61 h 93"/>
                <a:gd name="T14" fmla="*/ 21 w 34"/>
                <a:gd name="T15" fmla="*/ 55 h 93"/>
                <a:gd name="T16" fmla="*/ 28 w 34"/>
                <a:gd name="T17" fmla="*/ 41 h 93"/>
                <a:gd name="T18" fmla="*/ 25 w 34"/>
                <a:gd name="T19" fmla="*/ 28 h 93"/>
                <a:gd name="T20" fmla="*/ 25 w 34"/>
                <a:gd name="T21" fmla="*/ 28 h 93"/>
                <a:gd name="T22" fmla="*/ 34 w 34"/>
                <a:gd name="T23" fmla="*/ 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93">
                  <a:moveTo>
                    <a:pt x="34" y="9"/>
                  </a:moveTo>
                  <a:cubicBezTo>
                    <a:pt x="33" y="4"/>
                    <a:pt x="27" y="0"/>
                    <a:pt x="27" y="0"/>
                  </a:cubicBezTo>
                  <a:cubicBezTo>
                    <a:pt x="27" y="0"/>
                    <a:pt x="17" y="5"/>
                    <a:pt x="14" y="25"/>
                  </a:cubicBezTo>
                  <a:lnTo>
                    <a:pt x="4" y="56"/>
                  </a:lnTo>
                  <a:cubicBezTo>
                    <a:pt x="0" y="72"/>
                    <a:pt x="9" y="89"/>
                    <a:pt x="25" y="93"/>
                  </a:cubicBezTo>
                  <a:cubicBezTo>
                    <a:pt x="19" y="78"/>
                    <a:pt x="32" y="63"/>
                    <a:pt x="32" y="63"/>
                  </a:cubicBezTo>
                  <a:lnTo>
                    <a:pt x="24" y="61"/>
                  </a:lnTo>
                  <a:cubicBezTo>
                    <a:pt x="21" y="60"/>
                    <a:pt x="20" y="58"/>
                    <a:pt x="21" y="55"/>
                  </a:cubicBezTo>
                  <a:lnTo>
                    <a:pt x="28" y="41"/>
                  </a:lnTo>
                  <a:cubicBezTo>
                    <a:pt x="30" y="36"/>
                    <a:pt x="28" y="31"/>
                    <a:pt x="25" y="28"/>
                  </a:cubicBezTo>
                  <a:lnTo>
                    <a:pt x="25" y="28"/>
                  </a:lnTo>
                  <a:cubicBezTo>
                    <a:pt x="25" y="28"/>
                    <a:pt x="29" y="13"/>
                    <a:pt x="34" y="9"/>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911">
              <a:extLst>
                <a:ext uri="{FF2B5EF4-FFF2-40B4-BE49-F238E27FC236}">
                  <a16:creationId xmlns:a16="http://schemas.microsoft.com/office/drawing/2014/main" id="{CA5BC1B7-6783-4546-A0C4-89C41D2C5BEC}"/>
                </a:ext>
              </a:extLst>
            </p:cNvPr>
            <p:cNvSpPr>
              <a:spLocks/>
            </p:cNvSpPr>
            <p:nvPr/>
          </p:nvSpPr>
          <p:spPr bwMode="auto">
            <a:xfrm>
              <a:off x="3500439" y="2422525"/>
              <a:ext cx="6350" cy="4763"/>
            </a:xfrm>
            <a:custGeom>
              <a:avLst/>
              <a:gdLst>
                <a:gd name="T0" fmla="*/ 0 w 9"/>
                <a:gd name="T1" fmla="*/ 4 h 9"/>
                <a:gd name="T2" fmla="*/ 3 w 9"/>
                <a:gd name="T3" fmla="*/ 9 h 9"/>
                <a:gd name="T4" fmla="*/ 8 w 9"/>
                <a:gd name="T5" fmla="*/ 6 h 9"/>
                <a:gd name="T6" fmla="*/ 6 w 9"/>
                <a:gd name="T7" fmla="*/ 1 h 9"/>
                <a:gd name="T8" fmla="*/ 0 w 9"/>
                <a:gd name="T9" fmla="*/ 4 h 9"/>
              </a:gdLst>
              <a:ahLst/>
              <a:cxnLst>
                <a:cxn ang="0">
                  <a:pos x="T0" y="T1"/>
                </a:cxn>
                <a:cxn ang="0">
                  <a:pos x="T2" y="T3"/>
                </a:cxn>
                <a:cxn ang="0">
                  <a:pos x="T4" y="T5"/>
                </a:cxn>
                <a:cxn ang="0">
                  <a:pos x="T6" y="T7"/>
                </a:cxn>
                <a:cxn ang="0">
                  <a:pos x="T8" y="T9"/>
                </a:cxn>
              </a:cxnLst>
              <a:rect l="0" t="0" r="r" b="b"/>
              <a:pathLst>
                <a:path w="9" h="9">
                  <a:moveTo>
                    <a:pt x="0" y="4"/>
                  </a:moveTo>
                  <a:cubicBezTo>
                    <a:pt x="0" y="6"/>
                    <a:pt x="1" y="8"/>
                    <a:pt x="3" y="9"/>
                  </a:cubicBezTo>
                  <a:cubicBezTo>
                    <a:pt x="5" y="9"/>
                    <a:pt x="8" y="8"/>
                    <a:pt x="8" y="6"/>
                  </a:cubicBezTo>
                  <a:cubicBezTo>
                    <a:pt x="9" y="4"/>
                    <a:pt x="8" y="1"/>
                    <a:pt x="6" y="1"/>
                  </a:cubicBezTo>
                  <a:cubicBezTo>
                    <a:pt x="3" y="0"/>
                    <a:pt x="1" y="1"/>
                    <a:pt x="0"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912">
              <a:extLst>
                <a:ext uri="{FF2B5EF4-FFF2-40B4-BE49-F238E27FC236}">
                  <a16:creationId xmlns:a16="http://schemas.microsoft.com/office/drawing/2014/main" id="{0083CE5E-5F30-4F85-8F6E-C25A0F905B80}"/>
                </a:ext>
              </a:extLst>
            </p:cNvPr>
            <p:cNvSpPr>
              <a:spLocks/>
            </p:cNvSpPr>
            <p:nvPr/>
          </p:nvSpPr>
          <p:spPr bwMode="auto">
            <a:xfrm>
              <a:off x="3478214" y="2416175"/>
              <a:ext cx="4763" cy="4763"/>
            </a:xfrm>
            <a:custGeom>
              <a:avLst/>
              <a:gdLst>
                <a:gd name="T0" fmla="*/ 0 w 9"/>
                <a:gd name="T1" fmla="*/ 3 h 9"/>
                <a:gd name="T2" fmla="*/ 3 w 9"/>
                <a:gd name="T3" fmla="*/ 9 h 9"/>
                <a:gd name="T4" fmla="*/ 8 w 9"/>
                <a:gd name="T5" fmla="*/ 6 h 9"/>
                <a:gd name="T6" fmla="*/ 5 w 9"/>
                <a:gd name="T7" fmla="*/ 1 h 9"/>
                <a:gd name="T8" fmla="*/ 0 w 9"/>
                <a:gd name="T9" fmla="*/ 3 h 9"/>
              </a:gdLst>
              <a:ahLst/>
              <a:cxnLst>
                <a:cxn ang="0">
                  <a:pos x="T0" y="T1"/>
                </a:cxn>
                <a:cxn ang="0">
                  <a:pos x="T2" y="T3"/>
                </a:cxn>
                <a:cxn ang="0">
                  <a:pos x="T4" y="T5"/>
                </a:cxn>
                <a:cxn ang="0">
                  <a:pos x="T6" y="T7"/>
                </a:cxn>
                <a:cxn ang="0">
                  <a:pos x="T8" y="T9"/>
                </a:cxn>
              </a:cxnLst>
              <a:rect l="0" t="0" r="r" b="b"/>
              <a:pathLst>
                <a:path w="9" h="9">
                  <a:moveTo>
                    <a:pt x="0" y="3"/>
                  </a:moveTo>
                  <a:cubicBezTo>
                    <a:pt x="0" y="6"/>
                    <a:pt x="1" y="8"/>
                    <a:pt x="3" y="9"/>
                  </a:cubicBezTo>
                  <a:cubicBezTo>
                    <a:pt x="5" y="9"/>
                    <a:pt x="8" y="8"/>
                    <a:pt x="8" y="6"/>
                  </a:cubicBezTo>
                  <a:cubicBezTo>
                    <a:pt x="9" y="4"/>
                    <a:pt x="8" y="1"/>
                    <a:pt x="5" y="1"/>
                  </a:cubicBezTo>
                  <a:cubicBezTo>
                    <a:pt x="3" y="0"/>
                    <a:pt x="1" y="1"/>
                    <a:pt x="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913">
              <a:extLst>
                <a:ext uri="{FF2B5EF4-FFF2-40B4-BE49-F238E27FC236}">
                  <a16:creationId xmlns:a16="http://schemas.microsoft.com/office/drawing/2014/main" id="{FF0D1B3C-2D5B-4247-B2C8-E54D6F2A954C}"/>
                </a:ext>
              </a:extLst>
            </p:cNvPr>
            <p:cNvSpPr>
              <a:spLocks/>
            </p:cNvSpPr>
            <p:nvPr/>
          </p:nvSpPr>
          <p:spPr bwMode="auto">
            <a:xfrm>
              <a:off x="3478214" y="2439988"/>
              <a:ext cx="15875" cy="6350"/>
            </a:xfrm>
            <a:custGeom>
              <a:avLst/>
              <a:gdLst>
                <a:gd name="T0" fmla="*/ 25 w 25"/>
                <a:gd name="T1" fmla="*/ 7 h 10"/>
                <a:gd name="T2" fmla="*/ 0 w 25"/>
                <a:gd name="T3" fmla="*/ 0 h 10"/>
                <a:gd name="T4" fmla="*/ 4 w 25"/>
                <a:gd name="T5" fmla="*/ 4 h 10"/>
                <a:gd name="T6" fmla="*/ 19 w 25"/>
                <a:gd name="T7" fmla="*/ 8 h 10"/>
                <a:gd name="T8" fmla="*/ 25 w 25"/>
                <a:gd name="T9" fmla="*/ 7 h 10"/>
              </a:gdLst>
              <a:ahLst/>
              <a:cxnLst>
                <a:cxn ang="0">
                  <a:pos x="T0" y="T1"/>
                </a:cxn>
                <a:cxn ang="0">
                  <a:pos x="T2" y="T3"/>
                </a:cxn>
                <a:cxn ang="0">
                  <a:pos x="T4" y="T5"/>
                </a:cxn>
                <a:cxn ang="0">
                  <a:pos x="T6" y="T7"/>
                </a:cxn>
                <a:cxn ang="0">
                  <a:pos x="T8" y="T9"/>
                </a:cxn>
              </a:cxnLst>
              <a:rect l="0" t="0" r="r" b="b"/>
              <a:pathLst>
                <a:path w="25" h="10">
                  <a:moveTo>
                    <a:pt x="25" y="7"/>
                  </a:moveTo>
                  <a:lnTo>
                    <a:pt x="0" y="0"/>
                  </a:lnTo>
                  <a:lnTo>
                    <a:pt x="4" y="4"/>
                  </a:lnTo>
                  <a:cubicBezTo>
                    <a:pt x="8" y="8"/>
                    <a:pt x="13" y="10"/>
                    <a:pt x="19" y="8"/>
                  </a:cubicBezTo>
                  <a:lnTo>
                    <a:pt x="2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914">
              <a:extLst>
                <a:ext uri="{FF2B5EF4-FFF2-40B4-BE49-F238E27FC236}">
                  <a16:creationId xmlns:a16="http://schemas.microsoft.com/office/drawing/2014/main" id="{C7ADAFE7-DAB1-4D75-BC19-B986516ACB72}"/>
                </a:ext>
              </a:extLst>
            </p:cNvPr>
            <p:cNvSpPr>
              <a:spLocks/>
            </p:cNvSpPr>
            <p:nvPr/>
          </p:nvSpPr>
          <p:spPr bwMode="auto">
            <a:xfrm>
              <a:off x="3482976" y="2386013"/>
              <a:ext cx="50800" cy="49213"/>
            </a:xfrm>
            <a:custGeom>
              <a:avLst/>
              <a:gdLst>
                <a:gd name="T0" fmla="*/ 51 w 80"/>
                <a:gd name="T1" fmla="*/ 76 h 78"/>
                <a:gd name="T2" fmla="*/ 58 w 80"/>
                <a:gd name="T3" fmla="*/ 78 h 78"/>
                <a:gd name="T4" fmla="*/ 60 w 80"/>
                <a:gd name="T5" fmla="*/ 70 h 78"/>
                <a:gd name="T6" fmla="*/ 68 w 80"/>
                <a:gd name="T7" fmla="*/ 64 h 78"/>
                <a:gd name="T8" fmla="*/ 72 w 80"/>
                <a:gd name="T9" fmla="*/ 52 h 78"/>
                <a:gd name="T10" fmla="*/ 47 w 80"/>
                <a:gd name="T11" fmla="*/ 8 h 78"/>
                <a:gd name="T12" fmla="*/ 33 w 80"/>
                <a:gd name="T13" fmla="*/ 5 h 78"/>
                <a:gd name="T14" fmla="*/ 19 w 80"/>
                <a:gd name="T15" fmla="*/ 3 h 78"/>
                <a:gd name="T16" fmla="*/ 12 w 80"/>
                <a:gd name="T17" fmla="*/ 0 h 78"/>
                <a:gd name="T18" fmla="*/ 12 w 80"/>
                <a:gd name="T19" fmla="*/ 8 h 78"/>
                <a:gd name="T20" fmla="*/ 11 w 80"/>
                <a:gd name="T21" fmla="*/ 8 h 78"/>
                <a:gd name="T22" fmla="*/ 0 w 80"/>
                <a:gd name="T23" fmla="*/ 5 h 78"/>
                <a:gd name="T24" fmla="*/ 5 w 80"/>
                <a:gd name="T25" fmla="*/ 18 h 78"/>
                <a:gd name="T26" fmla="*/ 19 w 80"/>
                <a:gd name="T27" fmla="*/ 31 h 78"/>
                <a:gd name="T28" fmla="*/ 24 w 80"/>
                <a:gd name="T29" fmla="*/ 33 h 78"/>
                <a:gd name="T30" fmla="*/ 29 w 80"/>
                <a:gd name="T31" fmla="*/ 33 h 78"/>
                <a:gd name="T32" fmla="*/ 40 w 80"/>
                <a:gd name="T33" fmla="*/ 32 h 78"/>
                <a:gd name="T34" fmla="*/ 57 w 80"/>
                <a:gd name="T35" fmla="*/ 40 h 78"/>
                <a:gd name="T36" fmla="*/ 61 w 80"/>
                <a:gd name="T37" fmla="*/ 46 h 78"/>
                <a:gd name="T38" fmla="*/ 61 w 80"/>
                <a:gd name="T39" fmla="*/ 54 h 78"/>
                <a:gd name="T40" fmla="*/ 51 w 80"/>
                <a:gd name="T41" fmla="*/ 7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78">
                  <a:moveTo>
                    <a:pt x="51" y="76"/>
                  </a:moveTo>
                  <a:lnTo>
                    <a:pt x="58" y="78"/>
                  </a:lnTo>
                  <a:lnTo>
                    <a:pt x="60" y="70"/>
                  </a:lnTo>
                  <a:cubicBezTo>
                    <a:pt x="61" y="66"/>
                    <a:pt x="65" y="64"/>
                    <a:pt x="68" y="64"/>
                  </a:cubicBezTo>
                  <a:cubicBezTo>
                    <a:pt x="70" y="59"/>
                    <a:pt x="71" y="55"/>
                    <a:pt x="72" y="52"/>
                  </a:cubicBezTo>
                  <a:cubicBezTo>
                    <a:pt x="80" y="26"/>
                    <a:pt x="61" y="12"/>
                    <a:pt x="47" y="8"/>
                  </a:cubicBezTo>
                  <a:cubicBezTo>
                    <a:pt x="41" y="6"/>
                    <a:pt x="36" y="5"/>
                    <a:pt x="33" y="5"/>
                  </a:cubicBezTo>
                  <a:cubicBezTo>
                    <a:pt x="28" y="5"/>
                    <a:pt x="24" y="4"/>
                    <a:pt x="19" y="3"/>
                  </a:cubicBezTo>
                  <a:lnTo>
                    <a:pt x="12" y="0"/>
                  </a:lnTo>
                  <a:lnTo>
                    <a:pt x="12" y="8"/>
                  </a:lnTo>
                  <a:lnTo>
                    <a:pt x="11" y="8"/>
                  </a:lnTo>
                  <a:cubicBezTo>
                    <a:pt x="8" y="8"/>
                    <a:pt x="4" y="7"/>
                    <a:pt x="0" y="5"/>
                  </a:cubicBezTo>
                  <a:lnTo>
                    <a:pt x="5" y="18"/>
                  </a:lnTo>
                  <a:cubicBezTo>
                    <a:pt x="7" y="24"/>
                    <a:pt x="13" y="29"/>
                    <a:pt x="19" y="31"/>
                  </a:cubicBezTo>
                  <a:lnTo>
                    <a:pt x="24" y="33"/>
                  </a:lnTo>
                  <a:cubicBezTo>
                    <a:pt x="26" y="33"/>
                    <a:pt x="27" y="33"/>
                    <a:pt x="29" y="33"/>
                  </a:cubicBezTo>
                  <a:lnTo>
                    <a:pt x="40" y="32"/>
                  </a:lnTo>
                  <a:cubicBezTo>
                    <a:pt x="47" y="31"/>
                    <a:pt x="54" y="34"/>
                    <a:pt x="57" y="40"/>
                  </a:cubicBezTo>
                  <a:lnTo>
                    <a:pt x="61" y="46"/>
                  </a:lnTo>
                  <a:cubicBezTo>
                    <a:pt x="62" y="48"/>
                    <a:pt x="62" y="51"/>
                    <a:pt x="61" y="54"/>
                  </a:cubicBezTo>
                  <a:lnTo>
                    <a:pt x="51" y="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915">
              <a:extLst>
                <a:ext uri="{FF2B5EF4-FFF2-40B4-BE49-F238E27FC236}">
                  <a16:creationId xmlns:a16="http://schemas.microsoft.com/office/drawing/2014/main" id="{8C9F7D97-8EB9-465F-9D45-5711C2CF403B}"/>
                </a:ext>
              </a:extLst>
            </p:cNvPr>
            <p:cNvSpPr>
              <a:spLocks/>
            </p:cNvSpPr>
            <p:nvPr/>
          </p:nvSpPr>
          <p:spPr bwMode="auto">
            <a:xfrm>
              <a:off x="3500439" y="2417763"/>
              <a:ext cx="9525" cy="6350"/>
            </a:xfrm>
            <a:custGeom>
              <a:avLst/>
              <a:gdLst>
                <a:gd name="T0" fmla="*/ 14 w 15"/>
                <a:gd name="T1" fmla="*/ 10 h 10"/>
                <a:gd name="T2" fmla="*/ 12 w 15"/>
                <a:gd name="T3" fmla="*/ 9 h 10"/>
                <a:gd name="T4" fmla="*/ 2 w 15"/>
                <a:gd name="T5" fmla="*/ 3 h 10"/>
                <a:gd name="T6" fmla="*/ 2 w 15"/>
                <a:gd name="T7" fmla="*/ 3 h 10"/>
                <a:gd name="T8" fmla="*/ 0 w 15"/>
                <a:gd name="T9" fmla="*/ 1 h 10"/>
                <a:gd name="T10" fmla="*/ 2 w 15"/>
                <a:gd name="T11" fmla="*/ 0 h 10"/>
                <a:gd name="T12" fmla="*/ 2 w 15"/>
                <a:gd name="T13" fmla="*/ 0 h 10"/>
                <a:gd name="T14" fmla="*/ 15 w 15"/>
                <a:gd name="T15" fmla="*/ 8 h 10"/>
                <a:gd name="T16" fmla="*/ 14 w 15"/>
                <a:gd name="T17" fmla="*/ 10 h 10"/>
                <a:gd name="T18" fmla="*/ 14 w 15"/>
                <a:gd name="T1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0">
                  <a:moveTo>
                    <a:pt x="14" y="10"/>
                  </a:moveTo>
                  <a:cubicBezTo>
                    <a:pt x="13" y="10"/>
                    <a:pt x="13" y="10"/>
                    <a:pt x="12" y="9"/>
                  </a:cubicBezTo>
                  <a:cubicBezTo>
                    <a:pt x="12" y="9"/>
                    <a:pt x="8" y="3"/>
                    <a:pt x="2" y="3"/>
                  </a:cubicBezTo>
                  <a:lnTo>
                    <a:pt x="2" y="3"/>
                  </a:lnTo>
                  <a:cubicBezTo>
                    <a:pt x="1" y="3"/>
                    <a:pt x="0" y="2"/>
                    <a:pt x="0" y="1"/>
                  </a:cubicBezTo>
                  <a:cubicBezTo>
                    <a:pt x="0" y="1"/>
                    <a:pt x="1" y="0"/>
                    <a:pt x="2" y="0"/>
                  </a:cubicBezTo>
                  <a:lnTo>
                    <a:pt x="2" y="0"/>
                  </a:lnTo>
                  <a:cubicBezTo>
                    <a:pt x="10" y="0"/>
                    <a:pt x="15" y="7"/>
                    <a:pt x="15" y="8"/>
                  </a:cubicBezTo>
                  <a:cubicBezTo>
                    <a:pt x="15" y="9"/>
                    <a:pt x="15" y="9"/>
                    <a:pt x="14" y="10"/>
                  </a:cubicBezTo>
                  <a:cubicBezTo>
                    <a:pt x="14" y="10"/>
                    <a:pt x="14" y="10"/>
                    <a:pt x="14"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916">
              <a:extLst>
                <a:ext uri="{FF2B5EF4-FFF2-40B4-BE49-F238E27FC236}">
                  <a16:creationId xmlns:a16="http://schemas.microsoft.com/office/drawing/2014/main" id="{026E49CA-4F9A-4B6F-89DB-0A9729BCD5E0}"/>
                </a:ext>
              </a:extLst>
            </p:cNvPr>
            <p:cNvSpPr>
              <a:spLocks/>
            </p:cNvSpPr>
            <p:nvPr/>
          </p:nvSpPr>
          <p:spPr bwMode="auto">
            <a:xfrm>
              <a:off x="3475039" y="2409825"/>
              <a:ext cx="11113" cy="4763"/>
            </a:xfrm>
            <a:custGeom>
              <a:avLst/>
              <a:gdLst>
                <a:gd name="T0" fmla="*/ 15 w 17"/>
                <a:gd name="T1" fmla="*/ 9 h 9"/>
                <a:gd name="T2" fmla="*/ 14 w 17"/>
                <a:gd name="T3" fmla="*/ 8 h 9"/>
                <a:gd name="T4" fmla="*/ 2 w 17"/>
                <a:gd name="T5" fmla="*/ 5 h 9"/>
                <a:gd name="T6" fmla="*/ 0 w 17"/>
                <a:gd name="T7" fmla="*/ 4 h 9"/>
                <a:gd name="T8" fmla="*/ 1 w 17"/>
                <a:gd name="T9" fmla="*/ 3 h 9"/>
                <a:gd name="T10" fmla="*/ 16 w 17"/>
                <a:gd name="T11" fmla="*/ 6 h 9"/>
                <a:gd name="T12" fmla="*/ 16 w 17"/>
                <a:gd name="T13" fmla="*/ 8 h 9"/>
                <a:gd name="T14" fmla="*/ 15 w 17"/>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9"/>
                  </a:moveTo>
                  <a:cubicBezTo>
                    <a:pt x="15" y="9"/>
                    <a:pt x="14" y="8"/>
                    <a:pt x="14" y="8"/>
                  </a:cubicBezTo>
                  <a:cubicBezTo>
                    <a:pt x="9" y="3"/>
                    <a:pt x="2" y="5"/>
                    <a:pt x="2" y="5"/>
                  </a:cubicBezTo>
                  <a:cubicBezTo>
                    <a:pt x="1" y="6"/>
                    <a:pt x="0" y="5"/>
                    <a:pt x="0" y="4"/>
                  </a:cubicBezTo>
                  <a:cubicBezTo>
                    <a:pt x="0" y="4"/>
                    <a:pt x="0" y="3"/>
                    <a:pt x="1" y="3"/>
                  </a:cubicBezTo>
                  <a:cubicBezTo>
                    <a:pt x="2" y="2"/>
                    <a:pt x="10" y="0"/>
                    <a:pt x="16" y="6"/>
                  </a:cubicBezTo>
                  <a:cubicBezTo>
                    <a:pt x="17" y="7"/>
                    <a:pt x="17" y="7"/>
                    <a:pt x="16" y="8"/>
                  </a:cubicBezTo>
                  <a:cubicBezTo>
                    <a:pt x="16" y="8"/>
                    <a:pt x="16" y="9"/>
                    <a:pt x="1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917">
              <a:extLst>
                <a:ext uri="{FF2B5EF4-FFF2-40B4-BE49-F238E27FC236}">
                  <a16:creationId xmlns:a16="http://schemas.microsoft.com/office/drawing/2014/main" id="{1FD39212-8DD1-45E6-B46C-CCEA1DA1F76B}"/>
                </a:ext>
              </a:extLst>
            </p:cNvPr>
            <p:cNvSpPr>
              <a:spLocks/>
            </p:cNvSpPr>
            <p:nvPr/>
          </p:nvSpPr>
          <p:spPr bwMode="auto">
            <a:xfrm>
              <a:off x="3460751" y="2498725"/>
              <a:ext cx="66675" cy="65088"/>
            </a:xfrm>
            <a:custGeom>
              <a:avLst/>
              <a:gdLst>
                <a:gd name="T0" fmla="*/ 101 w 104"/>
                <a:gd name="T1" fmla="*/ 58 h 103"/>
                <a:gd name="T2" fmla="*/ 86 w 104"/>
                <a:gd name="T3" fmla="*/ 2 h 103"/>
                <a:gd name="T4" fmla="*/ 76 w 104"/>
                <a:gd name="T5" fmla="*/ 0 h 103"/>
                <a:gd name="T6" fmla="*/ 88 w 104"/>
                <a:gd name="T7" fmla="*/ 71 h 103"/>
                <a:gd name="T8" fmla="*/ 28 w 104"/>
                <a:gd name="T9" fmla="*/ 97 h 103"/>
                <a:gd name="T10" fmla="*/ 7 w 104"/>
                <a:gd name="T11" fmla="*/ 90 h 103"/>
                <a:gd name="T12" fmla="*/ 0 w 104"/>
                <a:gd name="T13" fmla="*/ 90 h 103"/>
                <a:gd name="T14" fmla="*/ 2 w 104"/>
                <a:gd name="T15" fmla="*/ 100 h 103"/>
                <a:gd name="T16" fmla="*/ 32 w 104"/>
                <a:gd name="T17" fmla="*/ 103 h 103"/>
                <a:gd name="T18" fmla="*/ 87 w 104"/>
                <a:gd name="T19" fmla="*/ 85 h 103"/>
                <a:gd name="T20" fmla="*/ 101 w 104"/>
                <a:gd name="T21" fmla="*/ 5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03">
                  <a:moveTo>
                    <a:pt x="101" y="58"/>
                  </a:moveTo>
                  <a:lnTo>
                    <a:pt x="86" y="2"/>
                  </a:lnTo>
                  <a:lnTo>
                    <a:pt x="76" y="0"/>
                  </a:lnTo>
                  <a:lnTo>
                    <a:pt x="88" y="71"/>
                  </a:lnTo>
                  <a:lnTo>
                    <a:pt x="28" y="97"/>
                  </a:lnTo>
                  <a:lnTo>
                    <a:pt x="7" y="90"/>
                  </a:lnTo>
                  <a:cubicBezTo>
                    <a:pt x="4" y="89"/>
                    <a:pt x="2" y="89"/>
                    <a:pt x="0" y="90"/>
                  </a:cubicBezTo>
                  <a:lnTo>
                    <a:pt x="2" y="100"/>
                  </a:lnTo>
                  <a:lnTo>
                    <a:pt x="32" y="103"/>
                  </a:lnTo>
                  <a:lnTo>
                    <a:pt x="87" y="85"/>
                  </a:lnTo>
                  <a:cubicBezTo>
                    <a:pt x="98" y="81"/>
                    <a:pt x="104" y="69"/>
                    <a:pt x="101" y="58"/>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918">
              <a:extLst>
                <a:ext uri="{FF2B5EF4-FFF2-40B4-BE49-F238E27FC236}">
                  <a16:creationId xmlns:a16="http://schemas.microsoft.com/office/drawing/2014/main" id="{0DB5B7A7-4A0A-4B37-BD28-1692BC119710}"/>
                </a:ext>
              </a:extLst>
            </p:cNvPr>
            <p:cNvSpPr>
              <a:spLocks/>
            </p:cNvSpPr>
            <p:nvPr/>
          </p:nvSpPr>
          <p:spPr bwMode="auto">
            <a:xfrm>
              <a:off x="3379789" y="2533650"/>
              <a:ext cx="130175" cy="49213"/>
            </a:xfrm>
            <a:custGeom>
              <a:avLst/>
              <a:gdLst>
                <a:gd name="T0" fmla="*/ 1 w 207"/>
                <a:gd name="T1" fmla="*/ 10 h 76"/>
                <a:gd name="T2" fmla="*/ 6 w 207"/>
                <a:gd name="T3" fmla="*/ 8 h 76"/>
                <a:gd name="T4" fmla="*/ 108 w 207"/>
                <a:gd name="T5" fmla="*/ 0 h 76"/>
                <a:gd name="T6" fmla="*/ 118 w 207"/>
                <a:gd name="T7" fmla="*/ 6 h 76"/>
                <a:gd name="T8" fmla="*/ 144 w 207"/>
                <a:gd name="T9" fmla="*/ 59 h 76"/>
                <a:gd name="T10" fmla="*/ 147 w 207"/>
                <a:gd name="T11" fmla="*/ 61 h 76"/>
                <a:gd name="T12" fmla="*/ 206 w 207"/>
                <a:gd name="T13" fmla="*/ 56 h 76"/>
                <a:gd name="T14" fmla="*/ 207 w 207"/>
                <a:gd name="T15" fmla="*/ 62 h 76"/>
                <a:gd name="T16" fmla="*/ 141 w 207"/>
                <a:gd name="T17" fmla="*/ 67 h 76"/>
                <a:gd name="T18" fmla="*/ 34 w 207"/>
                <a:gd name="T19" fmla="*/ 76 h 76"/>
                <a:gd name="T20" fmla="*/ 0 w 207"/>
                <a:gd name="T21" fmla="*/ 11 h 76"/>
                <a:gd name="T22" fmla="*/ 1 w 207"/>
                <a:gd name="T23" fmla="*/ 1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76">
                  <a:moveTo>
                    <a:pt x="1" y="10"/>
                  </a:moveTo>
                  <a:cubicBezTo>
                    <a:pt x="2" y="9"/>
                    <a:pt x="4" y="8"/>
                    <a:pt x="6" y="8"/>
                  </a:cubicBezTo>
                  <a:lnTo>
                    <a:pt x="108" y="0"/>
                  </a:lnTo>
                  <a:cubicBezTo>
                    <a:pt x="112" y="0"/>
                    <a:pt x="116" y="2"/>
                    <a:pt x="118" y="6"/>
                  </a:cubicBezTo>
                  <a:lnTo>
                    <a:pt x="144" y="59"/>
                  </a:lnTo>
                  <a:cubicBezTo>
                    <a:pt x="145" y="60"/>
                    <a:pt x="146" y="61"/>
                    <a:pt x="147" y="61"/>
                  </a:cubicBezTo>
                  <a:lnTo>
                    <a:pt x="206" y="56"/>
                  </a:lnTo>
                  <a:lnTo>
                    <a:pt x="207" y="62"/>
                  </a:lnTo>
                  <a:lnTo>
                    <a:pt x="141" y="67"/>
                  </a:lnTo>
                  <a:lnTo>
                    <a:pt x="34" y="76"/>
                  </a:lnTo>
                  <a:lnTo>
                    <a:pt x="0" y="11"/>
                  </a:lnTo>
                  <a:lnTo>
                    <a:pt x="1" y="1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919">
              <a:extLst>
                <a:ext uri="{FF2B5EF4-FFF2-40B4-BE49-F238E27FC236}">
                  <a16:creationId xmlns:a16="http://schemas.microsoft.com/office/drawing/2014/main" id="{B7E21F25-9E00-432D-9593-D4ACFF9FF77B}"/>
                </a:ext>
              </a:extLst>
            </p:cNvPr>
            <p:cNvSpPr>
              <a:spLocks/>
            </p:cNvSpPr>
            <p:nvPr/>
          </p:nvSpPr>
          <p:spPr bwMode="auto">
            <a:xfrm>
              <a:off x="3376614" y="2535238"/>
              <a:ext cx="100013" cy="47625"/>
            </a:xfrm>
            <a:custGeom>
              <a:avLst/>
              <a:gdLst>
                <a:gd name="T0" fmla="*/ 4 w 157"/>
                <a:gd name="T1" fmla="*/ 9 h 74"/>
                <a:gd name="T2" fmla="*/ 107 w 157"/>
                <a:gd name="T3" fmla="*/ 1 h 74"/>
                <a:gd name="T4" fmla="*/ 115 w 157"/>
                <a:gd name="T5" fmla="*/ 5 h 74"/>
                <a:gd name="T6" fmla="*/ 142 w 157"/>
                <a:gd name="T7" fmla="*/ 60 h 74"/>
                <a:gd name="T8" fmla="*/ 150 w 157"/>
                <a:gd name="T9" fmla="*/ 65 h 74"/>
                <a:gd name="T10" fmla="*/ 157 w 157"/>
                <a:gd name="T11" fmla="*/ 64 h 74"/>
                <a:gd name="T12" fmla="*/ 31 w 157"/>
                <a:gd name="T13" fmla="*/ 74 h 74"/>
                <a:gd name="T14" fmla="*/ 1 w 157"/>
                <a:gd name="T15" fmla="*/ 13 h 74"/>
                <a:gd name="T16" fmla="*/ 4 w 157"/>
                <a:gd name="T17"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74">
                  <a:moveTo>
                    <a:pt x="4" y="9"/>
                  </a:moveTo>
                  <a:lnTo>
                    <a:pt x="107" y="1"/>
                  </a:lnTo>
                  <a:cubicBezTo>
                    <a:pt x="111" y="0"/>
                    <a:pt x="114" y="2"/>
                    <a:pt x="115" y="5"/>
                  </a:cubicBezTo>
                  <a:lnTo>
                    <a:pt x="142" y="60"/>
                  </a:lnTo>
                  <a:cubicBezTo>
                    <a:pt x="143" y="63"/>
                    <a:pt x="146" y="65"/>
                    <a:pt x="150" y="65"/>
                  </a:cubicBezTo>
                  <a:lnTo>
                    <a:pt x="157" y="64"/>
                  </a:lnTo>
                  <a:lnTo>
                    <a:pt x="31" y="74"/>
                  </a:lnTo>
                  <a:lnTo>
                    <a:pt x="1" y="13"/>
                  </a:lnTo>
                  <a:cubicBezTo>
                    <a:pt x="0" y="12"/>
                    <a:pt x="2" y="9"/>
                    <a:pt x="4" y="9"/>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920">
              <a:extLst>
                <a:ext uri="{FF2B5EF4-FFF2-40B4-BE49-F238E27FC236}">
                  <a16:creationId xmlns:a16="http://schemas.microsoft.com/office/drawing/2014/main" id="{CCF669F9-9D6A-46B0-97BC-CECA77702185}"/>
                </a:ext>
              </a:extLst>
            </p:cNvPr>
            <p:cNvSpPr>
              <a:spLocks/>
            </p:cNvSpPr>
            <p:nvPr/>
          </p:nvSpPr>
          <p:spPr bwMode="auto">
            <a:xfrm>
              <a:off x="3394076" y="2571750"/>
              <a:ext cx="73025" cy="6350"/>
            </a:xfrm>
            <a:custGeom>
              <a:avLst/>
              <a:gdLst>
                <a:gd name="T0" fmla="*/ 0 w 115"/>
                <a:gd name="T1" fmla="*/ 9 h 12"/>
                <a:gd name="T2" fmla="*/ 114 w 115"/>
                <a:gd name="T3" fmla="*/ 0 h 12"/>
                <a:gd name="T4" fmla="*/ 115 w 115"/>
                <a:gd name="T5" fmla="*/ 2 h 12"/>
                <a:gd name="T6" fmla="*/ 1 w 115"/>
                <a:gd name="T7" fmla="*/ 12 h 12"/>
                <a:gd name="T8" fmla="*/ 0 w 115"/>
                <a:gd name="T9" fmla="*/ 9 h 12"/>
              </a:gdLst>
              <a:ahLst/>
              <a:cxnLst>
                <a:cxn ang="0">
                  <a:pos x="T0" y="T1"/>
                </a:cxn>
                <a:cxn ang="0">
                  <a:pos x="T2" y="T3"/>
                </a:cxn>
                <a:cxn ang="0">
                  <a:pos x="T4" y="T5"/>
                </a:cxn>
                <a:cxn ang="0">
                  <a:pos x="T6" y="T7"/>
                </a:cxn>
                <a:cxn ang="0">
                  <a:pos x="T8" y="T9"/>
                </a:cxn>
              </a:cxnLst>
              <a:rect l="0" t="0" r="r" b="b"/>
              <a:pathLst>
                <a:path w="115" h="12">
                  <a:moveTo>
                    <a:pt x="0" y="9"/>
                  </a:moveTo>
                  <a:lnTo>
                    <a:pt x="114" y="0"/>
                  </a:lnTo>
                  <a:lnTo>
                    <a:pt x="115" y="2"/>
                  </a:lnTo>
                  <a:lnTo>
                    <a:pt x="1" y="12"/>
                  </a:lnTo>
                  <a:lnTo>
                    <a:pt x="0" y="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921">
              <a:extLst>
                <a:ext uri="{FF2B5EF4-FFF2-40B4-BE49-F238E27FC236}">
                  <a16:creationId xmlns:a16="http://schemas.microsoft.com/office/drawing/2014/main" id="{DCE411A7-E38B-4947-98AB-C3D8FFCEF692}"/>
                </a:ext>
              </a:extLst>
            </p:cNvPr>
            <p:cNvSpPr>
              <a:spLocks/>
            </p:cNvSpPr>
            <p:nvPr/>
          </p:nvSpPr>
          <p:spPr bwMode="auto">
            <a:xfrm>
              <a:off x="3419476" y="2554288"/>
              <a:ext cx="4763" cy="3175"/>
            </a:xfrm>
            <a:custGeom>
              <a:avLst/>
              <a:gdLst>
                <a:gd name="T0" fmla="*/ 2 w 8"/>
                <a:gd name="T1" fmla="*/ 5 h 5"/>
                <a:gd name="T2" fmla="*/ 0 w 8"/>
                <a:gd name="T3" fmla="*/ 1 h 5"/>
                <a:gd name="T4" fmla="*/ 6 w 8"/>
                <a:gd name="T5" fmla="*/ 0 h 5"/>
                <a:gd name="T6" fmla="*/ 8 w 8"/>
                <a:gd name="T7" fmla="*/ 5 h 5"/>
                <a:gd name="T8" fmla="*/ 2 w 8"/>
                <a:gd name="T9" fmla="*/ 5 h 5"/>
              </a:gdLst>
              <a:ahLst/>
              <a:cxnLst>
                <a:cxn ang="0">
                  <a:pos x="T0" y="T1"/>
                </a:cxn>
                <a:cxn ang="0">
                  <a:pos x="T2" y="T3"/>
                </a:cxn>
                <a:cxn ang="0">
                  <a:pos x="T4" y="T5"/>
                </a:cxn>
                <a:cxn ang="0">
                  <a:pos x="T6" y="T7"/>
                </a:cxn>
                <a:cxn ang="0">
                  <a:pos x="T8" y="T9"/>
                </a:cxn>
              </a:cxnLst>
              <a:rect l="0" t="0" r="r" b="b"/>
              <a:pathLst>
                <a:path w="8" h="5">
                  <a:moveTo>
                    <a:pt x="2" y="5"/>
                  </a:moveTo>
                  <a:lnTo>
                    <a:pt x="0" y="1"/>
                  </a:lnTo>
                  <a:lnTo>
                    <a:pt x="6" y="0"/>
                  </a:lnTo>
                  <a:lnTo>
                    <a:pt x="8" y="5"/>
                  </a:lnTo>
                  <a:lnTo>
                    <a:pt x="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922">
              <a:extLst>
                <a:ext uri="{FF2B5EF4-FFF2-40B4-BE49-F238E27FC236}">
                  <a16:creationId xmlns:a16="http://schemas.microsoft.com/office/drawing/2014/main" id="{25D1659F-97B1-4729-881C-87FA65FFB3C1}"/>
                </a:ext>
              </a:extLst>
            </p:cNvPr>
            <p:cNvSpPr>
              <a:spLocks/>
            </p:cNvSpPr>
            <p:nvPr/>
          </p:nvSpPr>
          <p:spPr bwMode="auto">
            <a:xfrm>
              <a:off x="3414714" y="2555875"/>
              <a:ext cx="4763" cy="3175"/>
            </a:xfrm>
            <a:custGeom>
              <a:avLst/>
              <a:gdLst>
                <a:gd name="T0" fmla="*/ 8 w 8"/>
                <a:gd name="T1" fmla="*/ 4 h 5"/>
                <a:gd name="T2" fmla="*/ 2 w 8"/>
                <a:gd name="T3" fmla="*/ 5 h 5"/>
                <a:gd name="T4" fmla="*/ 0 w 8"/>
                <a:gd name="T5" fmla="*/ 1 h 5"/>
                <a:gd name="T6" fmla="*/ 6 w 8"/>
                <a:gd name="T7" fmla="*/ 0 h 5"/>
                <a:gd name="T8" fmla="*/ 8 w 8"/>
                <a:gd name="T9" fmla="*/ 4 h 5"/>
              </a:gdLst>
              <a:ahLst/>
              <a:cxnLst>
                <a:cxn ang="0">
                  <a:pos x="T0" y="T1"/>
                </a:cxn>
                <a:cxn ang="0">
                  <a:pos x="T2" y="T3"/>
                </a:cxn>
                <a:cxn ang="0">
                  <a:pos x="T4" y="T5"/>
                </a:cxn>
                <a:cxn ang="0">
                  <a:pos x="T6" y="T7"/>
                </a:cxn>
                <a:cxn ang="0">
                  <a:pos x="T8" y="T9"/>
                </a:cxn>
              </a:cxnLst>
              <a:rect l="0" t="0" r="r" b="b"/>
              <a:pathLst>
                <a:path w="8" h="5">
                  <a:moveTo>
                    <a:pt x="8" y="4"/>
                  </a:moveTo>
                  <a:lnTo>
                    <a:pt x="2" y="5"/>
                  </a:lnTo>
                  <a:lnTo>
                    <a:pt x="0" y="1"/>
                  </a:lnTo>
                  <a:lnTo>
                    <a:pt x="6" y="0"/>
                  </a:lnTo>
                  <a:lnTo>
                    <a:pt x="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923">
              <a:extLst>
                <a:ext uri="{FF2B5EF4-FFF2-40B4-BE49-F238E27FC236}">
                  <a16:creationId xmlns:a16="http://schemas.microsoft.com/office/drawing/2014/main" id="{E8EC5D60-E653-4821-9C0D-F5B56D6AA4E8}"/>
                </a:ext>
              </a:extLst>
            </p:cNvPr>
            <p:cNvSpPr>
              <a:spLocks/>
            </p:cNvSpPr>
            <p:nvPr/>
          </p:nvSpPr>
          <p:spPr bwMode="auto">
            <a:xfrm>
              <a:off x="3421064" y="2559050"/>
              <a:ext cx="4763" cy="3175"/>
            </a:xfrm>
            <a:custGeom>
              <a:avLst/>
              <a:gdLst>
                <a:gd name="T0" fmla="*/ 0 w 8"/>
                <a:gd name="T1" fmla="*/ 1 h 5"/>
                <a:gd name="T2" fmla="*/ 6 w 8"/>
                <a:gd name="T3" fmla="*/ 0 h 5"/>
                <a:gd name="T4" fmla="*/ 8 w 8"/>
                <a:gd name="T5" fmla="*/ 4 h 5"/>
                <a:gd name="T6" fmla="*/ 2 w 8"/>
                <a:gd name="T7" fmla="*/ 5 h 5"/>
                <a:gd name="T8" fmla="*/ 0 w 8"/>
                <a:gd name="T9" fmla="*/ 1 h 5"/>
              </a:gdLst>
              <a:ahLst/>
              <a:cxnLst>
                <a:cxn ang="0">
                  <a:pos x="T0" y="T1"/>
                </a:cxn>
                <a:cxn ang="0">
                  <a:pos x="T2" y="T3"/>
                </a:cxn>
                <a:cxn ang="0">
                  <a:pos x="T4" y="T5"/>
                </a:cxn>
                <a:cxn ang="0">
                  <a:pos x="T6" y="T7"/>
                </a:cxn>
                <a:cxn ang="0">
                  <a:pos x="T8" y="T9"/>
                </a:cxn>
              </a:cxnLst>
              <a:rect l="0" t="0" r="r" b="b"/>
              <a:pathLst>
                <a:path w="8" h="5">
                  <a:moveTo>
                    <a:pt x="0" y="1"/>
                  </a:moveTo>
                  <a:lnTo>
                    <a:pt x="6" y="0"/>
                  </a:lnTo>
                  <a:lnTo>
                    <a:pt x="8" y="4"/>
                  </a:lnTo>
                  <a:lnTo>
                    <a:pt x="2" y="5"/>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924">
              <a:extLst>
                <a:ext uri="{FF2B5EF4-FFF2-40B4-BE49-F238E27FC236}">
                  <a16:creationId xmlns:a16="http://schemas.microsoft.com/office/drawing/2014/main" id="{81DE8DD6-4B16-4BCC-8072-F68E53E68981}"/>
                </a:ext>
              </a:extLst>
            </p:cNvPr>
            <p:cNvSpPr>
              <a:spLocks/>
            </p:cNvSpPr>
            <p:nvPr/>
          </p:nvSpPr>
          <p:spPr bwMode="auto">
            <a:xfrm>
              <a:off x="3416301" y="2559050"/>
              <a:ext cx="4763" cy="3175"/>
            </a:xfrm>
            <a:custGeom>
              <a:avLst/>
              <a:gdLst>
                <a:gd name="T0" fmla="*/ 6 w 8"/>
                <a:gd name="T1" fmla="*/ 0 h 5"/>
                <a:gd name="T2" fmla="*/ 8 w 8"/>
                <a:gd name="T3" fmla="*/ 4 h 5"/>
                <a:gd name="T4" fmla="*/ 2 w 8"/>
                <a:gd name="T5" fmla="*/ 5 h 5"/>
                <a:gd name="T6" fmla="*/ 0 w 8"/>
                <a:gd name="T7" fmla="*/ 0 h 5"/>
                <a:gd name="T8" fmla="*/ 6 w 8"/>
                <a:gd name="T9" fmla="*/ 0 h 5"/>
              </a:gdLst>
              <a:ahLst/>
              <a:cxnLst>
                <a:cxn ang="0">
                  <a:pos x="T0" y="T1"/>
                </a:cxn>
                <a:cxn ang="0">
                  <a:pos x="T2" y="T3"/>
                </a:cxn>
                <a:cxn ang="0">
                  <a:pos x="T4" y="T5"/>
                </a:cxn>
                <a:cxn ang="0">
                  <a:pos x="T6" y="T7"/>
                </a:cxn>
                <a:cxn ang="0">
                  <a:pos x="T8" y="T9"/>
                </a:cxn>
              </a:cxnLst>
              <a:rect l="0" t="0" r="r" b="b"/>
              <a:pathLst>
                <a:path w="8" h="5">
                  <a:moveTo>
                    <a:pt x="6" y="0"/>
                  </a:moveTo>
                  <a:lnTo>
                    <a:pt x="8" y="4"/>
                  </a:lnTo>
                  <a:lnTo>
                    <a:pt x="2" y="5"/>
                  </a:lnTo>
                  <a:lnTo>
                    <a:pt x="0" y="0"/>
                  </a:lnTo>
                  <a:lnTo>
                    <a:pt x="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925">
              <a:extLst>
                <a:ext uri="{FF2B5EF4-FFF2-40B4-BE49-F238E27FC236}">
                  <a16:creationId xmlns:a16="http://schemas.microsoft.com/office/drawing/2014/main" id="{5AD66514-2689-4BB0-B9D8-EDD141AE1F96}"/>
                </a:ext>
              </a:extLst>
            </p:cNvPr>
            <p:cNvSpPr>
              <a:spLocks/>
            </p:cNvSpPr>
            <p:nvPr/>
          </p:nvSpPr>
          <p:spPr bwMode="auto">
            <a:xfrm>
              <a:off x="3244851" y="2303463"/>
              <a:ext cx="150813" cy="274638"/>
            </a:xfrm>
            <a:custGeom>
              <a:avLst/>
              <a:gdLst>
                <a:gd name="T0" fmla="*/ 239 w 239"/>
                <a:gd name="T1" fmla="*/ 296 h 435"/>
                <a:gd name="T2" fmla="*/ 239 w 239"/>
                <a:gd name="T3" fmla="*/ 11 h 435"/>
                <a:gd name="T4" fmla="*/ 228 w 239"/>
                <a:gd name="T5" fmla="*/ 0 h 435"/>
                <a:gd name="T6" fmla="*/ 10 w 239"/>
                <a:gd name="T7" fmla="*/ 0 h 435"/>
                <a:gd name="T8" fmla="*/ 0 w 239"/>
                <a:gd name="T9" fmla="*/ 11 h 435"/>
                <a:gd name="T10" fmla="*/ 0 w 239"/>
                <a:gd name="T11" fmla="*/ 296 h 435"/>
                <a:gd name="T12" fmla="*/ 10 w 239"/>
                <a:gd name="T13" fmla="*/ 306 h 435"/>
                <a:gd name="T14" fmla="*/ 69 w 239"/>
                <a:gd name="T15" fmla="*/ 306 h 435"/>
                <a:gd name="T16" fmla="*/ 88 w 239"/>
                <a:gd name="T17" fmla="*/ 325 h 435"/>
                <a:gd name="T18" fmla="*/ 88 w 239"/>
                <a:gd name="T19" fmla="*/ 410 h 435"/>
                <a:gd name="T20" fmla="*/ 114 w 239"/>
                <a:gd name="T21" fmla="*/ 435 h 435"/>
                <a:gd name="T22" fmla="*/ 238 w 239"/>
                <a:gd name="T23" fmla="*/ 435 h 435"/>
                <a:gd name="T24" fmla="*/ 232 w 239"/>
                <a:gd name="T25" fmla="*/ 422 h 435"/>
                <a:gd name="T26" fmla="*/ 143 w 239"/>
                <a:gd name="T27" fmla="*/ 422 h 435"/>
                <a:gd name="T28" fmla="*/ 128 w 239"/>
                <a:gd name="T29" fmla="*/ 407 h 435"/>
                <a:gd name="T30" fmla="*/ 128 w 239"/>
                <a:gd name="T31" fmla="*/ 325 h 435"/>
                <a:gd name="T32" fmla="*/ 147 w 239"/>
                <a:gd name="T33" fmla="*/ 306 h 435"/>
                <a:gd name="T34" fmla="*/ 228 w 239"/>
                <a:gd name="T35" fmla="*/ 306 h 435"/>
                <a:gd name="T36" fmla="*/ 239 w 239"/>
                <a:gd name="T37" fmla="*/ 296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 h="435">
                  <a:moveTo>
                    <a:pt x="239" y="296"/>
                  </a:moveTo>
                  <a:lnTo>
                    <a:pt x="239" y="11"/>
                  </a:lnTo>
                  <a:cubicBezTo>
                    <a:pt x="239" y="5"/>
                    <a:pt x="234" y="0"/>
                    <a:pt x="228" y="0"/>
                  </a:cubicBezTo>
                  <a:lnTo>
                    <a:pt x="10" y="0"/>
                  </a:lnTo>
                  <a:cubicBezTo>
                    <a:pt x="4" y="0"/>
                    <a:pt x="0" y="5"/>
                    <a:pt x="0" y="11"/>
                  </a:cubicBezTo>
                  <a:lnTo>
                    <a:pt x="0" y="296"/>
                  </a:lnTo>
                  <a:cubicBezTo>
                    <a:pt x="0" y="301"/>
                    <a:pt x="4" y="306"/>
                    <a:pt x="10" y="306"/>
                  </a:cubicBezTo>
                  <a:lnTo>
                    <a:pt x="69" y="306"/>
                  </a:lnTo>
                  <a:cubicBezTo>
                    <a:pt x="79" y="306"/>
                    <a:pt x="88" y="315"/>
                    <a:pt x="88" y="325"/>
                  </a:cubicBezTo>
                  <a:lnTo>
                    <a:pt x="88" y="410"/>
                  </a:lnTo>
                  <a:cubicBezTo>
                    <a:pt x="88" y="424"/>
                    <a:pt x="99" y="435"/>
                    <a:pt x="114" y="435"/>
                  </a:cubicBezTo>
                  <a:lnTo>
                    <a:pt x="238" y="435"/>
                  </a:lnTo>
                  <a:lnTo>
                    <a:pt x="232" y="422"/>
                  </a:lnTo>
                  <a:lnTo>
                    <a:pt x="143" y="422"/>
                  </a:lnTo>
                  <a:cubicBezTo>
                    <a:pt x="135" y="422"/>
                    <a:pt x="128" y="415"/>
                    <a:pt x="128" y="407"/>
                  </a:cubicBezTo>
                  <a:lnTo>
                    <a:pt x="128" y="325"/>
                  </a:lnTo>
                  <a:cubicBezTo>
                    <a:pt x="128" y="315"/>
                    <a:pt x="136" y="306"/>
                    <a:pt x="147" y="306"/>
                  </a:cubicBezTo>
                  <a:lnTo>
                    <a:pt x="228" y="306"/>
                  </a:lnTo>
                  <a:cubicBezTo>
                    <a:pt x="234" y="306"/>
                    <a:pt x="239" y="301"/>
                    <a:pt x="239" y="296"/>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926">
              <a:extLst>
                <a:ext uri="{FF2B5EF4-FFF2-40B4-BE49-F238E27FC236}">
                  <a16:creationId xmlns:a16="http://schemas.microsoft.com/office/drawing/2014/main" id="{0477D03E-58FC-462D-873A-6A21DEBFCA09}"/>
                </a:ext>
              </a:extLst>
            </p:cNvPr>
            <p:cNvSpPr>
              <a:spLocks/>
            </p:cNvSpPr>
            <p:nvPr/>
          </p:nvSpPr>
          <p:spPr bwMode="auto">
            <a:xfrm>
              <a:off x="3251201" y="2311400"/>
              <a:ext cx="136525" cy="96838"/>
            </a:xfrm>
            <a:custGeom>
              <a:avLst/>
              <a:gdLst>
                <a:gd name="T0" fmla="*/ 212 w 216"/>
                <a:gd name="T1" fmla="*/ 154 h 154"/>
                <a:gd name="T2" fmla="*/ 5 w 216"/>
                <a:gd name="T3" fmla="*/ 154 h 154"/>
                <a:gd name="T4" fmla="*/ 0 w 216"/>
                <a:gd name="T5" fmla="*/ 149 h 154"/>
                <a:gd name="T6" fmla="*/ 0 w 216"/>
                <a:gd name="T7" fmla="*/ 5 h 154"/>
                <a:gd name="T8" fmla="*/ 5 w 216"/>
                <a:gd name="T9" fmla="*/ 0 h 154"/>
                <a:gd name="T10" fmla="*/ 212 w 216"/>
                <a:gd name="T11" fmla="*/ 0 h 154"/>
                <a:gd name="T12" fmla="*/ 216 w 216"/>
                <a:gd name="T13" fmla="*/ 5 h 154"/>
                <a:gd name="T14" fmla="*/ 216 w 216"/>
                <a:gd name="T15" fmla="*/ 149 h 154"/>
                <a:gd name="T16" fmla="*/ 212 w 216"/>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154">
                  <a:moveTo>
                    <a:pt x="212" y="154"/>
                  </a:moveTo>
                  <a:lnTo>
                    <a:pt x="5" y="154"/>
                  </a:lnTo>
                  <a:cubicBezTo>
                    <a:pt x="2" y="154"/>
                    <a:pt x="0" y="151"/>
                    <a:pt x="0" y="149"/>
                  </a:cubicBezTo>
                  <a:lnTo>
                    <a:pt x="0" y="5"/>
                  </a:lnTo>
                  <a:cubicBezTo>
                    <a:pt x="0" y="2"/>
                    <a:pt x="2" y="0"/>
                    <a:pt x="5" y="0"/>
                  </a:cubicBezTo>
                  <a:lnTo>
                    <a:pt x="212" y="0"/>
                  </a:lnTo>
                  <a:cubicBezTo>
                    <a:pt x="214" y="0"/>
                    <a:pt x="216" y="2"/>
                    <a:pt x="216" y="5"/>
                  </a:cubicBezTo>
                  <a:lnTo>
                    <a:pt x="216" y="149"/>
                  </a:lnTo>
                  <a:cubicBezTo>
                    <a:pt x="216" y="151"/>
                    <a:pt x="214" y="154"/>
                    <a:pt x="212" y="15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Rectangle 927">
              <a:extLst>
                <a:ext uri="{FF2B5EF4-FFF2-40B4-BE49-F238E27FC236}">
                  <a16:creationId xmlns:a16="http://schemas.microsoft.com/office/drawing/2014/main" id="{F0AEA1BE-5035-4D61-B46A-AAB840FB84CB}"/>
                </a:ext>
              </a:extLst>
            </p:cNvPr>
            <p:cNvSpPr>
              <a:spLocks noChangeArrowheads="1"/>
            </p:cNvSpPr>
            <p:nvPr/>
          </p:nvSpPr>
          <p:spPr bwMode="auto">
            <a:xfrm>
              <a:off x="3295651" y="2360613"/>
              <a:ext cx="19050" cy="412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928">
              <a:extLst>
                <a:ext uri="{FF2B5EF4-FFF2-40B4-BE49-F238E27FC236}">
                  <a16:creationId xmlns:a16="http://schemas.microsoft.com/office/drawing/2014/main" id="{E75A295E-F01D-40DD-B861-F86516BE6C48}"/>
                </a:ext>
              </a:extLst>
            </p:cNvPr>
            <p:cNvSpPr>
              <a:spLocks noChangeArrowheads="1"/>
            </p:cNvSpPr>
            <p:nvPr/>
          </p:nvSpPr>
          <p:spPr bwMode="auto">
            <a:xfrm>
              <a:off x="3355976" y="2224088"/>
              <a:ext cx="19050" cy="177800"/>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929">
              <a:extLst>
                <a:ext uri="{FF2B5EF4-FFF2-40B4-BE49-F238E27FC236}">
                  <a16:creationId xmlns:a16="http://schemas.microsoft.com/office/drawing/2014/main" id="{3A6DDB48-9579-4BC5-AE10-FF46AA4055AE}"/>
                </a:ext>
              </a:extLst>
            </p:cNvPr>
            <p:cNvSpPr>
              <a:spLocks noChangeArrowheads="1"/>
            </p:cNvSpPr>
            <p:nvPr/>
          </p:nvSpPr>
          <p:spPr bwMode="auto">
            <a:xfrm>
              <a:off x="3263901" y="2381250"/>
              <a:ext cx="20638" cy="20638"/>
            </a:xfrm>
            <a:prstGeom prst="rect">
              <a:avLst/>
            </a:prstGeom>
            <a:solidFill>
              <a:srgbClr val="FEC9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930">
              <a:extLst>
                <a:ext uri="{FF2B5EF4-FFF2-40B4-BE49-F238E27FC236}">
                  <a16:creationId xmlns:a16="http://schemas.microsoft.com/office/drawing/2014/main" id="{1C20BCCE-AEC0-4216-8A0E-1587C9A1A90E}"/>
                </a:ext>
              </a:extLst>
            </p:cNvPr>
            <p:cNvSpPr>
              <a:spLocks noChangeArrowheads="1"/>
            </p:cNvSpPr>
            <p:nvPr/>
          </p:nvSpPr>
          <p:spPr bwMode="auto">
            <a:xfrm>
              <a:off x="3325814" y="2268538"/>
              <a:ext cx="19050" cy="1333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931">
              <a:extLst>
                <a:ext uri="{FF2B5EF4-FFF2-40B4-BE49-F238E27FC236}">
                  <a16:creationId xmlns:a16="http://schemas.microsoft.com/office/drawing/2014/main" id="{38EE84F1-145B-4690-9357-FF1C801F5AFF}"/>
                </a:ext>
              </a:extLst>
            </p:cNvPr>
            <p:cNvSpPr>
              <a:spLocks noChangeArrowheads="1"/>
            </p:cNvSpPr>
            <p:nvPr/>
          </p:nvSpPr>
          <p:spPr bwMode="auto">
            <a:xfrm>
              <a:off x="3251201" y="2417763"/>
              <a:ext cx="82550" cy="63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932">
              <a:extLst>
                <a:ext uri="{FF2B5EF4-FFF2-40B4-BE49-F238E27FC236}">
                  <a16:creationId xmlns:a16="http://schemas.microsoft.com/office/drawing/2014/main" id="{AA930BAF-EFB7-45BE-A033-F884C4886A1B}"/>
                </a:ext>
              </a:extLst>
            </p:cNvPr>
            <p:cNvSpPr>
              <a:spLocks noChangeArrowheads="1"/>
            </p:cNvSpPr>
            <p:nvPr/>
          </p:nvSpPr>
          <p:spPr bwMode="auto">
            <a:xfrm>
              <a:off x="3251201" y="2428875"/>
              <a:ext cx="8255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933">
              <a:extLst>
                <a:ext uri="{FF2B5EF4-FFF2-40B4-BE49-F238E27FC236}">
                  <a16:creationId xmlns:a16="http://schemas.microsoft.com/office/drawing/2014/main" id="{59CF5ACE-DBC2-47B9-95DA-E4CCCAAE2136}"/>
                </a:ext>
              </a:extLst>
            </p:cNvPr>
            <p:cNvSpPr>
              <a:spLocks noChangeArrowheads="1"/>
            </p:cNvSpPr>
            <p:nvPr/>
          </p:nvSpPr>
          <p:spPr bwMode="auto">
            <a:xfrm>
              <a:off x="3251201" y="2439988"/>
              <a:ext cx="63500"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934">
              <a:extLst>
                <a:ext uri="{FF2B5EF4-FFF2-40B4-BE49-F238E27FC236}">
                  <a16:creationId xmlns:a16="http://schemas.microsoft.com/office/drawing/2014/main" id="{77B335DF-7AEA-4E1D-BBC2-F256AEEA715E}"/>
                </a:ext>
              </a:extLst>
            </p:cNvPr>
            <p:cNvSpPr>
              <a:spLocks noChangeArrowheads="1"/>
            </p:cNvSpPr>
            <p:nvPr/>
          </p:nvSpPr>
          <p:spPr bwMode="auto">
            <a:xfrm>
              <a:off x="3446464" y="2171700"/>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935">
              <a:extLst>
                <a:ext uri="{FF2B5EF4-FFF2-40B4-BE49-F238E27FC236}">
                  <a16:creationId xmlns:a16="http://schemas.microsoft.com/office/drawing/2014/main" id="{22535737-12D9-4C41-95E1-1D9ADD490A74}"/>
                </a:ext>
              </a:extLst>
            </p:cNvPr>
            <p:cNvSpPr>
              <a:spLocks noChangeArrowheads="1"/>
            </p:cNvSpPr>
            <p:nvPr/>
          </p:nvSpPr>
          <p:spPr bwMode="auto">
            <a:xfrm>
              <a:off x="3316289" y="2163763"/>
              <a:ext cx="22225"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936">
              <a:extLst>
                <a:ext uri="{FF2B5EF4-FFF2-40B4-BE49-F238E27FC236}">
                  <a16:creationId xmlns:a16="http://schemas.microsoft.com/office/drawing/2014/main" id="{345EB9B4-BD89-4FCC-A69F-39EADEC21E27}"/>
                </a:ext>
              </a:extLst>
            </p:cNvPr>
            <p:cNvSpPr>
              <a:spLocks noEditPoints="1"/>
            </p:cNvSpPr>
            <p:nvPr/>
          </p:nvSpPr>
          <p:spPr bwMode="auto">
            <a:xfrm>
              <a:off x="3360739" y="2178050"/>
              <a:ext cx="100013" cy="58738"/>
            </a:xfrm>
            <a:custGeom>
              <a:avLst/>
              <a:gdLst>
                <a:gd name="T0" fmla="*/ 151 w 157"/>
                <a:gd name="T1" fmla="*/ 9 h 92"/>
                <a:gd name="T2" fmla="*/ 147 w 157"/>
                <a:gd name="T3" fmla="*/ 6 h 92"/>
                <a:gd name="T4" fmla="*/ 151 w 157"/>
                <a:gd name="T5" fmla="*/ 2 h 92"/>
                <a:gd name="T6" fmla="*/ 154 w 157"/>
                <a:gd name="T7" fmla="*/ 6 h 92"/>
                <a:gd name="T8" fmla="*/ 151 w 157"/>
                <a:gd name="T9" fmla="*/ 9 h 92"/>
                <a:gd name="T10" fmla="*/ 6 w 157"/>
                <a:gd name="T11" fmla="*/ 89 h 92"/>
                <a:gd name="T12" fmla="*/ 3 w 157"/>
                <a:gd name="T13" fmla="*/ 86 h 92"/>
                <a:gd name="T14" fmla="*/ 6 w 157"/>
                <a:gd name="T15" fmla="*/ 82 h 92"/>
                <a:gd name="T16" fmla="*/ 10 w 157"/>
                <a:gd name="T17" fmla="*/ 86 h 92"/>
                <a:gd name="T18" fmla="*/ 6 w 157"/>
                <a:gd name="T19" fmla="*/ 89 h 92"/>
                <a:gd name="T20" fmla="*/ 151 w 157"/>
                <a:gd name="T21" fmla="*/ 0 h 92"/>
                <a:gd name="T22" fmla="*/ 145 w 157"/>
                <a:gd name="T23" fmla="*/ 6 h 92"/>
                <a:gd name="T24" fmla="*/ 145 w 157"/>
                <a:gd name="T25" fmla="*/ 8 h 92"/>
                <a:gd name="T26" fmla="*/ 11 w 157"/>
                <a:gd name="T27" fmla="*/ 82 h 92"/>
                <a:gd name="T28" fmla="*/ 6 w 157"/>
                <a:gd name="T29" fmla="*/ 80 h 92"/>
                <a:gd name="T30" fmla="*/ 0 w 157"/>
                <a:gd name="T31" fmla="*/ 86 h 92"/>
                <a:gd name="T32" fmla="*/ 6 w 157"/>
                <a:gd name="T33" fmla="*/ 92 h 92"/>
                <a:gd name="T34" fmla="*/ 12 w 157"/>
                <a:gd name="T35" fmla="*/ 86 h 92"/>
                <a:gd name="T36" fmla="*/ 12 w 157"/>
                <a:gd name="T37" fmla="*/ 84 h 92"/>
                <a:gd name="T38" fmla="*/ 146 w 157"/>
                <a:gd name="T39" fmla="*/ 10 h 92"/>
                <a:gd name="T40" fmla="*/ 151 w 157"/>
                <a:gd name="T41" fmla="*/ 12 h 92"/>
                <a:gd name="T42" fmla="*/ 157 w 157"/>
                <a:gd name="T43" fmla="*/ 6 h 92"/>
                <a:gd name="T44" fmla="*/ 151 w 157"/>
                <a:gd name="T45"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92">
                  <a:moveTo>
                    <a:pt x="151" y="9"/>
                  </a:moveTo>
                  <a:cubicBezTo>
                    <a:pt x="149" y="9"/>
                    <a:pt x="147" y="8"/>
                    <a:pt x="147" y="6"/>
                  </a:cubicBezTo>
                  <a:cubicBezTo>
                    <a:pt x="147" y="4"/>
                    <a:pt x="149" y="2"/>
                    <a:pt x="151" y="2"/>
                  </a:cubicBezTo>
                  <a:cubicBezTo>
                    <a:pt x="152" y="2"/>
                    <a:pt x="154" y="4"/>
                    <a:pt x="154" y="6"/>
                  </a:cubicBezTo>
                  <a:cubicBezTo>
                    <a:pt x="154" y="8"/>
                    <a:pt x="152" y="9"/>
                    <a:pt x="151" y="9"/>
                  </a:cubicBezTo>
                  <a:close/>
                  <a:moveTo>
                    <a:pt x="6" y="89"/>
                  </a:moveTo>
                  <a:cubicBezTo>
                    <a:pt x="4" y="89"/>
                    <a:pt x="3" y="88"/>
                    <a:pt x="3" y="86"/>
                  </a:cubicBezTo>
                  <a:cubicBezTo>
                    <a:pt x="3" y="84"/>
                    <a:pt x="4" y="82"/>
                    <a:pt x="6" y="82"/>
                  </a:cubicBezTo>
                  <a:cubicBezTo>
                    <a:pt x="8" y="82"/>
                    <a:pt x="10" y="84"/>
                    <a:pt x="10" y="86"/>
                  </a:cubicBezTo>
                  <a:cubicBezTo>
                    <a:pt x="10" y="88"/>
                    <a:pt x="8" y="89"/>
                    <a:pt x="6" y="89"/>
                  </a:cubicBezTo>
                  <a:close/>
                  <a:moveTo>
                    <a:pt x="151" y="0"/>
                  </a:moveTo>
                  <a:cubicBezTo>
                    <a:pt x="147" y="0"/>
                    <a:pt x="145" y="2"/>
                    <a:pt x="145" y="6"/>
                  </a:cubicBezTo>
                  <a:cubicBezTo>
                    <a:pt x="145" y="6"/>
                    <a:pt x="145" y="7"/>
                    <a:pt x="145" y="8"/>
                  </a:cubicBezTo>
                  <a:lnTo>
                    <a:pt x="11" y="82"/>
                  </a:lnTo>
                  <a:cubicBezTo>
                    <a:pt x="10" y="81"/>
                    <a:pt x="8" y="80"/>
                    <a:pt x="6" y="80"/>
                  </a:cubicBezTo>
                  <a:cubicBezTo>
                    <a:pt x="3" y="80"/>
                    <a:pt x="0" y="82"/>
                    <a:pt x="0" y="86"/>
                  </a:cubicBezTo>
                  <a:cubicBezTo>
                    <a:pt x="0" y="89"/>
                    <a:pt x="3" y="92"/>
                    <a:pt x="6" y="92"/>
                  </a:cubicBezTo>
                  <a:cubicBezTo>
                    <a:pt x="10" y="92"/>
                    <a:pt x="12" y="89"/>
                    <a:pt x="12" y="86"/>
                  </a:cubicBezTo>
                  <a:cubicBezTo>
                    <a:pt x="12" y="85"/>
                    <a:pt x="12" y="85"/>
                    <a:pt x="12" y="84"/>
                  </a:cubicBezTo>
                  <a:lnTo>
                    <a:pt x="146" y="10"/>
                  </a:lnTo>
                  <a:cubicBezTo>
                    <a:pt x="147" y="11"/>
                    <a:pt x="149" y="12"/>
                    <a:pt x="151" y="12"/>
                  </a:cubicBezTo>
                  <a:cubicBezTo>
                    <a:pt x="154" y="12"/>
                    <a:pt x="157" y="9"/>
                    <a:pt x="157" y="6"/>
                  </a:cubicBezTo>
                  <a:cubicBezTo>
                    <a:pt x="157" y="2"/>
                    <a:pt x="154" y="0"/>
                    <a:pt x="151" y="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937">
              <a:extLst>
                <a:ext uri="{FF2B5EF4-FFF2-40B4-BE49-F238E27FC236}">
                  <a16:creationId xmlns:a16="http://schemas.microsoft.com/office/drawing/2014/main" id="{29C62E9B-B53E-41A3-876A-7125D91A7DA6}"/>
                </a:ext>
              </a:extLst>
            </p:cNvPr>
            <p:cNvSpPr>
              <a:spLocks noEditPoints="1"/>
            </p:cNvSpPr>
            <p:nvPr/>
          </p:nvSpPr>
          <p:spPr bwMode="auto">
            <a:xfrm>
              <a:off x="3324226" y="2171700"/>
              <a:ext cx="14288" cy="107950"/>
            </a:xfrm>
            <a:custGeom>
              <a:avLst/>
              <a:gdLst>
                <a:gd name="T0" fmla="*/ 18 w 24"/>
                <a:gd name="T1" fmla="*/ 168 h 170"/>
                <a:gd name="T2" fmla="*/ 15 w 24"/>
                <a:gd name="T3" fmla="*/ 164 h 170"/>
                <a:gd name="T4" fmla="*/ 18 w 24"/>
                <a:gd name="T5" fmla="*/ 161 h 170"/>
                <a:gd name="T6" fmla="*/ 21 w 24"/>
                <a:gd name="T7" fmla="*/ 164 h 170"/>
                <a:gd name="T8" fmla="*/ 18 w 24"/>
                <a:gd name="T9" fmla="*/ 168 h 170"/>
                <a:gd name="T10" fmla="*/ 2 w 24"/>
                <a:gd name="T11" fmla="*/ 6 h 170"/>
                <a:gd name="T12" fmla="*/ 6 w 24"/>
                <a:gd name="T13" fmla="*/ 2 h 170"/>
                <a:gd name="T14" fmla="*/ 9 w 24"/>
                <a:gd name="T15" fmla="*/ 6 h 170"/>
                <a:gd name="T16" fmla="*/ 6 w 24"/>
                <a:gd name="T17" fmla="*/ 9 h 170"/>
                <a:gd name="T18" fmla="*/ 2 w 24"/>
                <a:gd name="T19" fmla="*/ 6 h 170"/>
                <a:gd name="T20" fmla="*/ 19 w 24"/>
                <a:gd name="T21" fmla="*/ 158 h 170"/>
                <a:gd name="T22" fmla="*/ 7 w 24"/>
                <a:gd name="T23" fmla="*/ 11 h 170"/>
                <a:gd name="T24" fmla="*/ 12 w 24"/>
                <a:gd name="T25" fmla="*/ 6 h 170"/>
                <a:gd name="T26" fmla="*/ 6 w 24"/>
                <a:gd name="T27" fmla="*/ 0 h 170"/>
                <a:gd name="T28" fmla="*/ 0 w 24"/>
                <a:gd name="T29" fmla="*/ 6 h 170"/>
                <a:gd name="T30" fmla="*/ 5 w 24"/>
                <a:gd name="T31" fmla="*/ 11 h 170"/>
                <a:gd name="T32" fmla="*/ 16 w 24"/>
                <a:gd name="T33" fmla="*/ 159 h 170"/>
                <a:gd name="T34" fmla="*/ 12 w 24"/>
                <a:gd name="T35" fmla="*/ 164 h 170"/>
                <a:gd name="T36" fmla="*/ 18 w 24"/>
                <a:gd name="T37" fmla="*/ 170 h 170"/>
                <a:gd name="T38" fmla="*/ 24 w 24"/>
                <a:gd name="T39" fmla="*/ 164 h 170"/>
                <a:gd name="T40" fmla="*/ 19 w 24"/>
                <a:gd name="T41" fmla="*/ 1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170">
                  <a:moveTo>
                    <a:pt x="18" y="168"/>
                  </a:moveTo>
                  <a:cubicBezTo>
                    <a:pt x="16" y="168"/>
                    <a:pt x="15" y="166"/>
                    <a:pt x="15" y="164"/>
                  </a:cubicBezTo>
                  <a:cubicBezTo>
                    <a:pt x="15" y="162"/>
                    <a:pt x="16" y="161"/>
                    <a:pt x="18" y="161"/>
                  </a:cubicBezTo>
                  <a:cubicBezTo>
                    <a:pt x="20" y="161"/>
                    <a:pt x="21" y="162"/>
                    <a:pt x="21" y="164"/>
                  </a:cubicBezTo>
                  <a:cubicBezTo>
                    <a:pt x="21" y="166"/>
                    <a:pt x="20" y="168"/>
                    <a:pt x="18" y="168"/>
                  </a:cubicBezTo>
                  <a:close/>
                  <a:moveTo>
                    <a:pt x="2" y="6"/>
                  </a:moveTo>
                  <a:cubicBezTo>
                    <a:pt x="2" y="4"/>
                    <a:pt x="4" y="2"/>
                    <a:pt x="6" y="2"/>
                  </a:cubicBezTo>
                  <a:cubicBezTo>
                    <a:pt x="7" y="2"/>
                    <a:pt x="9" y="4"/>
                    <a:pt x="9" y="6"/>
                  </a:cubicBezTo>
                  <a:cubicBezTo>
                    <a:pt x="9" y="7"/>
                    <a:pt x="7" y="9"/>
                    <a:pt x="6" y="9"/>
                  </a:cubicBezTo>
                  <a:cubicBezTo>
                    <a:pt x="4" y="9"/>
                    <a:pt x="2" y="7"/>
                    <a:pt x="2" y="6"/>
                  </a:cubicBezTo>
                  <a:close/>
                  <a:moveTo>
                    <a:pt x="19" y="158"/>
                  </a:moveTo>
                  <a:lnTo>
                    <a:pt x="7" y="11"/>
                  </a:lnTo>
                  <a:cubicBezTo>
                    <a:pt x="10" y="10"/>
                    <a:pt x="12" y="8"/>
                    <a:pt x="12" y="6"/>
                  </a:cubicBezTo>
                  <a:cubicBezTo>
                    <a:pt x="12" y="2"/>
                    <a:pt x="9" y="0"/>
                    <a:pt x="6" y="0"/>
                  </a:cubicBezTo>
                  <a:cubicBezTo>
                    <a:pt x="2" y="0"/>
                    <a:pt x="0" y="2"/>
                    <a:pt x="0" y="6"/>
                  </a:cubicBezTo>
                  <a:cubicBezTo>
                    <a:pt x="0" y="9"/>
                    <a:pt x="2" y="11"/>
                    <a:pt x="5" y="11"/>
                  </a:cubicBezTo>
                  <a:lnTo>
                    <a:pt x="16" y="159"/>
                  </a:lnTo>
                  <a:cubicBezTo>
                    <a:pt x="14" y="159"/>
                    <a:pt x="12" y="162"/>
                    <a:pt x="12" y="164"/>
                  </a:cubicBezTo>
                  <a:cubicBezTo>
                    <a:pt x="12" y="168"/>
                    <a:pt x="15" y="170"/>
                    <a:pt x="18" y="170"/>
                  </a:cubicBezTo>
                  <a:cubicBezTo>
                    <a:pt x="21" y="170"/>
                    <a:pt x="24" y="168"/>
                    <a:pt x="24" y="164"/>
                  </a:cubicBezTo>
                  <a:cubicBezTo>
                    <a:pt x="24" y="161"/>
                    <a:pt x="22" y="159"/>
                    <a:pt x="19" y="15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938">
              <a:extLst>
                <a:ext uri="{FF2B5EF4-FFF2-40B4-BE49-F238E27FC236}">
                  <a16:creationId xmlns:a16="http://schemas.microsoft.com/office/drawing/2014/main" id="{39627069-4462-473D-9A03-3DC75013BC85}"/>
                </a:ext>
              </a:extLst>
            </p:cNvPr>
            <p:cNvSpPr>
              <a:spLocks/>
            </p:cNvSpPr>
            <p:nvPr/>
          </p:nvSpPr>
          <p:spPr bwMode="auto">
            <a:xfrm>
              <a:off x="2870201" y="2197100"/>
              <a:ext cx="360363" cy="385763"/>
            </a:xfrm>
            <a:custGeom>
              <a:avLst/>
              <a:gdLst>
                <a:gd name="T0" fmla="*/ 479 w 569"/>
                <a:gd name="T1" fmla="*/ 447 h 608"/>
                <a:gd name="T2" fmla="*/ 540 w 569"/>
                <a:gd name="T3" fmla="*/ 198 h 608"/>
                <a:gd name="T4" fmla="*/ 233 w 569"/>
                <a:gd name="T5" fmla="*/ 41 h 608"/>
                <a:gd name="T6" fmla="*/ 193 w 569"/>
                <a:gd name="T7" fmla="*/ 57 h 608"/>
                <a:gd name="T8" fmla="*/ 114 w 569"/>
                <a:gd name="T9" fmla="*/ 59 h 608"/>
                <a:gd name="T10" fmla="*/ 23 w 569"/>
                <a:gd name="T11" fmla="*/ 235 h 608"/>
                <a:gd name="T12" fmla="*/ 65 w 569"/>
                <a:gd name="T13" fmla="*/ 298 h 608"/>
                <a:gd name="T14" fmla="*/ 75 w 569"/>
                <a:gd name="T15" fmla="*/ 348 h 608"/>
                <a:gd name="T16" fmla="*/ 296 w 569"/>
                <a:gd name="T17" fmla="*/ 517 h 608"/>
                <a:gd name="T18" fmla="*/ 299 w 569"/>
                <a:gd name="T19" fmla="*/ 527 h 608"/>
                <a:gd name="T20" fmla="*/ 423 w 569"/>
                <a:gd name="T21" fmla="*/ 591 h 608"/>
                <a:gd name="T22" fmla="*/ 487 w 569"/>
                <a:gd name="T23" fmla="*/ 466 h 608"/>
                <a:gd name="T24" fmla="*/ 479 w 569"/>
                <a:gd name="T25" fmla="*/ 44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9" h="608">
                  <a:moveTo>
                    <a:pt x="479" y="447"/>
                  </a:moveTo>
                  <a:cubicBezTo>
                    <a:pt x="542" y="384"/>
                    <a:pt x="569" y="289"/>
                    <a:pt x="540" y="198"/>
                  </a:cubicBezTo>
                  <a:cubicBezTo>
                    <a:pt x="498" y="70"/>
                    <a:pt x="361" y="0"/>
                    <a:pt x="233" y="41"/>
                  </a:cubicBezTo>
                  <a:cubicBezTo>
                    <a:pt x="219" y="45"/>
                    <a:pt x="206" y="51"/>
                    <a:pt x="193" y="57"/>
                  </a:cubicBezTo>
                  <a:cubicBezTo>
                    <a:pt x="168" y="50"/>
                    <a:pt x="141" y="51"/>
                    <a:pt x="114" y="59"/>
                  </a:cubicBezTo>
                  <a:cubicBezTo>
                    <a:pt x="40" y="83"/>
                    <a:pt x="0" y="161"/>
                    <a:pt x="23" y="235"/>
                  </a:cubicBezTo>
                  <a:cubicBezTo>
                    <a:pt x="31" y="260"/>
                    <a:pt x="46" y="281"/>
                    <a:pt x="65" y="298"/>
                  </a:cubicBezTo>
                  <a:cubicBezTo>
                    <a:pt x="66" y="314"/>
                    <a:pt x="70" y="331"/>
                    <a:pt x="75" y="348"/>
                  </a:cubicBezTo>
                  <a:cubicBezTo>
                    <a:pt x="107" y="447"/>
                    <a:pt x="197" y="512"/>
                    <a:pt x="296" y="517"/>
                  </a:cubicBezTo>
                  <a:cubicBezTo>
                    <a:pt x="297" y="520"/>
                    <a:pt x="298" y="524"/>
                    <a:pt x="299" y="527"/>
                  </a:cubicBezTo>
                  <a:cubicBezTo>
                    <a:pt x="315" y="579"/>
                    <a:pt x="371" y="608"/>
                    <a:pt x="423" y="591"/>
                  </a:cubicBezTo>
                  <a:cubicBezTo>
                    <a:pt x="476" y="574"/>
                    <a:pt x="504" y="519"/>
                    <a:pt x="487" y="466"/>
                  </a:cubicBezTo>
                  <a:cubicBezTo>
                    <a:pt x="485" y="459"/>
                    <a:pt x="482" y="453"/>
                    <a:pt x="479" y="447"/>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939">
              <a:extLst>
                <a:ext uri="{FF2B5EF4-FFF2-40B4-BE49-F238E27FC236}">
                  <a16:creationId xmlns:a16="http://schemas.microsoft.com/office/drawing/2014/main" id="{8B9A4F0A-3DA8-4DFA-B4F1-E2164B07F6D9}"/>
                </a:ext>
              </a:extLst>
            </p:cNvPr>
            <p:cNvSpPr>
              <a:spLocks/>
            </p:cNvSpPr>
            <p:nvPr/>
          </p:nvSpPr>
          <p:spPr bwMode="auto">
            <a:xfrm>
              <a:off x="2998789" y="2443163"/>
              <a:ext cx="131763" cy="134938"/>
            </a:xfrm>
            <a:custGeom>
              <a:avLst/>
              <a:gdLst>
                <a:gd name="T0" fmla="*/ 6 w 206"/>
                <a:gd name="T1" fmla="*/ 47 h 213"/>
                <a:gd name="T2" fmla="*/ 0 w 206"/>
                <a:gd name="T3" fmla="*/ 107 h 213"/>
                <a:gd name="T4" fmla="*/ 92 w 206"/>
                <a:gd name="T5" fmla="*/ 130 h 213"/>
                <a:gd name="T6" fmla="*/ 95 w 206"/>
                <a:gd name="T7" fmla="*/ 140 h 213"/>
                <a:gd name="T8" fmla="*/ 104 w 206"/>
                <a:gd name="T9" fmla="*/ 161 h 213"/>
                <a:gd name="T10" fmla="*/ 105 w 206"/>
                <a:gd name="T11" fmla="*/ 159 h 213"/>
                <a:gd name="T12" fmla="*/ 105 w 206"/>
                <a:gd name="T13" fmla="*/ 163 h 213"/>
                <a:gd name="T14" fmla="*/ 202 w 206"/>
                <a:gd name="T15" fmla="*/ 208 h 213"/>
                <a:gd name="T16" fmla="*/ 206 w 206"/>
                <a:gd name="T17" fmla="*/ 33 h 213"/>
                <a:gd name="T18" fmla="*/ 114 w 206"/>
                <a:gd name="T19" fmla="*/ 0 h 213"/>
                <a:gd name="T20" fmla="*/ 6 w 206"/>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13">
                  <a:moveTo>
                    <a:pt x="6" y="47"/>
                  </a:moveTo>
                  <a:lnTo>
                    <a:pt x="0" y="107"/>
                  </a:lnTo>
                  <a:cubicBezTo>
                    <a:pt x="29" y="120"/>
                    <a:pt x="60" y="128"/>
                    <a:pt x="92" y="130"/>
                  </a:cubicBezTo>
                  <a:cubicBezTo>
                    <a:pt x="93" y="133"/>
                    <a:pt x="94" y="137"/>
                    <a:pt x="95" y="140"/>
                  </a:cubicBezTo>
                  <a:cubicBezTo>
                    <a:pt x="97" y="148"/>
                    <a:pt x="100" y="155"/>
                    <a:pt x="104" y="161"/>
                  </a:cubicBezTo>
                  <a:lnTo>
                    <a:pt x="105" y="159"/>
                  </a:lnTo>
                  <a:lnTo>
                    <a:pt x="105" y="163"/>
                  </a:lnTo>
                  <a:cubicBezTo>
                    <a:pt x="126" y="195"/>
                    <a:pt x="163" y="213"/>
                    <a:pt x="202" y="208"/>
                  </a:cubicBezTo>
                  <a:lnTo>
                    <a:pt x="206" y="33"/>
                  </a:lnTo>
                  <a:lnTo>
                    <a:pt x="114" y="0"/>
                  </a:lnTo>
                  <a:lnTo>
                    <a:pt x="6" y="47"/>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940">
              <a:extLst>
                <a:ext uri="{FF2B5EF4-FFF2-40B4-BE49-F238E27FC236}">
                  <a16:creationId xmlns:a16="http://schemas.microsoft.com/office/drawing/2014/main" id="{D6BCB4B0-E3AE-46A6-8F3A-19536D49827E}"/>
                </a:ext>
              </a:extLst>
            </p:cNvPr>
            <p:cNvSpPr>
              <a:spLocks/>
            </p:cNvSpPr>
            <p:nvPr/>
          </p:nvSpPr>
          <p:spPr bwMode="auto">
            <a:xfrm>
              <a:off x="3228976" y="2238375"/>
              <a:ext cx="80963" cy="30163"/>
            </a:xfrm>
            <a:custGeom>
              <a:avLst/>
              <a:gdLst>
                <a:gd name="T0" fmla="*/ 0 w 127"/>
                <a:gd name="T1" fmla="*/ 30 h 47"/>
                <a:gd name="T2" fmla="*/ 27 w 127"/>
                <a:gd name="T3" fmla="*/ 7 h 47"/>
                <a:gd name="T4" fmla="*/ 42 w 127"/>
                <a:gd name="T5" fmla="*/ 0 h 47"/>
                <a:gd name="T6" fmla="*/ 127 w 127"/>
                <a:gd name="T7" fmla="*/ 4 h 47"/>
                <a:gd name="T8" fmla="*/ 125 w 127"/>
                <a:gd name="T9" fmla="*/ 8 h 47"/>
                <a:gd name="T10" fmla="*/ 115 w 127"/>
                <a:gd name="T11" fmla="*/ 15 h 47"/>
                <a:gd name="T12" fmla="*/ 89 w 127"/>
                <a:gd name="T13" fmla="*/ 15 h 47"/>
                <a:gd name="T14" fmla="*/ 94 w 127"/>
                <a:gd name="T15" fmla="*/ 29 h 47"/>
                <a:gd name="T16" fmla="*/ 91 w 127"/>
                <a:gd name="T17" fmla="*/ 39 h 47"/>
                <a:gd name="T18" fmla="*/ 82 w 127"/>
                <a:gd name="T19" fmla="*/ 45 h 47"/>
                <a:gd name="T20" fmla="*/ 77 w 127"/>
                <a:gd name="T21" fmla="*/ 46 h 47"/>
                <a:gd name="T22" fmla="*/ 51 w 127"/>
                <a:gd name="T23" fmla="*/ 43 h 47"/>
                <a:gd name="T24" fmla="*/ 55 w 127"/>
                <a:gd name="T25" fmla="*/ 33 h 47"/>
                <a:gd name="T26" fmla="*/ 24 w 127"/>
                <a:gd name="T27" fmla="*/ 47 h 47"/>
                <a:gd name="T28" fmla="*/ 0 w 127"/>
                <a:gd name="T29"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47">
                  <a:moveTo>
                    <a:pt x="0" y="30"/>
                  </a:moveTo>
                  <a:lnTo>
                    <a:pt x="27" y="7"/>
                  </a:lnTo>
                  <a:cubicBezTo>
                    <a:pt x="31" y="3"/>
                    <a:pt x="36" y="0"/>
                    <a:pt x="42" y="0"/>
                  </a:cubicBezTo>
                  <a:lnTo>
                    <a:pt x="127" y="4"/>
                  </a:lnTo>
                  <a:lnTo>
                    <a:pt x="125" y="8"/>
                  </a:lnTo>
                  <a:cubicBezTo>
                    <a:pt x="124" y="13"/>
                    <a:pt x="120" y="15"/>
                    <a:pt x="115" y="15"/>
                  </a:cubicBezTo>
                  <a:lnTo>
                    <a:pt x="89" y="15"/>
                  </a:lnTo>
                  <a:lnTo>
                    <a:pt x="94" y="29"/>
                  </a:lnTo>
                  <a:cubicBezTo>
                    <a:pt x="95" y="33"/>
                    <a:pt x="94" y="37"/>
                    <a:pt x="91" y="39"/>
                  </a:cubicBezTo>
                  <a:lnTo>
                    <a:pt x="82" y="45"/>
                  </a:lnTo>
                  <a:cubicBezTo>
                    <a:pt x="81" y="46"/>
                    <a:pt x="79" y="46"/>
                    <a:pt x="77" y="46"/>
                  </a:cubicBezTo>
                  <a:lnTo>
                    <a:pt x="51" y="43"/>
                  </a:lnTo>
                  <a:lnTo>
                    <a:pt x="55" y="33"/>
                  </a:lnTo>
                  <a:lnTo>
                    <a:pt x="24" y="47"/>
                  </a:lnTo>
                  <a:lnTo>
                    <a:pt x="0" y="30"/>
                  </a:ln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941">
              <a:extLst>
                <a:ext uri="{FF2B5EF4-FFF2-40B4-BE49-F238E27FC236}">
                  <a16:creationId xmlns:a16="http://schemas.microsoft.com/office/drawing/2014/main" id="{2C96DDF3-0BD1-4FC0-9115-8F38186639CA}"/>
                </a:ext>
              </a:extLst>
            </p:cNvPr>
            <p:cNvSpPr>
              <a:spLocks/>
            </p:cNvSpPr>
            <p:nvPr/>
          </p:nvSpPr>
          <p:spPr bwMode="auto">
            <a:xfrm>
              <a:off x="3228976" y="2236788"/>
              <a:ext cx="80963" cy="23813"/>
            </a:xfrm>
            <a:custGeom>
              <a:avLst/>
              <a:gdLst>
                <a:gd name="T0" fmla="*/ 27 w 127"/>
                <a:gd name="T1" fmla="*/ 6 h 38"/>
                <a:gd name="T2" fmla="*/ 0 w 127"/>
                <a:gd name="T3" fmla="*/ 33 h 38"/>
                <a:gd name="T4" fmla="*/ 19 w 127"/>
                <a:gd name="T5" fmla="*/ 38 h 38"/>
                <a:gd name="T6" fmla="*/ 49 w 127"/>
                <a:gd name="T7" fmla="*/ 18 h 38"/>
                <a:gd name="T8" fmla="*/ 79 w 127"/>
                <a:gd name="T9" fmla="*/ 10 h 38"/>
                <a:gd name="T10" fmla="*/ 124 w 127"/>
                <a:gd name="T11" fmla="*/ 13 h 38"/>
                <a:gd name="T12" fmla="*/ 125 w 127"/>
                <a:gd name="T13" fmla="*/ 11 h 38"/>
                <a:gd name="T14" fmla="*/ 127 w 127"/>
                <a:gd name="T15" fmla="*/ 7 h 38"/>
                <a:gd name="T16" fmla="*/ 41 w 127"/>
                <a:gd name="T17" fmla="*/ 1 h 38"/>
                <a:gd name="T18" fmla="*/ 27 w 127"/>
                <a:gd name="T1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38">
                  <a:moveTo>
                    <a:pt x="27" y="6"/>
                  </a:moveTo>
                  <a:lnTo>
                    <a:pt x="0" y="33"/>
                  </a:lnTo>
                  <a:lnTo>
                    <a:pt x="19" y="38"/>
                  </a:lnTo>
                  <a:lnTo>
                    <a:pt x="49" y="18"/>
                  </a:lnTo>
                  <a:cubicBezTo>
                    <a:pt x="58" y="12"/>
                    <a:pt x="68" y="10"/>
                    <a:pt x="79" y="10"/>
                  </a:cubicBezTo>
                  <a:lnTo>
                    <a:pt x="124" y="13"/>
                  </a:lnTo>
                  <a:cubicBezTo>
                    <a:pt x="125" y="12"/>
                    <a:pt x="125" y="12"/>
                    <a:pt x="125" y="11"/>
                  </a:cubicBezTo>
                  <a:lnTo>
                    <a:pt x="127" y="7"/>
                  </a:lnTo>
                  <a:lnTo>
                    <a:pt x="41" y="1"/>
                  </a:lnTo>
                  <a:cubicBezTo>
                    <a:pt x="35" y="0"/>
                    <a:pt x="30" y="2"/>
                    <a:pt x="27" y="6"/>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942">
              <a:extLst>
                <a:ext uri="{FF2B5EF4-FFF2-40B4-BE49-F238E27FC236}">
                  <a16:creationId xmlns:a16="http://schemas.microsoft.com/office/drawing/2014/main" id="{DF6E6ECE-C325-488D-B2F5-4C6B6D5A9E52}"/>
                </a:ext>
              </a:extLst>
            </p:cNvPr>
            <p:cNvSpPr>
              <a:spLocks/>
            </p:cNvSpPr>
            <p:nvPr/>
          </p:nvSpPr>
          <p:spPr bwMode="auto">
            <a:xfrm>
              <a:off x="2921001" y="2247900"/>
              <a:ext cx="330200" cy="260350"/>
            </a:xfrm>
            <a:custGeom>
              <a:avLst/>
              <a:gdLst>
                <a:gd name="T0" fmla="*/ 493 w 521"/>
                <a:gd name="T1" fmla="*/ 0 h 409"/>
                <a:gd name="T2" fmla="*/ 417 w 521"/>
                <a:gd name="T3" fmla="*/ 54 h 409"/>
                <a:gd name="T4" fmla="*/ 297 w 521"/>
                <a:gd name="T5" fmla="*/ 46 h 409"/>
                <a:gd name="T6" fmla="*/ 297 w 521"/>
                <a:gd name="T7" fmla="*/ 46 h 409"/>
                <a:gd name="T8" fmla="*/ 277 w 521"/>
                <a:gd name="T9" fmla="*/ 35 h 409"/>
                <a:gd name="T10" fmla="*/ 147 w 521"/>
                <a:gd name="T11" fmla="*/ 56 h 409"/>
                <a:gd name="T12" fmla="*/ 147 w 521"/>
                <a:gd name="T13" fmla="*/ 56 h 409"/>
                <a:gd name="T14" fmla="*/ 110 w 521"/>
                <a:gd name="T15" fmla="*/ 64 h 409"/>
                <a:gd name="T16" fmla="*/ 76 w 521"/>
                <a:gd name="T17" fmla="*/ 89 h 409"/>
                <a:gd name="T18" fmla="*/ 9 w 521"/>
                <a:gd name="T19" fmla="*/ 206 h 409"/>
                <a:gd name="T20" fmla="*/ 16 w 521"/>
                <a:gd name="T21" fmla="*/ 252 h 409"/>
                <a:gd name="T22" fmla="*/ 94 w 521"/>
                <a:gd name="T23" fmla="*/ 324 h 409"/>
                <a:gd name="T24" fmla="*/ 122 w 521"/>
                <a:gd name="T25" fmla="*/ 293 h 409"/>
                <a:gd name="T26" fmla="*/ 68 w 521"/>
                <a:gd name="T27" fmla="*/ 223 h 409"/>
                <a:gd name="T28" fmla="*/ 115 w 521"/>
                <a:gd name="T29" fmla="*/ 186 h 409"/>
                <a:gd name="T30" fmla="*/ 144 w 521"/>
                <a:gd name="T31" fmla="*/ 261 h 409"/>
                <a:gd name="T32" fmla="*/ 118 w 521"/>
                <a:gd name="T33" fmla="*/ 386 h 409"/>
                <a:gd name="T34" fmla="*/ 240 w 521"/>
                <a:gd name="T35" fmla="*/ 344 h 409"/>
                <a:gd name="T36" fmla="*/ 344 w 521"/>
                <a:gd name="T37" fmla="*/ 351 h 409"/>
                <a:gd name="T38" fmla="*/ 318 w 521"/>
                <a:gd name="T39" fmla="*/ 244 h 409"/>
                <a:gd name="T40" fmla="*/ 331 w 521"/>
                <a:gd name="T41" fmla="*/ 164 h 409"/>
                <a:gd name="T42" fmla="*/ 328 w 521"/>
                <a:gd name="T43" fmla="*/ 118 h 409"/>
                <a:gd name="T44" fmla="*/ 418 w 521"/>
                <a:gd name="T45" fmla="*/ 115 h 409"/>
                <a:gd name="T46" fmla="*/ 427 w 521"/>
                <a:gd name="T47" fmla="*/ 111 h 409"/>
                <a:gd name="T48" fmla="*/ 521 w 521"/>
                <a:gd name="T49" fmla="*/ 30 h 409"/>
                <a:gd name="T50" fmla="*/ 493 w 521"/>
                <a:gd name="T51"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21" h="409">
                  <a:moveTo>
                    <a:pt x="493" y="0"/>
                  </a:moveTo>
                  <a:lnTo>
                    <a:pt x="417" y="54"/>
                  </a:lnTo>
                  <a:lnTo>
                    <a:pt x="297" y="46"/>
                  </a:lnTo>
                  <a:lnTo>
                    <a:pt x="297" y="46"/>
                  </a:lnTo>
                  <a:cubicBezTo>
                    <a:pt x="294" y="39"/>
                    <a:pt x="285" y="34"/>
                    <a:pt x="277" y="35"/>
                  </a:cubicBezTo>
                  <a:lnTo>
                    <a:pt x="147" y="56"/>
                  </a:lnTo>
                  <a:lnTo>
                    <a:pt x="147" y="56"/>
                  </a:lnTo>
                  <a:lnTo>
                    <a:pt x="110" y="64"/>
                  </a:lnTo>
                  <a:cubicBezTo>
                    <a:pt x="95" y="67"/>
                    <a:pt x="83" y="76"/>
                    <a:pt x="76" y="89"/>
                  </a:cubicBezTo>
                  <a:lnTo>
                    <a:pt x="9" y="206"/>
                  </a:lnTo>
                  <a:cubicBezTo>
                    <a:pt x="0" y="221"/>
                    <a:pt x="3" y="240"/>
                    <a:pt x="16" y="252"/>
                  </a:cubicBezTo>
                  <a:lnTo>
                    <a:pt x="94" y="324"/>
                  </a:lnTo>
                  <a:cubicBezTo>
                    <a:pt x="94" y="324"/>
                    <a:pt x="111" y="323"/>
                    <a:pt x="122" y="293"/>
                  </a:cubicBezTo>
                  <a:cubicBezTo>
                    <a:pt x="122" y="293"/>
                    <a:pt x="68" y="223"/>
                    <a:pt x="68" y="223"/>
                  </a:cubicBezTo>
                  <a:lnTo>
                    <a:pt x="115" y="186"/>
                  </a:lnTo>
                  <a:cubicBezTo>
                    <a:pt x="121" y="205"/>
                    <a:pt x="133" y="236"/>
                    <a:pt x="144" y="261"/>
                  </a:cubicBezTo>
                  <a:cubicBezTo>
                    <a:pt x="127" y="293"/>
                    <a:pt x="118" y="386"/>
                    <a:pt x="118" y="386"/>
                  </a:cubicBezTo>
                  <a:cubicBezTo>
                    <a:pt x="118" y="386"/>
                    <a:pt x="196" y="409"/>
                    <a:pt x="240" y="344"/>
                  </a:cubicBezTo>
                  <a:cubicBezTo>
                    <a:pt x="273" y="365"/>
                    <a:pt x="344" y="351"/>
                    <a:pt x="344" y="351"/>
                  </a:cubicBezTo>
                  <a:cubicBezTo>
                    <a:pt x="344" y="351"/>
                    <a:pt x="317" y="278"/>
                    <a:pt x="318" y="244"/>
                  </a:cubicBezTo>
                  <a:cubicBezTo>
                    <a:pt x="319" y="223"/>
                    <a:pt x="326" y="188"/>
                    <a:pt x="331" y="164"/>
                  </a:cubicBezTo>
                  <a:cubicBezTo>
                    <a:pt x="335" y="149"/>
                    <a:pt x="334" y="133"/>
                    <a:pt x="328" y="118"/>
                  </a:cubicBezTo>
                  <a:lnTo>
                    <a:pt x="418" y="115"/>
                  </a:lnTo>
                  <a:cubicBezTo>
                    <a:pt x="421" y="115"/>
                    <a:pt x="425" y="113"/>
                    <a:pt x="427" y="111"/>
                  </a:cubicBezTo>
                  <a:lnTo>
                    <a:pt x="521" y="30"/>
                  </a:lnTo>
                  <a:cubicBezTo>
                    <a:pt x="521" y="10"/>
                    <a:pt x="493" y="0"/>
                    <a:pt x="49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943">
              <a:extLst>
                <a:ext uri="{FF2B5EF4-FFF2-40B4-BE49-F238E27FC236}">
                  <a16:creationId xmlns:a16="http://schemas.microsoft.com/office/drawing/2014/main" id="{F1018F03-4B75-46A2-9B7D-21FA29879863}"/>
                </a:ext>
              </a:extLst>
            </p:cNvPr>
            <p:cNvSpPr>
              <a:spLocks/>
            </p:cNvSpPr>
            <p:nvPr/>
          </p:nvSpPr>
          <p:spPr bwMode="auto">
            <a:xfrm>
              <a:off x="3082926" y="2290763"/>
              <a:ext cx="20638" cy="30163"/>
            </a:xfrm>
            <a:custGeom>
              <a:avLst/>
              <a:gdLst>
                <a:gd name="T0" fmla="*/ 0 w 33"/>
                <a:gd name="T1" fmla="*/ 19 h 47"/>
                <a:gd name="T2" fmla="*/ 7 w 33"/>
                <a:gd name="T3" fmla="*/ 47 h 47"/>
                <a:gd name="T4" fmla="*/ 15 w 33"/>
                <a:gd name="T5" fmla="*/ 28 h 47"/>
                <a:gd name="T6" fmla="*/ 33 w 33"/>
                <a:gd name="T7" fmla="*/ 26 h 47"/>
                <a:gd name="T8" fmla="*/ 9 w 33"/>
                <a:gd name="T9" fmla="*/ 0 h 47"/>
                <a:gd name="T10" fmla="*/ 0 w 33"/>
                <a:gd name="T11" fmla="*/ 19 h 47"/>
              </a:gdLst>
              <a:ahLst/>
              <a:cxnLst>
                <a:cxn ang="0">
                  <a:pos x="T0" y="T1"/>
                </a:cxn>
                <a:cxn ang="0">
                  <a:pos x="T2" y="T3"/>
                </a:cxn>
                <a:cxn ang="0">
                  <a:pos x="T4" y="T5"/>
                </a:cxn>
                <a:cxn ang="0">
                  <a:pos x="T6" y="T7"/>
                </a:cxn>
                <a:cxn ang="0">
                  <a:pos x="T8" y="T9"/>
                </a:cxn>
                <a:cxn ang="0">
                  <a:pos x="T10" y="T11"/>
                </a:cxn>
              </a:cxnLst>
              <a:rect l="0" t="0" r="r" b="b"/>
              <a:pathLst>
                <a:path w="33" h="47">
                  <a:moveTo>
                    <a:pt x="0" y="19"/>
                  </a:moveTo>
                  <a:cubicBezTo>
                    <a:pt x="0" y="19"/>
                    <a:pt x="5" y="39"/>
                    <a:pt x="7" y="47"/>
                  </a:cubicBezTo>
                  <a:cubicBezTo>
                    <a:pt x="11" y="36"/>
                    <a:pt x="15" y="28"/>
                    <a:pt x="15" y="28"/>
                  </a:cubicBezTo>
                  <a:lnTo>
                    <a:pt x="33" y="26"/>
                  </a:lnTo>
                  <a:lnTo>
                    <a:pt x="9" y="0"/>
                  </a:lnTo>
                  <a:lnTo>
                    <a:pt x="0" y="19"/>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944">
              <a:extLst>
                <a:ext uri="{FF2B5EF4-FFF2-40B4-BE49-F238E27FC236}">
                  <a16:creationId xmlns:a16="http://schemas.microsoft.com/office/drawing/2014/main" id="{AF89C023-24D3-4997-9938-548EFFCD0D57}"/>
                </a:ext>
              </a:extLst>
            </p:cNvPr>
            <p:cNvSpPr>
              <a:spLocks/>
            </p:cNvSpPr>
            <p:nvPr/>
          </p:nvSpPr>
          <p:spPr bwMode="auto">
            <a:xfrm>
              <a:off x="3027364" y="2268538"/>
              <a:ext cx="65088" cy="141288"/>
            </a:xfrm>
            <a:custGeom>
              <a:avLst/>
              <a:gdLst>
                <a:gd name="T0" fmla="*/ 0 w 104"/>
                <a:gd name="T1" fmla="*/ 28 h 223"/>
                <a:gd name="T2" fmla="*/ 60 w 104"/>
                <a:gd name="T3" fmla="*/ 131 h 223"/>
                <a:gd name="T4" fmla="*/ 70 w 104"/>
                <a:gd name="T5" fmla="*/ 223 h 223"/>
                <a:gd name="T6" fmla="*/ 103 w 104"/>
                <a:gd name="T7" fmla="*/ 145 h 223"/>
                <a:gd name="T8" fmla="*/ 89 w 104"/>
                <a:gd name="T9" fmla="*/ 54 h 223"/>
                <a:gd name="T10" fmla="*/ 103 w 104"/>
                <a:gd name="T11" fmla="*/ 24 h 223"/>
                <a:gd name="T12" fmla="*/ 81 w 104"/>
                <a:gd name="T13" fmla="*/ 7 h 223"/>
                <a:gd name="T14" fmla="*/ 5 w 104"/>
                <a:gd name="T15" fmla="*/ 0 h 223"/>
                <a:gd name="T16" fmla="*/ 0 w 104"/>
                <a:gd name="T17" fmla="*/ 2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223">
                  <a:moveTo>
                    <a:pt x="0" y="28"/>
                  </a:moveTo>
                  <a:cubicBezTo>
                    <a:pt x="0" y="28"/>
                    <a:pt x="48" y="91"/>
                    <a:pt x="60" y="131"/>
                  </a:cubicBezTo>
                  <a:cubicBezTo>
                    <a:pt x="72" y="171"/>
                    <a:pt x="70" y="223"/>
                    <a:pt x="70" y="223"/>
                  </a:cubicBezTo>
                  <a:cubicBezTo>
                    <a:pt x="70" y="223"/>
                    <a:pt x="103" y="187"/>
                    <a:pt x="103" y="145"/>
                  </a:cubicBezTo>
                  <a:cubicBezTo>
                    <a:pt x="104" y="103"/>
                    <a:pt x="89" y="54"/>
                    <a:pt x="89" y="54"/>
                  </a:cubicBezTo>
                  <a:lnTo>
                    <a:pt x="103" y="24"/>
                  </a:lnTo>
                  <a:lnTo>
                    <a:pt x="81" y="7"/>
                  </a:lnTo>
                  <a:lnTo>
                    <a:pt x="5" y="0"/>
                  </a:lnTo>
                  <a:lnTo>
                    <a:pt x="0" y="28"/>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945">
              <a:extLst>
                <a:ext uri="{FF2B5EF4-FFF2-40B4-BE49-F238E27FC236}">
                  <a16:creationId xmlns:a16="http://schemas.microsoft.com/office/drawing/2014/main" id="{6A5FCEF5-524F-4064-8A3C-441C09872983}"/>
                </a:ext>
              </a:extLst>
            </p:cNvPr>
            <p:cNvSpPr>
              <a:spLocks/>
            </p:cNvSpPr>
            <p:nvPr/>
          </p:nvSpPr>
          <p:spPr bwMode="auto">
            <a:xfrm>
              <a:off x="3078164" y="2276475"/>
              <a:ext cx="6350" cy="12700"/>
            </a:xfrm>
            <a:custGeom>
              <a:avLst/>
              <a:gdLst>
                <a:gd name="T0" fmla="*/ 5 w 11"/>
                <a:gd name="T1" fmla="*/ 18 h 18"/>
                <a:gd name="T2" fmla="*/ 11 w 11"/>
                <a:gd name="T3" fmla="*/ 7 h 18"/>
                <a:gd name="T4" fmla="*/ 0 w 11"/>
                <a:gd name="T5" fmla="*/ 0 h 18"/>
                <a:gd name="T6" fmla="*/ 2 w 11"/>
                <a:gd name="T7" fmla="*/ 16 h 18"/>
                <a:gd name="T8" fmla="*/ 5 w 11"/>
                <a:gd name="T9" fmla="*/ 18 h 18"/>
              </a:gdLst>
              <a:ahLst/>
              <a:cxnLst>
                <a:cxn ang="0">
                  <a:pos x="T0" y="T1"/>
                </a:cxn>
                <a:cxn ang="0">
                  <a:pos x="T2" y="T3"/>
                </a:cxn>
                <a:cxn ang="0">
                  <a:pos x="T4" y="T5"/>
                </a:cxn>
                <a:cxn ang="0">
                  <a:pos x="T6" y="T7"/>
                </a:cxn>
                <a:cxn ang="0">
                  <a:pos x="T8" y="T9"/>
                </a:cxn>
              </a:cxnLst>
              <a:rect l="0" t="0" r="r" b="b"/>
              <a:pathLst>
                <a:path w="11" h="18">
                  <a:moveTo>
                    <a:pt x="5" y="18"/>
                  </a:moveTo>
                  <a:lnTo>
                    <a:pt x="11" y="7"/>
                  </a:lnTo>
                  <a:lnTo>
                    <a:pt x="0" y="0"/>
                  </a:lnTo>
                  <a:lnTo>
                    <a:pt x="2" y="16"/>
                  </a:lnTo>
                  <a:lnTo>
                    <a:pt x="5" y="1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946">
              <a:extLst>
                <a:ext uri="{FF2B5EF4-FFF2-40B4-BE49-F238E27FC236}">
                  <a16:creationId xmlns:a16="http://schemas.microsoft.com/office/drawing/2014/main" id="{96A2C714-A173-4D92-BD45-40A09FC400CB}"/>
                </a:ext>
              </a:extLst>
            </p:cNvPr>
            <p:cNvSpPr>
              <a:spLocks/>
            </p:cNvSpPr>
            <p:nvPr/>
          </p:nvSpPr>
          <p:spPr bwMode="auto">
            <a:xfrm>
              <a:off x="3009901" y="2160588"/>
              <a:ext cx="95250" cy="165100"/>
            </a:xfrm>
            <a:custGeom>
              <a:avLst/>
              <a:gdLst>
                <a:gd name="T0" fmla="*/ 146 w 150"/>
                <a:gd name="T1" fmla="*/ 99 h 260"/>
                <a:gd name="T2" fmla="*/ 142 w 150"/>
                <a:gd name="T3" fmla="*/ 63 h 260"/>
                <a:gd name="T4" fmla="*/ 67 w 150"/>
                <a:gd name="T5" fmla="*/ 5 h 260"/>
                <a:gd name="T6" fmla="*/ 63 w 150"/>
                <a:gd name="T7" fmla="*/ 6 h 260"/>
                <a:gd name="T8" fmla="*/ 5 w 150"/>
                <a:gd name="T9" fmla="*/ 80 h 260"/>
                <a:gd name="T10" fmla="*/ 10 w 150"/>
                <a:gd name="T11" fmla="*/ 116 h 260"/>
                <a:gd name="T12" fmla="*/ 44 w 150"/>
                <a:gd name="T13" fmla="*/ 166 h 260"/>
                <a:gd name="T14" fmla="*/ 42 w 150"/>
                <a:gd name="T15" fmla="*/ 190 h 260"/>
                <a:gd name="T16" fmla="*/ 68 w 150"/>
                <a:gd name="T17" fmla="*/ 209 h 260"/>
                <a:gd name="T18" fmla="*/ 94 w 150"/>
                <a:gd name="T19" fmla="*/ 260 h 260"/>
                <a:gd name="T20" fmla="*/ 111 w 150"/>
                <a:gd name="T21" fmla="*/ 202 h 260"/>
                <a:gd name="T22" fmla="*/ 109 w 150"/>
                <a:gd name="T23" fmla="*/ 191 h 260"/>
                <a:gd name="T24" fmla="*/ 107 w 150"/>
                <a:gd name="T25" fmla="*/ 178 h 260"/>
                <a:gd name="T26" fmla="*/ 115 w 150"/>
                <a:gd name="T27" fmla="*/ 164 h 260"/>
                <a:gd name="T28" fmla="*/ 146 w 150"/>
                <a:gd name="T29" fmla="*/ 9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260">
                  <a:moveTo>
                    <a:pt x="146" y="99"/>
                  </a:moveTo>
                  <a:lnTo>
                    <a:pt x="142" y="63"/>
                  </a:lnTo>
                  <a:cubicBezTo>
                    <a:pt x="137" y="26"/>
                    <a:pt x="103" y="0"/>
                    <a:pt x="67" y="5"/>
                  </a:cubicBezTo>
                  <a:lnTo>
                    <a:pt x="63" y="6"/>
                  </a:lnTo>
                  <a:cubicBezTo>
                    <a:pt x="26" y="10"/>
                    <a:pt x="0" y="44"/>
                    <a:pt x="5" y="80"/>
                  </a:cubicBezTo>
                  <a:lnTo>
                    <a:pt x="10" y="116"/>
                  </a:lnTo>
                  <a:cubicBezTo>
                    <a:pt x="12" y="138"/>
                    <a:pt x="26" y="156"/>
                    <a:pt x="44" y="166"/>
                  </a:cubicBezTo>
                  <a:lnTo>
                    <a:pt x="42" y="190"/>
                  </a:lnTo>
                  <a:lnTo>
                    <a:pt x="68" y="209"/>
                  </a:lnTo>
                  <a:lnTo>
                    <a:pt x="94" y="260"/>
                  </a:lnTo>
                  <a:lnTo>
                    <a:pt x="111" y="202"/>
                  </a:lnTo>
                  <a:lnTo>
                    <a:pt x="109" y="191"/>
                  </a:lnTo>
                  <a:lnTo>
                    <a:pt x="107" y="178"/>
                  </a:lnTo>
                  <a:cubicBezTo>
                    <a:pt x="107" y="173"/>
                    <a:pt x="110" y="167"/>
                    <a:pt x="115" y="164"/>
                  </a:cubicBezTo>
                  <a:cubicBezTo>
                    <a:pt x="137" y="151"/>
                    <a:pt x="150" y="125"/>
                    <a:pt x="146" y="99"/>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947">
              <a:extLst>
                <a:ext uri="{FF2B5EF4-FFF2-40B4-BE49-F238E27FC236}">
                  <a16:creationId xmlns:a16="http://schemas.microsoft.com/office/drawing/2014/main" id="{C5C05EBC-8665-4461-A8D0-A0257EC7FFEA}"/>
                </a:ext>
              </a:extLst>
            </p:cNvPr>
            <p:cNvSpPr>
              <a:spLocks/>
            </p:cNvSpPr>
            <p:nvPr/>
          </p:nvSpPr>
          <p:spPr bwMode="auto">
            <a:xfrm>
              <a:off x="3049589" y="2163763"/>
              <a:ext cx="55563" cy="161925"/>
            </a:xfrm>
            <a:custGeom>
              <a:avLst/>
              <a:gdLst>
                <a:gd name="T0" fmla="*/ 83 w 87"/>
                <a:gd name="T1" fmla="*/ 93 h 254"/>
                <a:gd name="T2" fmla="*/ 79 w 87"/>
                <a:gd name="T3" fmla="*/ 57 h 254"/>
                <a:gd name="T4" fmla="*/ 25 w 87"/>
                <a:gd name="T5" fmla="*/ 0 h 254"/>
                <a:gd name="T6" fmla="*/ 15 w 87"/>
                <a:gd name="T7" fmla="*/ 13 h 254"/>
                <a:gd name="T8" fmla="*/ 28 w 87"/>
                <a:gd name="T9" fmla="*/ 24 h 254"/>
                <a:gd name="T10" fmla="*/ 41 w 87"/>
                <a:gd name="T11" fmla="*/ 53 h 254"/>
                <a:gd name="T12" fmla="*/ 41 w 87"/>
                <a:gd name="T13" fmla="*/ 57 h 254"/>
                <a:gd name="T14" fmla="*/ 50 w 87"/>
                <a:gd name="T15" fmla="*/ 71 h 254"/>
                <a:gd name="T16" fmla="*/ 64 w 87"/>
                <a:gd name="T17" fmla="*/ 78 h 254"/>
                <a:gd name="T18" fmla="*/ 65 w 87"/>
                <a:gd name="T19" fmla="*/ 89 h 254"/>
                <a:gd name="T20" fmla="*/ 58 w 87"/>
                <a:gd name="T21" fmla="*/ 95 h 254"/>
                <a:gd name="T22" fmla="*/ 61 w 87"/>
                <a:gd name="T23" fmla="*/ 102 h 254"/>
                <a:gd name="T24" fmla="*/ 64 w 87"/>
                <a:gd name="T25" fmla="*/ 114 h 254"/>
                <a:gd name="T26" fmla="*/ 52 w 87"/>
                <a:gd name="T27" fmla="*/ 117 h 254"/>
                <a:gd name="T28" fmla="*/ 60 w 87"/>
                <a:gd name="T29" fmla="*/ 125 h 254"/>
                <a:gd name="T30" fmla="*/ 66 w 87"/>
                <a:gd name="T31" fmla="*/ 138 h 254"/>
                <a:gd name="T32" fmla="*/ 34 w 87"/>
                <a:gd name="T33" fmla="*/ 144 h 254"/>
                <a:gd name="T34" fmla="*/ 4 w 87"/>
                <a:gd name="T35" fmla="*/ 136 h 254"/>
                <a:gd name="T36" fmla="*/ 2 w 87"/>
                <a:gd name="T37" fmla="*/ 139 h 254"/>
                <a:gd name="T38" fmla="*/ 12 w 87"/>
                <a:gd name="T39" fmla="*/ 151 h 254"/>
                <a:gd name="T40" fmla="*/ 22 w 87"/>
                <a:gd name="T41" fmla="*/ 178 h 254"/>
                <a:gd name="T42" fmla="*/ 25 w 87"/>
                <a:gd name="T43" fmla="*/ 243 h 254"/>
                <a:gd name="T44" fmla="*/ 31 w 87"/>
                <a:gd name="T45" fmla="*/ 254 h 254"/>
                <a:gd name="T46" fmla="*/ 48 w 87"/>
                <a:gd name="T47" fmla="*/ 196 h 254"/>
                <a:gd name="T48" fmla="*/ 46 w 87"/>
                <a:gd name="T49" fmla="*/ 185 h 254"/>
                <a:gd name="T50" fmla="*/ 44 w 87"/>
                <a:gd name="T51" fmla="*/ 172 h 254"/>
                <a:gd name="T52" fmla="*/ 52 w 87"/>
                <a:gd name="T53" fmla="*/ 158 h 254"/>
                <a:gd name="T54" fmla="*/ 83 w 87"/>
                <a:gd name="T55" fmla="*/ 9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254">
                  <a:moveTo>
                    <a:pt x="83" y="93"/>
                  </a:moveTo>
                  <a:lnTo>
                    <a:pt x="79" y="57"/>
                  </a:lnTo>
                  <a:cubicBezTo>
                    <a:pt x="75" y="28"/>
                    <a:pt x="53" y="5"/>
                    <a:pt x="25" y="0"/>
                  </a:cubicBezTo>
                  <a:lnTo>
                    <a:pt x="15" y="13"/>
                  </a:lnTo>
                  <a:lnTo>
                    <a:pt x="28" y="24"/>
                  </a:lnTo>
                  <a:cubicBezTo>
                    <a:pt x="36" y="32"/>
                    <a:pt x="41" y="42"/>
                    <a:pt x="41" y="53"/>
                  </a:cubicBezTo>
                  <a:lnTo>
                    <a:pt x="41" y="57"/>
                  </a:lnTo>
                  <a:cubicBezTo>
                    <a:pt x="41" y="63"/>
                    <a:pt x="45" y="68"/>
                    <a:pt x="50" y="71"/>
                  </a:cubicBezTo>
                  <a:lnTo>
                    <a:pt x="64" y="78"/>
                  </a:lnTo>
                  <a:cubicBezTo>
                    <a:pt x="69" y="80"/>
                    <a:pt x="69" y="86"/>
                    <a:pt x="65" y="89"/>
                  </a:cubicBezTo>
                  <a:cubicBezTo>
                    <a:pt x="65" y="89"/>
                    <a:pt x="58" y="93"/>
                    <a:pt x="58" y="95"/>
                  </a:cubicBezTo>
                  <a:cubicBezTo>
                    <a:pt x="58" y="97"/>
                    <a:pt x="61" y="102"/>
                    <a:pt x="61" y="102"/>
                  </a:cubicBezTo>
                  <a:cubicBezTo>
                    <a:pt x="63" y="105"/>
                    <a:pt x="64" y="109"/>
                    <a:pt x="64" y="114"/>
                  </a:cubicBezTo>
                  <a:lnTo>
                    <a:pt x="52" y="117"/>
                  </a:lnTo>
                  <a:cubicBezTo>
                    <a:pt x="53" y="121"/>
                    <a:pt x="56" y="124"/>
                    <a:pt x="60" y="125"/>
                  </a:cubicBezTo>
                  <a:cubicBezTo>
                    <a:pt x="67" y="127"/>
                    <a:pt x="67" y="133"/>
                    <a:pt x="66" y="138"/>
                  </a:cubicBezTo>
                  <a:cubicBezTo>
                    <a:pt x="57" y="145"/>
                    <a:pt x="45" y="147"/>
                    <a:pt x="34" y="144"/>
                  </a:cubicBezTo>
                  <a:lnTo>
                    <a:pt x="4" y="136"/>
                  </a:lnTo>
                  <a:cubicBezTo>
                    <a:pt x="2" y="135"/>
                    <a:pt x="0" y="138"/>
                    <a:pt x="2" y="139"/>
                  </a:cubicBezTo>
                  <a:lnTo>
                    <a:pt x="12" y="151"/>
                  </a:lnTo>
                  <a:cubicBezTo>
                    <a:pt x="18" y="159"/>
                    <a:pt x="22" y="168"/>
                    <a:pt x="22" y="178"/>
                  </a:cubicBezTo>
                  <a:lnTo>
                    <a:pt x="25" y="243"/>
                  </a:lnTo>
                  <a:lnTo>
                    <a:pt x="31" y="254"/>
                  </a:lnTo>
                  <a:lnTo>
                    <a:pt x="48" y="196"/>
                  </a:lnTo>
                  <a:lnTo>
                    <a:pt x="46" y="185"/>
                  </a:lnTo>
                  <a:lnTo>
                    <a:pt x="44" y="172"/>
                  </a:lnTo>
                  <a:cubicBezTo>
                    <a:pt x="44" y="167"/>
                    <a:pt x="47" y="161"/>
                    <a:pt x="52" y="158"/>
                  </a:cubicBezTo>
                  <a:cubicBezTo>
                    <a:pt x="74" y="145"/>
                    <a:pt x="87" y="119"/>
                    <a:pt x="83" y="93"/>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948">
              <a:extLst>
                <a:ext uri="{FF2B5EF4-FFF2-40B4-BE49-F238E27FC236}">
                  <a16:creationId xmlns:a16="http://schemas.microsoft.com/office/drawing/2014/main" id="{91B4858E-1B28-4BDD-9FD5-218E3EA73C48}"/>
                </a:ext>
              </a:extLst>
            </p:cNvPr>
            <p:cNvSpPr>
              <a:spLocks noChangeArrowheads="1"/>
            </p:cNvSpPr>
            <p:nvPr/>
          </p:nvSpPr>
          <p:spPr bwMode="auto">
            <a:xfrm>
              <a:off x="3052764" y="2206625"/>
              <a:ext cx="6350"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949">
              <a:extLst>
                <a:ext uri="{FF2B5EF4-FFF2-40B4-BE49-F238E27FC236}">
                  <a16:creationId xmlns:a16="http://schemas.microsoft.com/office/drawing/2014/main" id="{8040354B-2236-4BE0-8FC8-20BF5047540C}"/>
                </a:ext>
              </a:extLst>
            </p:cNvPr>
            <p:cNvSpPr>
              <a:spLocks noChangeArrowheads="1"/>
            </p:cNvSpPr>
            <p:nvPr/>
          </p:nvSpPr>
          <p:spPr bwMode="auto">
            <a:xfrm>
              <a:off x="3087689" y="2200275"/>
              <a:ext cx="7938" cy="793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950">
              <a:extLst>
                <a:ext uri="{FF2B5EF4-FFF2-40B4-BE49-F238E27FC236}">
                  <a16:creationId xmlns:a16="http://schemas.microsoft.com/office/drawing/2014/main" id="{5EEA5345-F956-4225-B61A-D7B05F8B0995}"/>
                </a:ext>
              </a:extLst>
            </p:cNvPr>
            <p:cNvSpPr>
              <a:spLocks/>
            </p:cNvSpPr>
            <p:nvPr/>
          </p:nvSpPr>
          <p:spPr bwMode="auto">
            <a:xfrm>
              <a:off x="3063876" y="2230438"/>
              <a:ext cx="4763" cy="7938"/>
            </a:xfrm>
            <a:custGeom>
              <a:avLst/>
              <a:gdLst>
                <a:gd name="T0" fmla="*/ 9 w 9"/>
                <a:gd name="T1" fmla="*/ 0 h 13"/>
                <a:gd name="T2" fmla="*/ 6 w 9"/>
                <a:gd name="T3" fmla="*/ 13 h 13"/>
                <a:gd name="T4" fmla="*/ 9 w 9"/>
                <a:gd name="T5" fmla="*/ 0 h 13"/>
              </a:gdLst>
              <a:ahLst/>
              <a:cxnLst>
                <a:cxn ang="0">
                  <a:pos x="T0" y="T1"/>
                </a:cxn>
                <a:cxn ang="0">
                  <a:pos x="T2" y="T3"/>
                </a:cxn>
                <a:cxn ang="0">
                  <a:pos x="T4" y="T5"/>
                </a:cxn>
              </a:cxnLst>
              <a:rect l="0" t="0" r="r" b="b"/>
              <a:pathLst>
                <a:path w="9" h="13">
                  <a:moveTo>
                    <a:pt x="9" y="0"/>
                  </a:moveTo>
                  <a:lnTo>
                    <a:pt x="6" y="13"/>
                  </a:lnTo>
                  <a:cubicBezTo>
                    <a:pt x="6" y="13"/>
                    <a:pt x="0" y="3"/>
                    <a:pt x="9" y="0"/>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951">
              <a:extLst>
                <a:ext uri="{FF2B5EF4-FFF2-40B4-BE49-F238E27FC236}">
                  <a16:creationId xmlns:a16="http://schemas.microsoft.com/office/drawing/2014/main" id="{E3983425-8504-4F7A-9F2D-1326B634B822}"/>
                </a:ext>
              </a:extLst>
            </p:cNvPr>
            <p:cNvSpPr>
              <a:spLocks/>
            </p:cNvSpPr>
            <p:nvPr/>
          </p:nvSpPr>
          <p:spPr bwMode="auto">
            <a:xfrm>
              <a:off x="3043239" y="2292350"/>
              <a:ext cx="22225" cy="22225"/>
            </a:xfrm>
            <a:custGeom>
              <a:avLst/>
              <a:gdLst>
                <a:gd name="T0" fmla="*/ 16 w 34"/>
                <a:gd name="T1" fmla="*/ 0 h 35"/>
                <a:gd name="T2" fmla="*/ 0 w 34"/>
                <a:gd name="T3" fmla="*/ 25 h 35"/>
                <a:gd name="T4" fmla="*/ 34 w 34"/>
                <a:gd name="T5" fmla="*/ 35 h 35"/>
                <a:gd name="T6" fmla="*/ 16 w 34"/>
                <a:gd name="T7" fmla="*/ 0 h 35"/>
              </a:gdLst>
              <a:ahLst/>
              <a:cxnLst>
                <a:cxn ang="0">
                  <a:pos x="T0" y="T1"/>
                </a:cxn>
                <a:cxn ang="0">
                  <a:pos x="T2" y="T3"/>
                </a:cxn>
                <a:cxn ang="0">
                  <a:pos x="T4" y="T5"/>
                </a:cxn>
                <a:cxn ang="0">
                  <a:pos x="T6" y="T7"/>
                </a:cxn>
              </a:cxnLst>
              <a:rect l="0" t="0" r="r" b="b"/>
              <a:pathLst>
                <a:path w="34" h="35">
                  <a:moveTo>
                    <a:pt x="16" y="0"/>
                  </a:moveTo>
                  <a:lnTo>
                    <a:pt x="0" y="25"/>
                  </a:lnTo>
                  <a:lnTo>
                    <a:pt x="34" y="35"/>
                  </a:lnTo>
                  <a:lnTo>
                    <a:pt x="1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952">
              <a:extLst>
                <a:ext uri="{FF2B5EF4-FFF2-40B4-BE49-F238E27FC236}">
                  <a16:creationId xmlns:a16="http://schemas.microsoft.com/office/drawing/2014/main" id="{32199787-E55C-4DBA-B0FA-86D38DC30E7E}"/>
                </a:ext>
              </a:extLst>
            </p:cNvPr>
            <p:cNvSpPr>
              <a:spLocks/>
            </p:cNvSpPr>
            <p:nvPr/>
          </p:nvSpPr>
          <p:spPr bwMode="auto">
            <a:xfrm>
              <a:off x="3067051" y="2303463"/>
              <a:ext cx="39688" cy="114300"/>
            </a:xfrm>
            <a:custGeom>
              <a:avLst/>
              <a:gdLst>
                <a:gd name="T0" fmla="*/ 26 w 63"/>
                <a:gd name="T1" fmla="*/ 0 h 180"/>
                <a:gd name="T2" fmla="*/ 22 w 63"/>
                <a:gd name="T3" fmla="*/ 8 h 180"/>
                <a:gd name="T4" fmla="*/ 32 w 63"/>
                <a:gd name="T5" fmla="*/ 49 h 180"/>
                <a:gd name="T6" fmla="*/ 32 w 63"/>
                <a:gd name="T7" fmla="*/ 83 h 180"/>
                <a:gd name="T8" fmla="*/ 31 w 63"/>
                <a:gd name="T9" fmla="*/ 86 h 180"/>
                <a:gd name="T10" fmla="*/ 2 w 63"/>
                <a:gd name="T11" fmla="*/ 125 h 180"/>
                <a:gd name="T12" fmla="*/ 0 w 63"/>
                <a:gd name="T13" fmla="*/ 179 h 180"/>
                <a:gd name="T14" fmla="*/ 30 w 63"/>
                <a:gd name="T15" fmla="*/ 180 h 180"/>
                <a:gd name="T16" fmla="*/ 63 w 63"/>
                <a:gd name="T17" fmla="*/ 49 h 180"/>
                <a:gd name="T18" fmla="*/ 26 w 63"/>
                <a:gd name="T1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180">
                  <a:moveTo>
                    <a:pt x="26" y="0"/>
                  </a:moveTo>
                  <a:lnTo>
                    <a:pt x="22" y="8"/>
                  </a:lnTo>
                  <a:lnTo>
                    <a:pt x="32" y="49"/>
                  </a:lnTo>
                  <a:cubicBezTo>
                    <a:pt x="35" y="60"/>
                    <a:pt x="34" y="72"/>
                    <a:pt x="32" y="83"/>
                  </a:cubicBezTo>
                  <a:lnTo>
                    <a:pt x="31" y="86"/>
                  </a:lnTo>
                  <a:cubicBezTo>
                    <a:pt x="27" y="102"/>
                    <a:pt x="16" y="116"/>
                    <a:pt x="2" y="125"/>
                  </a:cubicBezTo>
                  <a:lnTo>
                    <a:pt x="0" y="179"/>
                  </a:lnTo>
                  <a:lnTo>
                    <a:pt x="30" y="180"/>
                  </a:lnTo>
                  <a:lnTo>
                    <a:pt x="63" y="49"/>
                  </a:lnTo>
                  <a:lnTo>
                    <a:pt x="2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953">
              <a:extLst>
                <a:ext uri="{FF2B5EF4-FFF2-40B4-BE49-F238E27FC236}">
                  <a16:creationId xmlns:a16="http://schemas.microsoft.com/office/drawing/2014/main" id="{D81E15AF-ECF1-470A-BD77-8ECE9F6D4497}"/>
                </a:ext>
              </a:extLst>
            </p:cNvPr>
            <p:cNvSpPr>
              <a:spLocks/>
            </p:cNvSpPr>
            <p:nvPr/>
          </p:nvSpPr>
          <p:spPr bwMode="auto">
            <a:xfrm>
              <a:off x="3084514" y="2284413"/>
              <a:ext cx="7938" cy="20638"/>
            </a:xfrm>
            <a:custGeom>
              <a:avLst/>
              <a:gdLst>
                <a:gd name="T0" fmla="*/ 0 w 13"/>
                <a:gd name="T1" fmla="*/ 25 h 32"/>
                <a:gd name="T2" fmla="*/ 13 w 13"/>
                <a:gd name="T3" fmla="*/ 32 h 32"/>
                <a:gd name="T4" fmla="*/ 12 w 13"/>
                <a:gd name="T5" fmla="*/ 0 h 32"/>
                <a:gd name="T6" fmla="*/ 0 w 13"/>
                <a:gd name="T7" fmla="*/ 25 h 32"/>
              </a:gdLst>
              <a:ahLst/>
              <a:cxnLst>
                <a:cxn ang="0">
                  <a:pos x="T0" y="T1"/>
                </a:cxn>
                <a:cxn ang="0">
                  <a:pos x="T2" y="T3"/>
                </a:cxn>
                <a:cxn ang="0">
                  <a:pos x="T4" y="T5"/>
                </a:cxn>
                <a:cxn ang="0">
                  <a:pos x="T6" y="T7"/>
                </a:cxn>
              </a:cxnLst>
              <a:rect l="0" t="0" r="r" b="b"/>
              <a:pathLst>
                <a:path w="13" h="32">
                  <a:moveTo>
                    <a:pt x="0" y="25"/>
                  </a:moveTo>
                  <a:lnTo>
                    <a:pt x="13" y="32"/>
                  </a:lnTo>
                  <a:lnTo>
                    <a:pt x="12" y="0"/>
                  </a:lnTo>
                  <a:lnTo>
                    <a:pt x="0" y="2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954">
              <a:extLst>
                <a:ext uri="{FF2B5EF4-FFF2-40B4-BE49-F238E27FC236}">
                  <a16:creationId xmlns:a16="http://schemas.microsoft.com/office/drawing/2014/main" id="{135F415F-7D7D-4412-BF73-47B72B1EFCE2}"/>
                </a:ext>
              </a:extLst>
            </p:cNvPr>
            <p:cNvSpPr>
              <a:spLocks/>
            </p:cNvSpPr>
            <p:nvPr/>
          </p:nvSpPr>
          <p:spPr bwMode="auto">
            <a:xfrm>
              <a:off x="2982914" y="2436813"/>
              <a:ext cx="71438" cy="31750"/>
            </a:xfrm>
            <a:custGeom>
              <a:avLst/>
              <a:gdLst>
                <a:gd name="T0" fmla="*/ 98 w 111"/>
                <a:gd name="T1" fmla="*/ 10 h 50"/>
                <a:gd name="T2" fmla="*/ 67 w 111"/>
                <a:gd name="T3" fmla="*/ 1 h 50"/>
                <a:gd name="T4" fmla="*/ 63 w 111"/>
                <a:gd name="T5" fmla="*/ 0 h 50"/>
                <a:gd name="T6" fmla="*/ 23 w 111"/>
                <a:gd name="T7" fmla="*/ 4 h 50"/>
                <a:gd name="T8" fmla="*/ 21 w 111"/>
                <a:gd name="T9" fmla="*/ 2 h 50"/>
                <a:gd name="T10" fmla="*/ 20 w 111"/>
                <a:gd name="T11" fmla="*/ 4 h 50"/>
                <a:gd name="T12" fmla="*/ 0 w 111"/>
                <a:gd name="T13" fmla="*/ 25 h 50"/>
                <a:gd name="T14" fmla="*/ 7 w 111"/>
                <a:gd name="T15" fmla="*/ 33 h 50"/>
                <a:gd name="T16" fmla="*/ 43 w 111"/>
                <a:gd name="T17" fmla="*/ 36 h 50"/>
                <a:gd name="T18" fmla="*/ 52 w 111"/>
                <a:gd name="T19" fmla="*/ 29 h 50"/>
                <a:gd name="T20" fmla="*/ 64 w 111"/>
                <a:gd name="T21" fmla="*/ 34 h 50"/>
                <a:gd name="T22" fmla="*/ 68 w 111"/>
                <a:gd name="T23" fmla="*/ 44 h 50"/>
                <a:gd name="T24" fmla="*/ 77 w 111"/>
                <a:gd name="T25" fmla="*/ 50 h 50"/>
                <a:gd name="T26" fmla="*/ 80 w 111"/>
                <a:gd name="T27" fmla="*/ 49 h 50"/>
                <a:gd name="T28" fmla="*/ 75 w 111"/>
                <a:gd name="T29" fmla="*/ 29 h 50"/>
                <a:gd name="T30" fmla="*/ 64 w 111"/>
                <a:gd name="T31" fmla="*/ 23 h 50"/>
                <a:gd name="T32" fmla="*/ 79 w 111"/>
                <a:gd name="T33" fmla="*/ 26 h 50"/>
                <a:gd name="T34" fmla="*/ 86 w 111"/>
                <a:gd name="T35" fmla="*/ 37 h 50"/>
                <a:gd name="T36" fmla="*/ 97 w 111"/>
                <a:gd name="T37" fmla="*/ 40 h 50"/>
                <a:gd name="T38" fmla="*/ 100 w 111"/>
                <a:gd name="T39" fmla="*/ 39 h 50"/>
                <a:gd name="T40" fmla="*/ 94 w 111"/>
                <a:gd name="T41" fmla="*/ 26 h 50"/>
                <a:gd name="T42" fmla="*/ 96 w 111"/>
                <a:gd name="T43" fmla="*/ 29 h 50"/>
                <a:gd name="T44" fmla="*/ 108 w 111"/>
                <a:gd name="T45" fmla="*/ 31 h 50"/>
                <a:gd name="T46" fmla="*/ 111 w 111"/>
                <a:gd name="T47" fmla="*/ 30 h 50"/>
                <a:gd name="T48" fmla="*/ 98 w 111"/>
                <a:gd name="T49"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1" h="50">
                  <a:moveTo>
                    <a:pt x="98" y="10"/>
                  </a:moveTo>
                  <a:lnTo>
                    <a:pt x="67" y="1"/>
                  </a:lnTo>
                  <a:cubicBezTo>
                    <a:pt x="66" y="0"/>
                    <a:pt x="65" y="0"/>
                    <a:pt x="63" y="0"/>
                  </a:cubicBezTo>
                  <a:cubicBezTo>
                    <a:pt x="63" y="0"/>
                    <a:pt x="30" y="5"/>
                    <a:pt x="23" y="4"/>
                  </a:cubicBezTo>
                  <a:lnTo>
                    <a:pt x="21" y="2"/>
                  </a:lnTo>
                  <a:lnTo>
                    <a:pt x="20" y="4"/>
                  </a:lnTo>
                  <a:cubicBezTo>
                    <a:pt x="16" y="12"/>
                    <a:pt x="9" y="21"/>
                    <a:pt x="0" y="25"/>
                  </a:cubicBezTo>
                  <a:lnTo>
                    <a:pt x="7" y="33"/>
                  </a:lnTo>
                  <a:cubicBezTo>
                    <a:pt x="17" y="43"/>
                    <a:pt x="32" y="44"/>
                    <a:pt x="43" y="36"/>
                  </a:cubicBezTo>
                  <a:lnTo>
                    <a:pt x="52" y="29"/>
                  </a:lnTo>
                  <a:lnTo>
                    <a:pt x="64" y="34"/>
                  </a:lnTo>
                  <a:lnTo>
                    <a:pt x="68" y="44"/>
                  </a:lnTo>
                  <a:cubicBezTo>
                    <a:pt x="69" y="48"/>
                    <a:pt x="73" y="50"/>
                    <a:pt x="77" y="50"/>
                  </a:cubicBezTo>
                  <a:lnTo>
                    <a:pt x="80" y="49"/>
                  </a:lnTo>
                  <a:lnTo>
                    <a:pt x="75" y="29"/>
                  </a:lnTo>
                  <a:lnTo>
                    <a:pt x="64" y="23"/>
                  </a:lnTo>
                  <a:lnTo>
                    <a:pt x="79" y="26"/>
                  </a:lnTo>
                  <a:lnTo>
                    <a:pt x="86" y="37"/>
                  </a:lnTo>
                  <a:cubicBezTo>
                    <a:pt x="88" y="40"/>
                    <a:pt x="93" y="42"/>
                    <a:pt x="97" y="40"/>
                  </a:cubicBezTo>
                  <a:lnTo>
                    <a:pt x="100" y="39"/>
                  </a:lnTo>
                  <a:lnTo>
                    <a:pt x="94" y="26"/>
                  </a:lnTo>
                  <a:lnTo>
                    <a:pt x="96" y="29"/>
                  </a:lnTo>
                  <a:cubicBezTo>
                    <a:pt x="99" y="32"/>
                    <a:pt x="104" y="33"/>
                    <a:pt x="108" y="31"/>
                  </a:cubicBezTo>
                  <a:lnTo>
                    <a:pt x="111" y="30"/>
                  </a:lnTo>
                  <a:lnTo>
                    <a:pt x="98" y="10"/>
                  </a:ln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955">
              <a:extLst>
                <a:ext uri="{FF2B5EF4-FFF2-40B4-BE49-F238E27FC236}">
                  <a16:creationId xmlns:a16="http://schemas.microsoft.com/office/drawing/2014/main" id="{05E259AC-3E11-4229-8163-1FBCA7CA2A05}"/>
                </a:ext>
              </a:extLst>
            </p:cNvPr>
            <p:cNvSpPr>
              <a:spLocks noEditPoints="1"/>
            </p:cNvSpPr>
            <p:nvPr/>
          </p:nvSpPr>
          <p:spPr bwMode="auto">
            <a:xfrm>
              <a:off x="2995614" y="2159000"/>
              <a:ext cx="104775" cy="106363"/>
            </a:xfrm>
            <a:custGeom>
              <a:avLst/>
              <a:gdLst>
                <a:gd name="T0" fmla="*/ 44 w 164"/>
                <a:gd name="T1" fmla="*/ 117 h 167"/>
                <a:gd name="T2" fmla="*/ 46 w 164"/>
                <a:gd name="T3" fmla="*/ 82 h 167"/>
                <a:gd name="T4" fmla="*/ 44 w 164"/>
                <a:gd name="T5" fmla="*/ 117 h 167"/>
                <a:gd name="T6" fmla="*/ 86 w 164"/>
                <a:gd name="T7" fmla="*/ 3 h 167"/>
                <a:gd name="T8" fmla="*/ 50 w 164"/>
                <a:gd name="T9" fmla="*/ 16 h 167"/>
                <a:gd name="T10" fmla="*/ 29 w 164"/>
                <a:gd name="T11" fmla="*/ 5 h 167"/>
                <a:gd name="T12" fmla="*/ 0 w 164"/>
                <a:gd name="T13" fmla="*/ 34 h 167"/>
                <a:gd name="T14" fmla="*/ 23 w 164"/>
                <a:gd name="T15" fmla="*/ 63 h 167"/>
                <a:gd name="T16" fmla="*/ 21 w 164"/>
                <a:gd name="T17" fmla="*/ 77 h 167"/>
                <a:gd name="T18" fmla="*/ 66 w 164"/>
                <a:gd name="T19" fmla="*/ 167 h 167"/>
                <a:gd name="T20" fmla="*/ 54 w 164"/>
                <a:gd name="T21" fmla="*/ 117 h 167"/>
                <a:gd name="T22" fmla="*/ 56 w 164"/>
                <a:gd name="T23" fmla="*/ 113 h 167"/>
                <a:gd name="T24" fmla="*/ 60 w 164"/>
                <a:gd name="T25" fmla="*/ 151 h 167"/>
                <a:gd name="T26" fmla="*/ 64 w 164"/>
                <a:gd name="T27" fmla="*/ 68 h 167"/>
                <a:gd name="T28" fmla="*/ 66 w 164"/>
                <a:gd name="T29" fmla="*/ 43 h 167"/>
                <a:gd name="T30" fmla="*/ 132 w 164"/>
                <a:gd name="T31" fmla="*/ 34 h 167"/>
                <a:gd name="T32" fmla="*/ 164 w 164"/>
                <a:gd name="T33" fmla="*/ 54 h 167"/>
                <a:gd name="T34" fmla="*/ 86 w 164"/>
                <a:gd name="T35" fmla="*/ 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4" h="167">
                  <a:moveTo>
                    <a:pt x="44" y="117"/>
                  </a:moveTo>
                  <a:cubicBezTo>
                    <a:pt x="25" y="110"/>
                    <a:pt x="31" y="80"/>
                    <a:pt x="46" y="82"/>
                  </a:cubicBezTo>
                  <a:cubicBezTo>
                    <a:pt x="49" y="97"/>
                    <a:pt x="44" y="117"/>
                    <a:pt x="44" y="117"/>
                  </a:cubicBezTo>
                  <a:close/>
                  <a:moveTo>
                    <a:pt x="86" y="3"/>
                  </a:moveTo>
                  <a:cubicBezTo>
                    <a:pt x="72" y="4"/>
                    <a:pt x="60" y="9"/>
                    <a:pt x="50" y="16"/>
                  </a:cubicBezTo>
                  <a:cubicBezTo>
                    <a:pt x="45" y="9"/>
                    <a:pt x="37" y="5"/>
                    <a:pt x="29" y="5"/>
                  </a:cubicBezTo>
                  <a:cubicBezTo>
                    <a:pt x="13" y="5"/>
                    <a:pt x="0" y="18"/>
                    <a:pt x="0" y="34"/>
                  </a:cubicBezTo>
                  <a:cubicBezTo>
                    <a:pt x="0" y="48"/>
                    <a:pt x="10" y="60"/>
                    <a:pt x="23" y="63"/>
                  </a:cubicBezTo>
                  <a:cubicBezTo>
                    <a:pt x="22" y="67"/>
                    <a:pt x="21" y="72"/>
                    <a:pt x="21" y="77"/>
                  </a:cubicBezTo>
                  <a:cubicBezTo>
                    <a:pt x="16" y="141"/>
                    <a:pt x="66" y="167"/>
                    <a:pt x="66" y="167"/>
                  </a:cubicBezTo>
                  <a:cubicBezTo>
                    <a:pt x="66" y="167"/>
                    <a:pt x="39" y="145"/>
                    <a:pt x="54" y="117"/>
                  </a:cubicBezTo>
                  <a:cubicBezTo>
                    <a:pt x="54" y="116"/>
                    <a:pt x="55" y="114"/>
                    <a:pt x="56" y="113"/>
                  </a:cubicBezTo>
                  <a:cubicBezTo>
                    <a:pt x="57" y="129"/>
                    <a:pt x="59" y="144"/>
                    <a:pt x="60" y="151"/>
                  </a:cubicBezTo>
                  <a:cubicBezTo>
                    <a:pt x="76" y="120"/>
                    <a:pt x="69" y="84"/>
                    <a:pt x="64" y="68"/>
                  </a:cubicBezTo>
                  <a:cubicBezTo>
                    <a:pt x="64" y="60"/>
                    <a:pt x="64" y="52"/>
                    <a:pt x="66" y="43"/>
                  </a:cubicBezTo>
                  <a:cubicBezTo>
                    <a:pt x="73" y="16"/>
                    <a:pt x="118" y="18"/>
                    <a:pt x="132" y="34"/>
                  </a:cubicBezTo>
                  <a:cubicBezTo>
                    <a:pt x="144" y="47"/>
                    <a:pt x="148" y="50"/>
                    <a:pt x="164" y="54"/>
                  </a:cubicBezTo>
                  <a:cubicBezTo>
                    <a:pt x="154" y="15"/>
                    <a:pt x="129" y="0"/>
                    <a:pt x="86" y="3"/>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956">
              <a:extLst>
                <a:ext uri="{FF2B5EF4-FFF2-40B4-BE49-F238E27FC236}">
                  <a16:creationId xmlns:a16="http://schemas.microsoft.com/office/drawing/2014/main" id="{C6FD4018-43E7-4858-858E-C2AE0B3C19B2}"/>
                </a:ext>
              </a:extLst>
            </p:cNvPr>
            <p:cNvSpPr>
              <a:spLocks noEditPoints="1"/>
            </p:cNvSpPr>
            <p:nvPr/>
          </p:nvSpPr>
          <p:spPr bwMode="auto">
            <a:xfrm>
              <a:off x="3014664" y="2232025"/>
              <a:ext cx="17463" cy="19050"/>
            </a:xfrm>
            <a:custGeom>
              <a:avLst/>
              <a:gdLst>
                <a:gd name="T0" fmla="*/ 7 w 27"/>
                <a:gd name="T1" fmla="*/ 14 h 28"/>
                <a:gd name="T2" fmla="*/ 13 w 27"/>
                <a:gd name="T3" fmla="*/ 7 h 28"/>
                <a:gd name="T4" fmla="*/ 20 w 27"/>
                <a:gd name="T5" fmla="*/ 14 h 28"/>
                <a:gd name="T6" fmla="*/ 13 w 27"/>
                <a:gd name="T7" fmla="*/ 20 h 28"/>
                <a:gd name="T8" fmla="*/ 7 w 27"/>
                <a:gd name="T9" fmla="*/ 14 h 28"/>
                <a:gd name="T10" fmla="*/ 13 w 27"/>
                <a:gd name="T11" fmla="*/ 0 h 28"/>
                <a:gd name="T12" fmla="*/ 0 w 27"/>
                <a:gd name="T13" fmla="*/ 14 h 28"/>
                <a:gd name="T14" fmla="*/ 13 w 27"/>
                <a:gd name="T15" fmla="*/ 28 h 28"/>
                <a:gd name="T16" fmla="*/ 27 w 27"/>
                <a:gd name="T17" fmla="*/ 14 h 28"/>
                <a:gd name="T18" fmla="*/ 13 w 2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7" y="14"/>
                  </a:moveTo>
                  <a:lnTo>
                    <a:pt x="13" y="7"/>
                  </a:lnTo>
                  <a:lnTo>
                    <a:pt x="20" y="14"/>
                  </a:lnTo>
                  <a:lnTo>
                    <a:pt x="13" y="20"/>
                  </a:lnTo>
                  <a:lnTo>
                    <a:pt x="7" y="14"/>
                  </a:lnTo>
                  <a:close/>
                  <a:moveTo>
                    <a:pt x="13" y="0"/>
                  </a:moveTo>
                  <a:lnTo>
                    <a:pt x="0" y="14"/>
                  </a:lnTo>
                  <a:lnTo>
                    <a:pt x="13" y="28"/>
                  </a:lnTo>
                  <a:lnTo>
                    <a:pt x="27" y="14"/>
                  </a:lnTo>
                  <a:lnTo>
                    <a:pt x="13" y="0"/>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957">
              <a:extLst>
                <a:ext uri="{FF2B5EF4-FFF2-40B4-BE49-F238E27FC236}">
                  <a16:creationId xmlns:a16="http://schemas.microsoft.com/office/drawing/2014/main" id="{96DC3809-B086-4752-99E7-4891FCE0A445}"/>
                </a:ext>
              </a:extLst>
            </p:cNvPr>
            <p:cNvSpPr>
              <a:spLocks/>
            </p:cNvSpPr>
            <p:nvPr/>
          </p:nvSpPr>
          <p:spPr bwMode="auto">
            <a:xfrm>
              <a:off x="3071814" y="2228850"/>
              <a:ext cx="25400" cy="12700"/>
            </a:xfrm>
            <a:custGeom>
              <a:avLst/>
              <a:gdLst>
                <a:gd name="T0" fmla="*/ 0 w 40"/>
                <a:gd name="T1" fmla="*/ 6 h 19"/>
                <a:gd name="T2" fmla="*/ 40 w 40"/>
                <a:gd name="T3" fmla="*/ 0 h 19"/>
                <a:gd name="T4" fmla="*/ 39 w 40"/>
                <a:gd name="T5" fmla="*/ 2 h 19"/>
                <a:gd name="T6" fmla="*/ 9 w 40"/>
                <a:gd name="T7" fmla="*/ 12 h 19"/>
                <a:gd name="T8" fmla="*/ 0 w 40"/>
                <a:gd name="T9" fmla="*/ 6 h 19"/>
              </a:gdLst>
              <a:ahLst/>
              <a:cxnLst>
                <a:cxn ang="0">
                  <a:pos x="T0" y="T1"/>
                </a:cxn>
                <a:cxn ang="0">
                  <a:pos x="T2" y="T3"/>
                </a:cxn>
                <a:cxn ang="0">
                  <a:pos x="T4" y="T5"/>
                </a:cxn>
                <a:cxn ang="0">
                  <a:pos x="T6" y="T7"/>
                </a:cxn>
                <a:cxn ang="0">
                  <a:pos x="T8" y="T9"/>
                </a:cxn>
              </a:cxnLst>
              <a:rect l="0" t="0" r="r" b="b"/>
              <a:pathLst>
                <a:path w="40" h="19">
                  <a:moveTo>
                    <a:pt x="0" y="6"/>
                  </a:moveTo>
                  <a:lnTo>
                    <a:pt x="40" y="0"/>
                  </a:lnTo>
                  <a:lnTo>
                    <a:pt x="39" y="2"/>
                  </a:lnTo>
                  <a:cubicBezTo>
                    <a:pt x="33" y="15"/>
                    <a:pt x="20" y="19"/>
                    <a:pt x="9" y="12"/>
                  </a:cubicBezTo>
                  <a:lnTo>
                    <a:pt x="0" y="6"/>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958">
              <a:extLst>
                <a:ext uri="{FF2B5EF4-FFF2-40B4-BE49-F238E27FC236}">
                  <a16:creationId xmlns:a16="http://schemas.microsoft.com/office/drawing/2014/main" id="{99ECD3D6-610F-48EE-AEB2-1DCD17DC0383}"/>
                </a:ext>
              </a:extLst>
            </p:cNvPr>
            <p:cNvSpPr>
              <a:spLocks/>
            </p:cNvSpPr>
            <p:nvPr/>
          </p:nvSpPr>
          <p:spPr bwMode="auto">
            <a:xfrm>
              <a:off x="3119439" y="2260600"/>
              <a:ext cx="131763" cy="63500"/>
            </a:xfrm>
            <a:custGeom>
              <a:avLst/>
              <a:gdLst>
                <a:gd name="T0" fmla="*/ 206 w 209"/>
                <a:gd name="T1" fmla="*/ 1 h 99"/>
                <a:gd name="T2" fmla="*/ 206 w 209"/>
                <a:gd name="T3" fmla="*/ 1 h 99"/>
                <a:gd name="T4" fmla="*/ 206 w 209"/>
                <a:gd name="T5" fmla="*/ 0 h 99"/>
                <a:gd name="T6" fmla="*/ 129 w 209"/>
                <a:gd name="T7" fmla="*/ 62 h 99"/>
                <a:gd name="T8" fmla="*/ 113 w 209"/>
                <a:gd name="T9" fmla="*/ 63 h 99"/>
                <a:gd name="T10" fmla="*/ 107 w 209"/>
                <a:gd name="T11" fmla="*/ 66 h 99"/>
                <a:gd name="T12" fmla="*/ 106 w 209"/>
                <a:gd name="T13" fmla="*/ 71 h 99"/>
                <a:gd name="T14" fmla="*/ 90 w 209"/>
                <a:gd name="T15" fmla="*/ 83 h 99"/>
                <a:gd name="T16" fmla="*/ 0 w 209"/>
                <a:gd name="T17" fmla="*/ 66 h 99"/>
                <a:gd name="T18" fmla="*/ 16 w 209"/>
                <a:gd name="T19" fmla="*/ 99 h 99"/>
                <a:gd name="T20" fmla="*/ 106 w 209"/>
                <a:gd name="T21" fmla="*/ 96 h 99"/>
                <a:gd name="T22" fmla="*/ 115 w 209"/>
                <a:gd name="T23" fmla="*/ 92 h 99"/>
                <a:gd name="T24" fmla="*/ 209 w 209"/>
                <a:gd name="T25" fmla="*/ 11 h 99"/>
                <a:gd name="T26" fmla="*/ 206 w 209"/>
                <a:gd name="T27" fmla="*/ 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9" h="99">
                  <a:moveTo>
                    <a:pt x="206" y="1"/>
                  </a:moveTo>
                  <a:lnTo>
                    <a:pt x="206" y="1"/>
                  </a:lnTo>
                  <a:cubicBezTo>
                    <a:pt x="206" y="0"/>
                    <a:pt x="206" y="0"/>
                    <a:pt x="206" y="0"/>
                  </a:cubicBezTo>
                  <a:lnTo>
                    <a:pt x="129" y="62"/>
                  </a:lnTo>
                  <a:cubicBezTo>
                    <a:pt x="124" y="66"/>
                    <a:pt x="118" y="66"/>
                    <a:pt x="113" y="63"/>
                  </a:cubicBezTo>
                  <a:cubicBezTo>
                    <a:pt x="111" y="62"/>
                    <a:pt x="107" y="63"/>
                    <a:pt x="107" y="66"/>
                  </a:cubicBezTo>
                  <a:lnTo>
                    <a:pt x="106" y="71"/>
                  </a:lnTo>
                  <a:cubicBezTo>
                    <a:pt x="105" y="79"/>
                    <a:pt x="98" y="84"/>
                    <a:pt x="90" y="83"/>
                  </a:cubicBezTo>
                  <a:lnTo>
                    <a:pt x="0" y="66"/>
                  </a:lnTo>
                  <a:lnTo>
                    <a:pt x="16" y="99"/>
                  </a:lnTo>
                  <a:lnTo>
                    <a:pt x="106" y="96"/>
                  </a:lnTo>
                  <a:cubicBezTo>
                    <a:pt x="109" y="96"/>
                    <a:pt x="113" y="94"/>
                    <a:pt x="115" y="92"/>
                  </a:cubicBezTo>
                  <a:lnTo>
                    <a:pt x="209" y="11"/>
                  </a:lnTo>
                  <a:cubicBezTo>
                    <a:pt x="209" y="7"/>
                    <a:pt x="208" y="4"/>
                    <a:pt x="206"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959">
              <a:extLst>
                <a:ext uri="{FF2B5EF4-FFF2-40B4-BE49-F238E27FC236}">
                  <a16:creationId xmlns:a16="http://schemas.microsoft.com/office/drawing/2014/main" id="{05851238-DCEF-4FD7-ADC7-31C7CC7AAAAC}"/>
                </a:ext>
              </a:extLst>
            </p:cNvPr>
            <p:cNvSpPr>
              <a:spLocks/>
            </p:cNvSpPr>
            <p:nvPr/>
          </p:nvSpPr>
          <p:spPr bwMode="auto">
            <a:xfrm>
              <a:off x="2994026" y="2352675"/>
              <a:ext cx="20638" cy="30163"/>
            </a:xfrm>
            <a:custGeom>
              <a:avLst/>
              <a:gdLst>
                <a:gd name="T0" fmla="*/ 0 w 31"/>
                <a:gd name="T1" fmla="*/ 22 h 48"/>
                <a:gd name="T2" fmla="*/ 31 w 31"/>
                <a:gd name="T3" fmla="*/ 0 h 48"/>
                <a:gd name="T4" fmla="*/ 9 w 31"/>
                <a:gd name="T5" fmla="*/ 48 h 48"/>
                <a:gd name="T6" fmla="*/ 0 w 31"/>
                <a:gd name="T7" fmla="*/ 22 h 48"/>
              </a:gdLst>
              <a:ahLst/>
              <a:cxnLst>
                <a:cxn ang="0">
                  <a:pos x="T0" y="T1"/>
                </a:cxn>
                <a:cxn ang="0">
                  <a:pos x="T2" y="T3"/>
                </a:cxn>
                <a:cxn ang="0">
                  <a:pos x="T4" y="T5"/>
                </a:cxn>
                <a:cxn ang="0">
                  <a:pos x="T6" y="T7"/>
                </a:cxn>
              </a:cxnLst>
              <a:rect l="0" t="0" r="r" b="b"/>
              <a:pathLst>
                <a:path w="31" h="48">
                  <a:moveTo>
                    <a:pt x="0" y="22"/>
                  </a:moveTo>
                  <a:lnTo>
                    <a:pt x="31" y="0"/>
                  </a:lnTo>
                  <a:cubicBezTo>
                    <a:pt x="31" y="0"/>
                    <a:pt x="26" y="37"/>
                    <a:pt x="9" y="48"/>
                  </a:cubicBezTo>
                  <a:cubicBezTo>
                    <a:pt x="1" y="30"/>
                    <a:pt x="0" y="22"/>
                    <a:pt x="0" y="22"/>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960">
              <a:extLst>
                <a:ext uri="{FF2B5EF4-FFF2-40B4-BE49-F238E27FC236}">
                  <a16:creationId xmlns:a16="http://schemas.microsoft.com/office/drawing/2014/main" id="{D2F3C22C-D1EC-4F49-B7BB-9D062805D8B4}"/>
                </a:ext>
              </a:extLst>
            </p:cNvPr>
            <p:cNvSpPr>
              <a:spLocks noEditPoints="1"/>
            </p:cNvSpPr>
            <p:nvPr/>
          </p:nvSpPr>
          <p:spPr bwMode="auto">
            <a:xfrm>
              <a:off x="3022601" y="2193925"/>
              <a:ext cx="82550" cy="26988"/>
            </a:xfrm>
            <a:custGeom>
              <a:avLst/>
              <a:gdLst>
                <a:gd name="T0" fmla="*/ 71 w 131"/>
                <a:gd name="T1" fmla="*/ 32 h 43"/>
                <a:gd name="T2" fmla="*/ 66 w 131"/>
                <a:gd name="T3" fmla="*/ 35 h 43"/>
                <a:gd name="T4" fmla="*/ 44 w 131"/>
                <a:gd name="T5" fmla="*/ 39 h 43"/>
                <a:gd name="T6" fmla="*/ 35 w 131"/>
                <a:gd name="T7" fmla="*/ 32 h 43"/>
                <a:gd name="T8" fmla="*/ 34 w 131"/>
                <a:gd name="T9" fmla="*/ 24 h 43"/>
                <a:gd name="T10" fmla="*/ 38 w 131"/>
                <a:gd name="T11" fmla="*/ 18 h 43"/>
                <a:gd name="T12" fmla="*/ 69 w 131"/>
                <a:gd name="T13" fmla="*/ 13 h 43"/>
                <a:gd name="T14" fmla="*/ 69 w 131"/>
                <a:gd name="T15" fmla="*/ 13 h 43"/>
                <a:gd name="T16" fmla="*/ 70 w 131"/>
                <a:gd name="T17" fmla="*/ 14 h 43"/>
                <a:gd name="T18" fmla="*/ 71 w 131"/>
                <a:gd name="T19" fmla="*/ 14 h 43"/>
                <a:gd name="T20" fmla="*/ 72 w 131"/>
                <a:gd name="T21" fmla="*/ 26 h 43"/>
                <a:gd name="T22" fmla="*/ 71 w 131"/>
                <a:gd name="T23" fmla="*/ 32 h 43"/>
                <a:gd name="T24" fmla="*/ 130 w 131"/>
                <a:gd name="T25" fmla="*/ 16 h 43"/>
                <a:gd name="T26" fmla="*/ 129 w 131"/>
                <a:gd name="T27" fmla="*/ 8 h 43"/>
                <a:gd name="T28" fmla="*/ 125 w 131"/>
                <a:gd name="T29" fmla="*/ 2 h 43"/>
                <a:gd name="T30" fmla="*/ 119 w 131"/>
                <a:gd name="T31" fmla="*/ 1 h 43"/>
                <a:gd name="T32" fmla="*/ 94 w 131"/>
                <a:gd name="T33" fmla="*/ 5 h 43"/>
                <a:gd name="T34" fmla="*/ 92 w 131"/>
                <a:gd name="T35" fmla="*/ 6 h 43"/>
                <a:gd name="T36" fmla="*/ 89 w 131"/>
                <a:gd name="T37" fmla="*/ 5 h 43"/>
                <a:gd name="T38" fmla="*/ 74 w 131"/>
                <a:gd name="T39" fmla="*/ 7 h 43"/>
                <a:gd name="T40" fmla="*/ 70 w 131"/>
                <a:gd name="T41" fmla="*/ 9 h 43"/>
                <a:gd name="T42" fmla="*/ 69 w 131"/>
                <a:gd name="T43" fmla="*/ 9 h 43"/>
                <a:gd name="T44" fmla="*/ 37 w 131"/>
                <a:gd name="T45" fmla="*/ 15 h 43"/>
                <a:gd name="T46" fmla="*/ 2 w 131"/>
                <a:gd name="T47" fmla="*/ 29 h 43"/>
                <a:gd name="T48" fmla="*/ 1 w 131"/>
                <a:gd name="T49" fmla="*/ 31 h 43"/>
                <a:gd name="T50" fmla="*/ 2 w 131"/>
                <a:gd name="T51" fmla="*/ 32 h 43"/>
                <a:gd name="T52" fmla="*/ 3 w 131"/>
                <a:gd name="T53" fmla="*/ 32 h 43"/>
                <a:gd name="T54" fmla="*/ 30 w 131"/>
                <a:gd name="T55" fmla="*/ 22 h 43"/>
                <a:gd name="T56" fmla="*/ 30 w 131"/>
                <a:gd name="T57" fmla="*/ 24 h 43"/>
                <a:gd name="T58" fmla="*/ 31 w 131"/>
                <a:gd name="T59" fmla="*/ 33 h 43"/>
                <a:gd name="T60" fmla="*/ 43 w 131"/>
                <a:gd name="T61" fmla="*/ 43 h 43"/>
                <a:gd name="T62" fmla="*/ 44 w 131"/>
                <a:gd name="T63" fmla="*/ 43 h 43"/>
                <a:gd name="T64" fmla="*/ 67 w 131"/>
                <a:gd name="T65" fmla="*/ 39 h 43"/>
                <a:gd name="T66" fmla="*/ 74 w 131"/>
                <a:gd name="T67" fmla="*/ 34 h 43"/>
                <a:gd name="T68" fmla="*/ 76 w 131"/>
                <a:gd name="T69" fmla="*/ 26 h 43"/>
                <a:gd name="T70" fmla="*/ 74 w 131"/>
                <a:gd name="T71" fmla="*/ 14 h 43"/>
                <a:gd name="T72" fmla="*/ 74 w 131"/>
                <a:gd name="T73" fmla="*/ 12 h 43"/>
                <a:gd name="T74" fmla="*/ 76 w 131"/>
                <a:gd name="T75" fmla="*/ 10 h 43"/>
                <a:gd name="T76" fmla="*/ 87 w 131"/>
                <a:gd name="T77" fmla="*/ 9 h 43"/>
                <a:gd name="T78" fmla="*/ 90 w 131"/>
                <a:gd name="T79" fmla="*/ 10 h 43"/>
                <a:gd name="T80" fmla="*/ 90 w 131"/>
                <a:gd name="T81" fmla="*/ 11 h 43"/>
                <a:gd name="T82" fmla="*/ 92 w 131"/>
                <a:gd name="T83" fmla="*/ 23 h 43"/>
                <a:gd name="T84" fmla="*/ 92 w 131"/>
                <a:gd name="T85" fmla="*/ 23 h 43"/>
                <a:gd name="T86" fmla="*/ 98 w 131"/>
                <a:gd name="T87" fmla="*/ 26 h 43"/>
                <a:gd name="T88" fmla="*/ 96 w 131"/>
                <a:gd name="T89" fmla="*/ 22 h 43"/>
                <a:gd name="T90" fmla="*/ 94 w 131"/>
                <a:gd name="T91" fmla="*/ 10 h 43"/>
                <a:gd name="T92" fmla="*/ 94 w 131"/>
                <a:gd name="T93" fmla="*/ 9 h 43"/>
                <a:gd name="T94" fmla="*/ 95 w 131"/>
                <a:gd name="T95" fmla="*/ 9 h 43"/>
                <a:gd name="T96" fmla="*/ 120 w 131"/>
                <a:gd name="T97" fmla="*/ 5 h 43"/>
                <a:gd name="T98" fmla="*/ 120 w 131"/>
                <a:gd name="T99" fmla="*/ 5 h 43"/>
                <a:gd name="T100" fmla="*/ 123 w 131"/>
                <a:gd name="T101" fmla="*/ 5 h 43"/>
                <a:gd name="T102" fmla="*/ 125 w 131"/>
                <a:gd name="T103" fmla="*/ 8 h 43"/>
                <a:gd name="T104" fmla="*/ 126 w 131"/>
                <a:gd name="T105" fmla="*/ 17 h 43"/>
                <a:gd name="T106" fmla="*/ 125 w 131"/>
                <a:gd name="T107" fmla="*/ 23 h 43"/>
                <a:gd name="T108" fmla="*/ 120 w 131"/>
                <a:gd name="T109" fmla="*/ 26 h 43"/>
                <a:gd name="T110" fmla="*/ 104 w 131"/>
                <a:gd name="T111" fmla="*/ 28 h 43"/>
                <a:gd name="T112" fmla="*/ 102 w 131"/>
                <a:gd name="T113" fmla="*/ 28 h 43"/>
                <a:gd name="T114" fmla="*/ 108 w 131"/>
                <a:gd name="T115" fmla="*/ 32 h 43"/>
                <a:gd name="T116" fmla="*/ 121 w 131"/>
                <a:gd name="T117" fmla="*/ 30 h 43"/>
                <a:gd name="T118" fmla="*/ 128 w 131"/>
                <a:gd name="T119" fmla="*/ 25 h 43"/>
                <a:gd name="T120" fmla="*/ 130 w 131"/>
                <a:gd name="T121"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1" h="43">
                  <a:moveTo>
                    <a:pt x="71" y="32"/>
                  </a:moveTo>
                  <a:cubicBezTo>
                    <a:pt x="70" y="34"/>
                    <a:pt x="68" y="35"/>
                    <a:pt x="66" y="35"/>
                  </a:cubicBezTo>
                  <a:lnTo>
                    <a:pt x="44" y="39"/>
                  </a:lnTo>
                  <a:cubicBezTo>
                    <a:pt x="40" y="39"/>
                    <a:pt x="36" y="36"/>
                    <a:pt x="35" y="32"/>
                  </a:cubicBezTo>
                  <a:lnTo>
                    <a:pt x="34" y="24"/>
                  </a:lnTo>
                  <a:cubicBezTo>
                    <a:pt x="33" y="21"/>
                    <a:pt x="35" y="19"/>
                    <a:pt x="38" y="18"/>
                  </a:cubicBezTo>
                  <a:lnTo>
                    <a:pt x="69" y="13"/>
                  </a:lnTo>
                  <a:cubicBezTo>
                    <a:pt x="69" y="13"/>
                    <a:pt x="69" y="13"/>
                    <a:pt x="69" y="13"/>
                  </a:cubicBezTo>
                  <a:cubicBezTo>
                    <a:pt x="70" y="13"/>
                    <a:pt x="70" y="13"/>
                    <a:pt x="70" y="14"/>
                  </a:cubicBezTo>
                  <a:cubicBezTo>
                    <a:pt x="70" y="14"/>
                    <a:pt x="70" y="14"/>
                    <a:pt x="71" y="14"/>
                  </a:cubicBezTo>
                  <a:lnTo>
                    <a:pt x="72" y="26"/>
                  </a:lnTo>
                  <a:cubicBezTo>
                    <a:pt x="73" y="28"/>
                    <a:pt x="72" y="30"/>
                    <a:pt x="71" y="32"/>
                  </a:cubicBezTo>
                  <a:close/>
                  <a:moveTo>
                    <a:pt x="130" y="16"/>
                  </a:moveTo>
                  <a:lnTo>
                    <a:pt x="129" y="8"/>
                  </a:lnTo>
                  <a:cubicBezTo>
                    <a:pt x="128" y="6"/>
                    <a:pt x="127" y="4"/>
                    <a:pt x="125" y="2"/>
                  </a:cubicBezTo>
                  <a:cubicBezTo>
                    <a:pt x="124" y="1"/>
                    <a:pt x="121" y="0"/>
                    <a:pt x="119" y="1"/>
                  </a:cubicBezTo>
                  <a:lnTo>
                    <a:pt x="94" y="5"/>
                  </a:lnTo>
                  <a:cubicBezTo>
                    <a:pt x="93" y="5"/>
                    <a:pt x="92" y="5"/>
                    <a:pt x="92" y="6"/>
                  </a:cubicBezTo>
                  <a:lnTo>
                    <a:pt x="89" y="5"/>
                  </a:lnTo>
                  <a:cubicBezTo>
                    <a:pt x="84" y="3"/>
                    <a:pt x="78" y="4"/>
                    <a:pt x="74" y="7"/>
                  </a:cubicBezTo>
                  <a:lnTo>
                    <a:pt x="70" y="9"/>
                  </a:lnTo>
                  <a:cubicBezTo>
                    <a:pt x="70" y="9"/>
                    <a:pt x="69" y="9"/>
                    <a:pt x="69" y="9"/>
                  </a:cubicBezTo>
                  <a:lnTo>
                    <a:pt x="37" y="15"/>
                  </a:lnTo>
                  <a:cubicBezTo>
                    <a:pt x="35" y="15"/>
                    <a:pt x="2" y="29"/>
                    <a:pt x="2" y="29"/>
                  </a:cubicBezTo>
                  <a:cubicBezTo>
                    <a:pt x="1" y="29"/>
                    <a:pt x="0" y="30"/>
                    <a:pt x="1" y="31"/>
                  </a:cubicBezTo>
                  <a:cubicBezTo>
                    <a:pt x="1" y="32"/>
                    <a:pt x="2" y="32"/>
                    <a:pt x="2" y="32"/>
                  </a:cubicBezTo>
                  <a:cubicBezTo>
                    <a:pt x="3" y="32"/>
                    <a:pt x="3" y="32"/>
                    <a:pt x="3" y="32"/>
                  </a:cubicBezTo>
                  <a:lnTo>
                    <a:pt x="30" y="22"/>
                  </a:lnTo>
                  <a:cubicBezTo>
                    <a:pt x="30" y="23"/>
                    <a:pt x="30" y="23"/>
                    <a:pt x="30" y="24"/>
                  </a:cubicBezTo>
                  <a:lnTo>
                    <a:pt x="31" y="33"/>
                  </a:lnTo>
                  <a:cubicBezTo>
                    <a:pt x="32" y="39"/>
                    <a:pt x="37" y="43"/>
                    <a:pt x="43" y="43"/>
                  </a:cubicBezTo>
                  <a:cubicBezTo>
                    <a:pt x="43" y="43"/>
                    <a:pt x="44" y="43"/>
                    <a:pt x="44" y="43"/>
                  </a:cubicBezTo>
                  <a:lnTo>
                    <a:pt x="67" y="39"/>
                  </a:lnTo>
                  <a:cubicBezTo>
                    <a:pt x="70" y="38"/>
                    <a:pt x="72" y="37"/>
                    <a:pt x="74" y="34"/>
                  </a:cubicBezTo>
                  <a:cubicBezTo>
                    <a:pt x="76" y="32"/>
                    <a:pt x="77" y="29"/>
                    <a:pt x="76" y="26"/>
                  </a:cubicBezTo>
                  <a:lnTo>
                    <a:pt x="74" y="14"/>
                  </a:lnTo>
                  <a:cubicBezTo>
                    <a:pt x="74" y="13"/>
                    <a:pt x="74" y="12"/>
                    <a:pt x="74" y="12"/>
                  </a:cubicBezTo>
                  <a:lnTo>
                    <a:pt x="76" y="10"/>
                  </a:lnTo>
                  <a:cubicBezTo>
                    <a:pt x="80" y="8"/>
                    <a:pt x="84" y="7"/>
                    <a:pt x="87" y="9"/>
                  </a:cubicBezTo>
                  <a:lnTo>
                    <a:pt x="90" y="10"/>
                  </a:lnTo>
                  <a:cubicBezTo>
                    <a:pt x="90" y="10"/>
                    <a:pt x="90" y="10"/>
                    <a:pt x="90" y="11"/>
                  </a:cubicBezTo>
                  <a:lnTo>
                    <a:pt x="92" y="23"/>
                  </a:lnTo>
                  <a:lnTo>
                    <a:pt x="92" y="23"/>
                  </a:lnTo>
                  <a:lnTo>
                    <a:pt x="98" y="26"/>
                  </a:lnTo>
                  <a:cubicBezTo>
                    <a:pt x="97" y="25"/>
                    <a:pt x="96" y="24"/>
                    <a:pt x="96" y="22"/>
                  </a:cubicBezTo>
                  <a:lnTo>
                    <a:pt x="94" y="10"/>
                  </a:lnTo>
                  <a:cubicBezTo>
                    <a:pt x="94" y="10"/>
                    <a:pt x="94" y="9"/>
                    <a:pt x="94" y="9"/>
                  </a:cubicBezTo>
                  <a:cubicBezTo>
                    <a:pt x="94" y="9"/>
                    <a:pt x="94" y="9"/>
                    <a:pt x="95" y="9"/>
                  </a:cubicBezTo>
                  <a:lnTo>
                    <a:pt x="120" y="5"/>
                  </a:lnTo>
                  <a:cubicBezTo>
                    <a:pt x="120" y="5"/>
                    <a:pt x="120" y="5"/>
                    <a:pt x="120" y="5"/>
                  </a:cubicBezTo>
                  <a:cubicBezTo>
                    <a:pt x="121" y="5"/>
                    <a:pt x="122" y="5"/>
                    <a:pt x="123" y="5"/>
                  </a:cubicBezTo>
                  <a:cubicBezTo>
                    <a:pt x="124" y="6"/>
                    <a:pt x="125" y="7"/>
                    <a:pt x="125" y="8"/>
                  </a:cubicBezTo>
                  <a:lnTo>
                    <a:pt x="126" y="17"/>
                  </a:lnTo>
                  <a:cubicBezTo>
                    <a:pt x="127" y="19"/>
                    <a:pt x="126" y="21"/>
                    <a:pt x="125" y="23"/>
                  </a:cubicBezTo>
                  <a:cubicBezTo>
                    <a:pt x="124" y="24"/>
                    <a:pt x="122" y="25"/>
                    <a:pt x="120" y="26"/>
                  </a:cubicBezTo>
                  <a:lnTo>
                    <a:pt x="104" y="28"/>
                  </a:lnTo>
                  <a:cubicBezTo>
                    <a:pt x="103" y="29"/>
                    <a:pt x="102" y="28"/>
                    <a:pt x="102" y="28"/>
                  </a:cubicBezTo>
                  <a:lnTo>
                    <a:pt x="108" y="32"/>
                  </a:lnTo>
                  <a:lnTo>
                    <a:pt x="121" y="30"/>
                  </a:lnTo>
                  <a:cubicBezTo>
                    <a:pt x="124" y="29"/>
                    <a:pt x="126" y="28"/>
                    <a:pt x="128" y="25"/>
                  </a:cubicBezTo>
                  <a:cubicBezTo>
                    <a:pt x="130" y="23"/>
                    <a:pt x="131" y="19"/>
                    <a:pt x="130" y="1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961">
              <a:extLst>
                <a:ext uri="{FF2B5EF4-FFF2-40B4-BE49-F238E27FC236}">
                  <a16:creationId xmlns:a16="http://schemas.microsoft.com/office/drawing/2014/main" id="{2549D2A2-C131-48D5-900E-80FA6739F67A}"/>
                </a:ext>
              </a:extLst>
            </p:cNvPr>
            <p:cNvSpPr>
              <a:spLocks/>
            </p:cNvSpPr>
            <p:nvPr/>
          </p:nvSpPr>
          <p:spPr bwMode="auto">
            <a:xfrm>
              <a:off x="3436939" y="2173288"/>
              <a:ext cx="257175" cy="215900"/>
            </a:xfrm>
            <a:custGeom>
              <a:avLst/>
              <a:gdLst>
                <a:gd name="T0" fmla="*/ 406 w 406"/>
                <a:gd name="T1" fmla="*/ 94 h 340"/>
                <a:gd name="T2" fmla="*/ 311 w 406"/>
                <a:gd name="T3" fmla="*/ 0 h 340"/>
                <a:gd name="T4" fmla="*/ 263 w 406"/>
                <a:gd name="T5" fmla="*/ 14 h 340"/>
                <a:gd name="T6" fmla="*/ 228 w 406"/>
                <a:gd name="T7" fmla="*/ 10 h 340"/>
                <a:gd name="T8" fmla="*/ 74 w 406"/>
                <a:gd name="T9" fmla="*/ 117 h 340"/>
                <a:gd name="T10" fmla="*/ 67 w 406"/>
                <a:gd name="T11" fmla="*/ 117 h 340"/>
                <a:gd name="T12" fmla="*/ 0 w 406"/>
                <a:gd name="T13" fmla="*/ 184 h 340"/>
                <a:gd name="T14" fmla="*/ 67 w 406"/>
                <a:gd name="T15" fmla="*/ 251 h 340"/>
                <a:gd name="T16" fmla="*/ 81 w 406"/>
                <a:gd name="T17" fmla="*/ 249 h 340"/>
                <a:gd name="T18" fmla="*/ 228 w 406"/>
                <a:gd name="T19" fmla="*/ 340 h 340"/>
                <a:gd name="T20" fmla="*/ 393 w 406"/>
                <a:gd name="T21" fmla="*/ 175 h 340"/>
                <a:gd name="T22" fmla="*/ 391 w 406"/>
                <a:gd name="T23" fmla="*/ 146 h 340"/>
                <a:gd name="T24" fmla="*/ 406 w 406"/>
                <a:gd name="T25" fmla="*/ 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6" h="340">
                  <a:moveTo>
                    <a:pt x="406" y="94"/>
                  </a:moveTo>
                  <a:cubicBezTo>
                    <a:pt x="406" y="42"/>
                    <a:pt x="364" y="0"/>
                    <a:pt x="311" y="0"/>
                  </a:cubicBezTo>
                  <a:cubicBezTo>
                    <a:pt x="294" y="0"/>
                    <a:pt x="277" y="5"/>
                    <a:pt x="263" y="14"/>
                  </a:cubicBezTo>
                  <a:cubicBezTo>
                    <a:pt x="252" y="11"/>
                    <a:pt x="240" y="10"/>
                    <a:pt x="228" y="10"/>
                  </a:cubicBezTo>
                  <a:cubicBezTo>
                    <a:pt x="157" y="10"/>
                    <a:pt x="97" y="54"/>
                    <a:pt x="74" y="117"/>
                  </a:cubicBezTo>
                  <a:cubicBezTo>
                    <a:pt x="71" y="117"/>
                    <a:pt x="69" y="117"/>
                    <a:pt x="67" y="117"/>
                  </a:cubicBezTo>
                  <a:cubicBezTo>
                    <a:pt x="30" y="117"/>
                    <a:pt x="0" y="147"/>
                    <a:pt x="0" y="184"/>
                  </a:cubicBezTo>
                  <a:cubicBezTo>
                    <a:pt x="0" y="221"/>
                    <a:pt x="30" y="251"/>
                    <a:pt x="67" y="251"/>
                  </a:cubicBezTo>
                  <a:cubicBezTo>
                    <a:pt x="72" y="251"/>
                    <a:pt x="76" y="250"/>
                    <a:pt x="81" y="249"/>
                  </a:cubicBezTo>
                  <a:cubicBezTo>
                    <a:pt x="108" y="303"/>
                    <a:pt x="164" y="340"/>
                    <a:pt x="228" y="340"/>
                  </a:cubicBezTo>
                  <a:cubicBezTo>
                    <a:pt x="319" y="340"/>
                    <a:pt x="393" y="266"/>
                    <a:pt x="393" y="175"/>
                  </a:cubicBezTo>
                  <a:cubicBezTo>
                    <a:pt x="393" y="165"/>
                    <a:pt x="392" y="155"/>
                    <a:pt x="391" y="146"/>
                  </a:cubicBezTo>
                  <a:cubicBezTo>
                    <a:pt x="400" y="131"/>
                    <a:pt x="406" y="113"/>
                    <a:pt x="406" y="94"/>
                  </a:cubicBezTo>
                  <a:close/>
                </a:path>
              </a:pathLst>
            </a:custGeom>
            <a:solidFill>
              <a:srgbClr val="427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Rectangle 962">
              <a:extLst>
                <a:ext uri="{FF2B5EF4-FFF2-40B4-BE49-F238E27FC236}">
                  <a16:creationId xmlns:a16="http://schemas.microsoft.com/office/drawing/2014/main" id="{04A7C406-0A62-48F3-B864-D0BFE59DF304}"/>
                </a:ext>
              </a:extLst>
            </p:cNvPr>
            <p:cNvSpPr>
              <a:spLocks noChangeArrowheads="1"/>
            </p:cNvSpPr>
            <p:nvPr/>
          </p:nvSpPr>
          <p:spPr bwMode="auto">
            <a:xfrm>
              <a:off x="3522664" y="2144713"/>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Rectangle 963">
              <a:extLst>
                <a:ext uri="{FF2B5EF4-FFF2-40B4-BE49-F238E27FC236}">
                  <a16:creationId xmlns:a16="http://schemas.microsoft.com/office/drawing/2014/main" id="{C4406861-5401-4F88-AA42-2B63DC94115E}"/>
                </a:ext>
              </a:extLst>
            </p:cNvPr>
            <p:cNvSpPr>
              <a:spLocks noChangeArrowheads="1"/>
            </p:cNvSpPr>
            <p:nvPr/>
          </p:nvSpPr>
          <p:spPr bwMode="auto">
            <a:xfrm>
              <a:off x="3503614" y="2185988"/>
              <a:ext cx="238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Rectangle 964">
              <a:extLst>
                <a:ext uri="{FF2B5EF4-FFF2-40B4-BE49-F238E27FC236}">
                  <a16:creationId xmlns:a16="http://schemas.microsoft.com/office/drawing/2014/main" id="{2598712E-2BE2-41F1-A7D7-5D168CC80410}"/>
                </a:ext>
              </a:extLst>
            </p:cNvPr>
            <p:cNvSpPr>
              <a:spLocks noChangeArrowheads="1"/>
            </p:cNvSpPr>
            <p:nvPr/>
          </p:nvSpPr>
          <p:spPr bwMode="auto">
            <a:xfrm>
              <a:off x="3449639" y="2251075"/>
              <a:ext cx="23813" cy="23813"/>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Rectangle 965">
              <a:extLst>
                <a:ext uri="{FF2B5EF4-FFF2-40B4-BE49-F238E27FC236}">
                  <a16:creationId xmlns:a16="http://schemas.microsoft.com/office/drawing/2014/main" id="{C307CCF7-369B-470F-BA6B-F369BB81E21E}"/>
                </a:ext>
              </a:extLst>
            </p:cNvPr>
            <p:cNvSpPr>
              <a:spLocks noChangeArrowheads="1"/>
            </p:cNvSpPr>
            <p:nvPr/>
          </p:nvSpPr>
          <p:spPr bwMode="auto">
            <a:xfrm>
              <a:off x="3484564" y="2166938"/>
              <a:ext cx="23813" cy="23813"/>
            </a:xfrm>
            <a:prstGeom prst="rect">
              <a:avLst/>
            </a:prstGeom>
            <a:solidFill>
              <a:srgbClr val="48C4A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966">
              <a:extLst>
                <a:ext uri="{FF2B5EF4-FFF2-40B4-BE49-F238E27FC236}">
                  <a16:creationId xmlns:a16="http://schemas.microsoft.com/office/drawing/2014/main" id="{7D98C159-33A6-426C-9CF0-5FA45AB08289}"/>
                </a:ext>
              </a:extLst>
            </p:cNvPr>
            <p:cNvSpPr>
              <a:spLocks/>
            </p:cNvSpPr>
            <p:nvPr/>
          </p:nvSpPr>
          <p:spPr bwMode="auto">
            <a:xfrm>
              <a:off x="3568701" y="2201863"/>
              <a:ext cx="7938" cy="19050"/>
            </a:xfrm>
            <a:custGeom>
              <a:avLst/>
              <a:gdLst>
                <a:gd name="T0" fmla="*/ 7 w 13"/>
                <a:gd name="T1" fmla="*/ 0 h 31"/>
                <a:gd name="T2" fmla="*/ 0 w 13"/>
                <a:gd name="T3" fmla="*/ 31 h 31"/>
                <a:gd name="T4" fmla="*/ 11 w 13"/>
                <a:gd name="T5" fmla="*/ 18 h 31"/>
                <a:gd name="T6" fmla="*/ 12 w 13"/>
                <a:gd name="T7" fmla="*/ 7 h 31"/>
                <a:gd name="T8" fmla="*/ 10 w 13"/>
                <a:gd name="T9" fmla="*/ 2 h 31"/>
                <a:gd name="T10" fmla="*/ 7 w 13"/>
                <a:gd name="T11" fmla="*/ 0 h 31"/>
              </a:gdLst>
              <a:ahLst/>
              <a:cxnLst>
                <a:cxn ang="0">
                  <a:pos x="T0" y="T1"/>
                </a:cxn>
                <a:cxn ang="0">
                  <a:pos x="T2" y="T3"/>
                </a:cxn>
                <a:cxn ang="0">
                  <a:pos x="T4" y="T5"/>
                </a:cxn>
                <a:cxn ang="0">
                  <a:pos x="T6" y="T7"/>
                </a:cxn>
                <a:cxn ang="0">
                  <a:pos x="T8" y="T9"/>
                </a:cxn>
                <a:cxn ang="0">
                  <a:pos x="T10" y="T11"/>
                </a:cxn>
              </a:cxnLst>
              <a:rect l="0" t="0" r="r" b="b"/>
              <a:pathLst>
                <a:path w="13" h="31">
                  <a:moveTo>
                    <a:pt x="7" y="0"/>
                  </a:moveTo>
                  <a:lnTo>
                    <a:pt x="0" y="31"/>
                  </a:lnTo>
                  <a:cubicBezTo>
                    <a:pt x="6" y="28"/>
                    <a:pt x="10" y="23"/>
                    <a:pt x="11" y="18"/>
                  </a:cubicBezTo>
                  <a:lnTo>
                    <a:pt x="12" y="7"/>
                  </a:lnTo>
                  <a:cubicBezTo>
                    <a:pt x="13" y="5"/>
                    <a:pt x="12" y="3"/>
                    <a:pt x="10" y="2"/>
                  </a:cubicBezTo>
                  <a:lnTo>
                    <a:pt x="7"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967">
              <a:extLst>
                <a:ext uri="{FF2B5EF4-FFF2-40B4-BE49-F238E27FC236}">
                  <a16:creationId xmlns:a16="http://schemas.microsoft.com/office/drawing/2014/main" id="{E508AC01-1A1E-4D16-8FD9-E2FD8E94F2F5}"/>
                </a:ext>
              </a:extLst>
            </p:cNvPr>
            <p:cNvSpPr>
              <a:spLocks/>
            </p:cNvSpPr>
            <p:nvPr/>
          </p:nvSpPr>
          <p:spPr bwMode="auto">
            <a:xfrm>
              <a:off x="3562351" y="2159000"/>
              <a:ext cx="7938" cy="15875"/>
            </a:xfrm>
            <a:custGeom>
              <a:avLst/>
              <a:gdLst>
                <a:gd name="T0" fmla="*/ 5 w 13"/>
                <a:gd name="T1" fmla="*/ 0 h 24"/>
                <a:gd name="T2" fmla="*/ 1 w 13"/>
                <a:gd name="T3" fmla="*/ 24 h 24"/>
                <a:gd name="T4" fmla="*/ 13 w 13"/>
                <a:gd name="T5" fmla="*/ 3 h 24"/>
                <a:gd name="T6" fmla="*/ 5 w 13"/>
                <a:gd name="T7" fmla="*/ 0 h 24"/>
              </a:gdLst>
              <a:ahLst/>
              <a:cxnLst>
                <a:cxn ang="0">
                  <a:pos x="T0" y="T1"/>
                </a:cxn>
                <a:cxn ang="0">
                  <a:pos x="T2" y="T3"/>
                </a:cxn>
                <a:cxn ang="0">
                  <a:pos x="T4" y="T5"/>
                </a:cxn>
                <a:cxn ang="0">
                  <a:pos x="T6" y="T7"/>
                </a:cxn>
              </a:cxnLst>
              <a:rect l="0" t="0" r="r" b="b"/>
              <a:pathLst>
                <a:path w="13" h="24">
                  <a:moveTo>
                    <a:pt x="5" y="0"/>
                  </a:moveTo>
                  <a:cubicBezTo>
                    <a:pt x="5" y="0"/>
                    <a:pt x="0" y="8"/>
                    <a:pt x="1" y="24"/>
                  </a:cubicBezTo>
                  <a:cubicBezTo>
                    <a:pt x="6" y="16"/>
                    <a:pt x="13" y="3"/>
                    <a:pt x="13" y="3"/>
                  </a:cubicBezTo>
                  <a:lnTo>
                    <a:pt x="5" y="0"/>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968">
              <a:extLst>
                <a:ext uri="{FF2B5EF4-FFF2-40B4-BE49-F238E27FC236}">
                  <a16:creationId xmlns:a16="http://schemas.microsoft.com/office/drawing/2014/main" id="{57B3A377-A1A5-4E00-AABB-7B80292254E0}"/>
                </a:ext>
              </a:extLst>
            </p:cNvPr>
            <p:cNvSpPr>
              <a:spLocks/>
            </p:cNvSpPr>
            <p:nvPr/>
          </p:nvSpPr>
          <p:spPr bwMode="auto">
            <a:xfrm>
              <a:off x="3551239" y="2336800"/>
              <a:ext cx="85725" cy="52388"/>
            </a:xfrm>
            <a:custGeom>
              <a:avLst/>
              <a:gdLst>
                <a:gd name="T0" fmla="*/ 68 w 135"/>
                <a:gd name="T1" fmla="*/ 81 h 83"/>
                <a:gd name="T2" fmla="*/ 135 w 135"/>
                <a:gd name="T3" fmla="*/ 58 h 83"/>
                <a:gd name="T4" fmla="*/ 130 w 135"/>
                <a:gd name="T5" fmla="*/ 28 h 83"/>
                <a:gd name="T6" fmla="*/ 127 w 135"/>
                <a:gd name="T7" fmla="*/ 16 h 83"/>
                <a:gd name="T8" fmla="*/ 67 w 135"/>
                <a:gd name="T9" fmla="*/ 8 h 83"/>
                <a:gd name="T10" fmla="*/ 66 w 135"/>
                <a:gd name="T11" fmla="*/ 0 h 83"/>
                <a:gd name="T12" fmla="*/ 6 w 135"/>
                <a:gd name="T13" fmla="*/ 11 h 83"/>
                <a:gd name="T14" fmla="*/ 0 w 135"/>
                <a:gd name="T15" fmla="*/ 39 h 83"/>
                <a:gd name="T16" fmla="*/ 1 w 135"/>
                <a:gd name="T17" fmla="*/ 76 h 83"/>
                <a:gd name="T18" fmla="*/ 47 w 135"/>
                <a:gd name="T19" fmla="*/ 83 h 83"/>
                <a:gd name="T20" fmla="*/ 64 w 135"/>
                <a:gd name="T21" fmla="*/ 82 h 83"/>
                <a:gd name="T22" fmla="*/ 64 w 135"/>
                <a:gd name="T23" fmla="*/ 82 h 83"/>
                <a:gd name="T24" fmla="*/ 66 w 135"/>
                <a:gd name="T25" fmla="*/ 81 h 83"/>
                <a:gd name="T26" fmla="*/ 68 w 135"/>
                <a:gd name="T27" fmla="*/ 8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83">
                  <a:moveTo>
                    <a:pt x="68" y="81"/>
                  </a:moveTo>
                  <a:cubicBezTo>
                    <a:pt x="92" y="78"/>
                    <a:pt x="115" y="70"/>
                    <a:pt x="135" y="58"/>
                  </a:cubicBezTo>
                  <a:cubicBezTo>
                    <a:pt x="134" y="47"/>
                    <a:pt x="132" y="37"/>
                    <a:pt x="130" y="28"/>
                  </a:cubicBezTo>
                  <a:lnTo>
                    <a:pt x="127" y="16"/>
                  </a:lnTo>
                  <a:lnTo>
                    <a:pt x="67" y="8"/>
                  </a:lnTo>
                  <a:lnTo>
                    <a:pt x="66" y="0"/>
                  </a:lnTo>
                  <a:lnTo>
                    <a:pt x="6" y="11"/>
                  </a:lnTo>
                  <a:lnTo>
                    <a:pt x="0" y="39"/>
                  </a:lnTo>
                  <a:cubicBezTo>
                    <a:pt x="0" y="51"/>
                    <a:pt x="1" y="64"/>
                    <a:pt x="1" y="76"/>
                  </a:cubicBezTo>
                  <a:cubicBezTo>
                    <a:pt x="16" y="80"/>
                    <a:pt x="31" y="83"/>
                    <a:pt x="47" y="83"/>
                  </a:cubicBezTo>
                  <a:cubicBezTo>
                    <a:pt x="53" y="83"/>
                    <a:pt x="58" y="82"/>
                    <a:pt x="64" y="82"/>
                  </a:cubicBezTo>
                  <a:lnTo>
                    <a:pt x="64" y="82"/>
                  </a:lnTo>
                  <a:cubicBezTo>
                    <a:pt x="65" y="82"/>
                    <a:pt x="66" y="82"/>
                    <a:pt x="66" y="81"/>
                  </a:cubicBezTo>
                  <a:cubicBezTo>
                    <a:pt x="67" y="81"/>
                    <a:pt x="68" y="81"/>
                    <a:pt x="68" y="8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969">
              <a:extLst>
                <a:ext uri="{FF2B5EF4-FFF2-40B4-BE49-F238E27FC236}">
                  <a16:creationId xmlns:a16="http://schemas.microsoft.com/office/drawing/2014/main" id="{C48610B6-389A-406F-8D5D-23301369ED66}"/>
                </a:ext>
              </a:extLst>
            </p:cNvPr>
            <p:cNvSpPr>
              <a:spLocks noEditPoints="1"/>
            </p:cNvSpPr>
            <p:nvPr/>
          </p:nvSpPr>
          <p:spPr bwMode="auto">
            <a:xfrm>
              <a:off x="3452814" y="2184400"/>
              <a:ext cx="50800" cy="63500"/>
            </a:xfrm>
            <a:custGeom>
              <a:avLst/>
              <a:gdLst>
                <a:gd name="T0" fmla="*/ 23 w 78"/>
                <a:gd name="T1" fmla="*/ 35 h 101"/>
                <a:gd name="T2" fmla="*/ 25 w 78"/>
                <a:gd name="T3" fmla="*/ 36 h 101"/>
                <a:gd name="T4" fmla="*/ 17 w 78"/>
                <a:gd name="T5" fmla="*/ 38 h 101"/>
                <a:gd name="T6" fmla="*/ 17 w 78"/>
                <a:gd name="T7" fmla="*/ 38 h 101"/>
                <a:gd name="T8" fmla="*/ 23 w 78"/>
                <a:gd name="T9" fmla="*/ 35 h 101"/>
                <a:gd name="T10" fmla="*/ 61 w 78"/>
                <a:gd name="T11" fmla="*/ 66 h 101"/>
                <a:gd name="T12" fmla="*/ 43 w 78"/>
                <a:gd name="T13" fmla="*/ 27 h 101"/>
                <a:gd name="T14" fmla="*/ 19 w 78"/>
                <a:gd name="T15" fmla="*/ 0 h 101"/>
                <a:gd name="T16" fmla="*/ 18 w 78"/>
                <a:gd name="T17" fmla="*/ 0 h 101"/>
                <a:gd name="T18" fmla="*/ 16 w 78"/>
                <a:gd name="T19" fmla="*/ 7 h 101"/>
                <a:gd name="T20" fmla="*/ 31 w 78"/>
                <a:gd name="T21" fmla="*/ 30 h 101"/>
                <a:gd name="T22" fmla="*/ 22 w 78"/>
                <a:gd name="T23" fmla="*/ 28 h 101"/>
                <a:gd name="T24" fmla="*/ 12 w 78"/>
                <a:gd name="T25" fmla="*/ 33 h 101"/>
                <a:gd name="T26" fmla="*/ 7 w 78"/>
                <a:gd name="T27" fmla="*/ 44 h 101"/>
                <a:gd name="T28" fmla="*/ 8 w 78"/>
                <a:gd name="T29" fmla="*/ 44 h 101"/>
                <a:gd name="T30" fmla="*/ 10 w 78"/>
                <a:gd name="T31" fmla="*/ 45 h 101"/>
                <a:gd name="T32" fmla="*/ 7 w 78"/>
                <a:gd name="T33" fmla="*/ 48 h 101"/>
                <a:gd name="T34" fmla="*/ 8 w 78"/>
                <a:gd name="T35" fmla="*/ 49 h 101"/>
                <a:gd name="T36" fmla="*/ 15 w 78"/>
                <a:gd name="T37" fmla="*/ 49 h 101"/>
                <a:gd name="T38" fmla="*/ 15 w 78"/>
                <a:gd name="T39" fmla="*/ 49 h 101"/>
                <a:gd name="T40" fmla="*/ 21 w 78"/>
                <a:gd name="T41" fmla="*/ 48 h 101"/>
                <a:gd name="T42" fmla="*/ 24 w 78"/>
                <a:gd name="T43" fmla="*/ 46 h 101"/>
                <a:gd name="T44" fmla="*/ 27 w 78"/>
                <a:gd name="T45" fmla="*/ 45 h 101"/>
                <a:gd name="T46" fmla="*/ 32 w 78"/>
                <a:gd name="T47" fmla="*/ 49 h 101"/>
                <a:gd name="T48" fmla="*/ 33 w 78"/>
                <a:gd name="T49" fmla="*/ 52 h 101"/>
                <a:gd name="T50" fmla="*/ 23 w 78"/>
                <a:gd name="T51" fmla="*/ 55 h 101"/>
                <a:gd name="T52" fmla="*/ 5 w 78"/>
                <a:gd name="T53" fmla="*/ 53 h 101"/>
                <a:gd name="T54" fmla="*/ 0 w 78"/>
                <a:gd name="T55" fmla="*/ 58 h 101"/>
                <a:gd name="T56" fmla="*/ 0 w 78"/>
                <a:gd name="T57" fmla="*/ 59 h 101"/>
                <a:gd name="T58" fmla="*/ 2 w 78"/>
                <a:gd name="T59" fmla="*/ 60 h 101"/>
                <a:gd name="T60" fmla="*/ 19 w 78"/>
                <a:gd name="T61" fmla="*/ 65 h 101"/>
                <a:gd name="T62" fmla="*/ 19 w 78"/>
                <a:gd name="T63" fmla="*/ 65 h 101"/>
                <a:gd name="T64" fmla="*/ 42 w 78"/>
                <a:gd name="T65" fmla="*/ 77 h 101"/>
                <a:gd name="T66" fmla="*/ 56 w 78"/>
                <a:gd name="T67" fmla="*/ 100 h 101"/>
                <a:gd name="T68" fmla="*/ 57 w 78"/>
                <a:gd name="T69" fmla="*/ 101 h 101"/>
                <a:gd name="T70" fmla="*/ 78 w 78"/>
                <a:gd name="T71" fmla="*/ 90 h 101"/>
                <a:gd name="T72" fmla="*/ 61 w 78"/>
                <a:gd name="T73"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101">
                  <a:moveTo>
                    <a:pt x="23" y="35"/>
                  </a:moveTo>
                  <a:lnTo>
                    <a:pt x="25" y="36"/>
                  </a:lnTo>
                  <a:lnTo>
                    <a:pt x="17" y="38"/>
                  </a:lnTo>
                  <a:lnTo>
                    <a:pt x="17" y="38"/>
                  </a:lnTo>
                  <a:lnTo>
                    <a:pt x="23" y="35"/>
                  </a:lnTo>
                  <a:close/>
                  <a:moveTo>
                    <a:pt x="61" y="66"/>
                  </a:moveTo>
                  <a:cubicBezTo>
                    <a:pt x="55" y="51"/>
                    <a:pt x="43" y="27"/>
                    <a:pt x="43" y="27"/>
                  </a:cubicBezTo>
                  <a:cubicBezTo>
                    <a:pt x="43" y="27"/>
                    <a:pt x="24" y="6"/>
                    <a:pt x="19" y="0"/>
                  </a:cubicBezTo>
                  <a:cubicBezTo>
                    <a:pt x="18" y="0"/>
                    <a:pt x="18" y="0"/>
                    <a:pt x="18" y="0"/>
                  </a:cubicBezTo>
                  <a:cubicBezTo>
                    <a:pt x="15" y="2"/>
                    <a:pt x="15" y="5"/>
                    <a:pt x="16" y="7"/>
                  </a:cubicBezTo>
                  <a:cubicBezTo>
                    <a:pt x="18" y="13"/>
                    <a:pt x="23" y="20"/>
                    <a:pt x="31" y="30"/>
                  </a:cubicBezTo>
                  <a:lnTo>
                    <a:pt x="22" y="28"/>
                  </a:lnTo>
                  <a:lnTo>
                    <a:pt x="12" y="33"/>
                  </a:lnTo>
                  <a:lnTo>
                    <a:pt x="7" y="44"/>
                  </a:lnTo>
                  <a:lnTo>
                    <a:pt x="8" y="44"/>
                  </a:lnTo>
                  <a:cubicBezTo>
                    <a:pt x="9" y="45"/>
                    <a:pt x="9" y="45"/>
                    <a:pt x="10" y="45"/>
                  </a:cubicBezTo>
                  <a:lnTo>
                    <a:pt x="7" y="48"/>
                  </a:lnTo>
                  <a:lnTo>
                    <a:pt x="8" y="49"/>
                  </a:lnTo>
                  <a:cubicBezTo>
                    <a:pt x="10" y="50"/>
                    <a:pt x="13" y="50"/>
                    <a:pt x="15" y="49"/>
                  </a:cubicBezTo>
                  <a:lnTo>
                    <a:pt x="15" y="49"/>
                  </a:lnTo>
                  <a:cubicBezTo>
                    <a:pt x="17" y="50"/>
                    <a:pt x="20" y="50"/>
                    <a:pt x="21" y="48"/>
                  </a:cubicBezTo>
                  <a:lnTo>
                    <a:pt x="24" y="46"/>
                  </a:lnTo>
                  <a:lnTo>
                    <a:pt x="27" y="45"/>
                  </a:lnTo>
                  <a:lnTo>
                    <a:pt x="32" y="49"/>
                  </a:lnTo>
                  <a:cubicBezTo>
                    <a:pt x="32" y="50"/>
                    <a:pt x="32" y="51"/>
                    <a:pt x="33" y="52"/>
                  </a:cubicBezTo>
                  <a:cubicBezTo>
                    <a:pt x="29" y="57"/>
                    <a:pt x="23" y="55"/>
                    <a:pt x="23" y="55"/>
                  </a:cubicBezTo>
                  <a:cubicBezTo>
                    <a:pt x="16" y="51"/>
                    <a:pt x="9" y="52"/>
                    <a:pt x="5" y="53"/>
                  </a:cubicBezTo>
                  <a:cubicBezTo>
                    <a:pt x="2" y="54"/>
                    <a:pt x="1" y="56"/>
                    <a:pt x="0" y="58"/>
                  </a:cubicBezTo>
                  <a:cubicBezTo>
                    <a:pt x="0" y="59"/>
                    <a:pt x="0" y="59"/>
                    <a:pt x="0" y="59"/>
                  </a:cubicBezTo>
                  <a:cubicBezTo>
                    <a:pt x="0" y="60"/>
                    <a:pt x="1" y="60"/>
                    <a:pt x="2" y="60"/>
                  </a:cubicBezTo>
                  <a:cubicBezTo>
                    <a:pt x="10" y="59"/>
                    <a:pt x="18" y="64"/>
                    <a:pt x="19" y="65"/>
                  </a:cubicBezTo>
                  <a:lnTo>
                    <a:pt x="19" y="65"/>
                  </a:lnTo>
                  <a:lnTo>
                    <a:pt x="42" y="77"/>
                  </a:lnTo>
                  <a:cubicBezTo>
                    <a:pt x="45" y="86"/>
                    <a:pt x="50" y="93"/>
                    <a:pt x="56" y="100"/>
                  </a:cubicBezTo>
                  <a:lnTo>
                    <a:pt x="57" y="101"/>
                  </a:lnTo>
                  <a:lnTo>
                    <a:pt x="78" y="90"/>
                  </a:lnTo>
                  <a:lnTo>
                    <a:pt x="61" y="6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970">
              <a:extLst>
                <a:ext uri="{FF2B5EF4-FFF2-40B4-BE49-F238E27FC236}">
                  <a16:creationId xmlns:a16="http://schemas.microsoft.com/office/drawing/2014/main" id="{1FB6D792-870D-4C73-BCA3-A23C0D35BF99}"/>
                </a:ext>
              </a:extLst>
            </p:cNvPr>
            <p:cNvSpPr>
              <a:spLocks/>
            </p:cNvSpPr>
            <p:nvPr/>
          </p:nvSpPr>
          <p:spPr bwMode="auto">
            <a:xfrm>
              <a:off x="3479801" y="2225675"/>
              <a:ext cx="192088" cy="152400"/>
            </a:xfrm>
            <a:custGeom>
              <a:avLst/>
              <a:gdLst>
                <a:gd name="T0" fmla="*/ 299 w 303"/>
                <a:gd name="T1" fmla="*/ 95 h 240"/>
                <a:gd name="T2" fmla="*/ 236 w 303"/>
                <a:gd name="T3" fmla="*/ 20 h 240"/>
                <a:gd name="T4" fmla="*/ 236 w 303"/>
                <a:gd name="T5" fmla="*/ 20 h 240"/>
                <a:gd name="T6" fmla="*/ 223 w 303"/>
                <a:gd name="T7" fmla="*/ 11 h 240"/>
                <a:gd name="T8" fmla="*/ 208 w 303"/>
                <a:gd name="T9" fmla="*/ 7 h 240"/>
                <a:gd name="T10" fmla="*/ 145 w 303"/>
                <a:gd name="T11" fmla="*/ 2 h 240"/>
                <a:gd name="T12" fmla="*/ 127 w 303"/>
                <a:gd name="T13" fmla="*/ 5 h 240"/>
                <a:gd name="T14" fmla="*/ 114 w 303"/>
                <a:gd name="T15" fmla="*/ 11 h 240"/>
                <a:gd name="T16" fmla="*/ 114 w 303"/>
                <a:gd name="T17" fmla="*/ 11 h 240"/>
                <a:gd name="T18" fmla="*/ 114 w 303"/>
                <a:gd name="T19" fmla="*/ 11 h 240"/>
                <a:gd name="T20" fmla="*/ 110 w 303"/>
                <a:gd name="T21" fmla="*/ 15 h 240"/>
                <a:gd name="T22" fmla="*/ 68 w 303"/>
                <a:gd name="T23" fmla="*/ 63 h 240"/>
                <a:gd name="T24" fmla="*/ 24 w 303"/>
                <a:gd name="T25" fmla="*/ 2 h 240"/>
                <a:gd name="T26" fmla="*/ 0 w 303"/>
                <a:gd name="T27" fmla="*/ 16 h 240"/>
                <a:gd name="T28" fmla="*/ 49 w 303"/>
                <a:gd name="T29" fmla="*/ 104 h 240"/>
                <a:gd name="T30" fmla="*/ 76 w 303"/>
                <a:gd name="T31" fmla="*/ 108 h 240"/>
                <a:gd name="T32" fmla="*/ 113 w 303"/>
                <a:gd name="T33" fmla="*/ 75 h 240"/>
                <a:gd name="T34" fmla="*/ 121 w 303"/>
                <a:gd name="T35" fmla="*/ 129 h 240"/>
                <a:gd name="T36" fmla="*/ 107 w 303"/>
                <a:gd name="T37" fmla="*/ 209 h 240"/>
                <a:gd name="T38" fmla="*/ 253 w 303"/>
                <a:gd name="T39" fmla="*/ 217 h 240"/>
                <a:gd name="T40" fmla="*/ 234 w 303"/>
                <a:gd name="T41" fmla="*/ 146 h 240"/>
                <a:gd name="T42" fmla="*/ 232 w 303"/>
                <a:gd name="T43" fmla="*/ 123 h 240"/>
                <a:gd name="T44" fmla="*/ 237 w 303"/>
                <a:gd name="T45" fmla="*/ 76 h 240"/>
                <a:gd name="T46" fmla="*/ 267 w 303"/>
                <a:gd name="T47" fmla="*/ 103 h 240"/>
                <a:gd name="T48" fmla="*/ 239 w 303"/>
                <a:gd name="T49" fmla="*/ 158 h 240"/>
                <a:gd name="T50" fmla="*/ 245 w 303"/>
                <a:gd name="T51" fmla="*/ 162 h 240"/>
                <a:gd name="T52" fmla="*/ 263 w 303"/>
                <a:gd name="T53" fmla="*/ 160 h 240"/>
                <a:gd name="T54" fmla="*/ 299 w 303"/>
                <a:gd name="T55" fmla="*/ 112 h 240"/>
                <a:gd name="T56" fmla="*/ 299 w 303"/>
                <a:gd name="T57" fmla="*/ 9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03" h="240">
                  <a:moveTo>
                    <a:pt x="299" y="95"/>
                  </a:moveTo>
                  <a:lnTo>
                    <a:pt x="236" y="20"/>
                  </a:lnTo>
                  <a:lnTo>
                    <a:pt x="236" y="20"/>
                  </a:lnTo>
                  <a:cubicBezTo>
                    <a:pt x="233" y="16"/>
                    <a:pt x="229" y="13"/>
                    <a:pt x="223" y="11"/>
                  </a:cubicBezTo>
                  <a:lnTo>
                    <a:pt x="208" y="7"/>
                  </a:lnTo>
                  <a:cubicBezTo>
                    <a:pt x="187" y="1"/>
                    <a:pt x="166" y="0"/>
                    <a:pt x="145" y="2"/>
                  </a:cubicBezTo>
                  <a:lnTo>
                    <a:pt x="127" y="5"/>
                  </a:lnTo>
                  <a:cubicBezTo>
                    <a:pt x="122" y="5"/>
                    <a:pt x="118" y="8"/>
                    <a:pt x="114" y="11"/>
                  </a:cubicBezTo>
                  <a:lnTo>
                    <a:pt x="114" y="11"/>
                  </a:lnTo>
                  <a:lnTo>
                    <a:pt x="114" y="11"/>
                  </a:lnTo>
                  <a:cubicBezTo>
                    <a:pt x="113" y="12"/>
                    <a:pt x="111" y="14"/>
                    <a:pt x="110" y="15"/>
                  </a:cubicBezTo>
                  <a:lnTo>
                    <a:pt x="68" y="63"/>
                  </a:lnTo>
                  <a:lnTo>
                    <a:pt x="24" y="2"/>
                  </a:lnTo>
                  <a:lnTo>
                    <a:pt x="0" y="16"/>
                  </a:lnTo>
                  <a:lnTo>
                    <a:pt x="49" y="104"/>
                  </a:lnTo>
                  <a:cubicBezTo>
                    <a:pt x="54" y="114"/>
                    <a:pt x="68" y="116"/>
                    <a:pt x="76" y="108"/>
                  </a:cubicBezTo>
                  <a:lnTo>
                    <a:pt x="113" y="75"/>
                  </a:lnTo>
                  <a:lnTo>
                    <a:pt x="121" y="129"/>
                  </a:lnTo>
                  <a:lnTo>
                    <a:pt x="107" y="209"/>
                  </a:lnTo>
                  <a:cubicBezTo>
                    <a:pt x="107" y="209"/>
                    <a:pt x="145" y="240"/>
                    <a:pt x="253" y="217"/>
                  </a:cubicBezTo>
                  <a:cubicBezTo>
                    <a:pt x="246" y="183"/>
                    <a:pt x="242" y="164"/>
                    <a:pt x="234" y="146"/>
                  </a:cubicBezTo>
                  <a:cubicBezTo>
                    <a:pt x="232" y="138"/>
                    <a:pt x="231" y="131"/>
                    <a:pt x="232" y="123"/>
                  </a:cubicBezTo>
                  <a:lnTo>
                    <a:pt x="237" y="76"/>
                  </a:lnTo>
                  <a:lnTo>
                    <a:pt x="267" y="103"/>
                  </a:lnTo>
                  <a:lnTo>
                    <a:pt x="239" y="158"/>
                  </a:lnTo>
                  <a:lnTo>
                    <a:pt x="245" y="162"/>
                  </a:lnTo>
                  <a:cubicBezTo>
                    <a:pt x="250" y="167"/>
                    <a:pt x="259" y="166"/>
                    <a:pt x="263" y="160"/>
                  </a:cubicBezTo>
                  <a:lnTo>
                    <a:pt x="299" y="112"/>
                  </a:lnTo>
                  <a:cubicBezTo>
                    <a:pt x="303" y="107"/>
                    <a:pt x="303" y="100"/>
                    <a:pt x="299" y="95"/>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71">
              <a:extLst>
                <a:ext uri="{FF2B5EF4-FFF2-40B4-BE49-F238E27FC236}">
                  <a16:creationId xmlns:a16="http://schemas.microsoft.com/office/drawing/2014/main" id="{3FFC83A8-EE89-4C8E-987B-5179B2BF729C}"/>
                </a:ext>
              </a:extLst>
            </p:cNvPr>
            <p:cNvSpPr>
              <a:spLocks/>
            </p:cNvSpPr>
            <p:nvPr/>
          </p:nvSpPr>
          <p:spPr bwMode="auto">
            <a:xfrm>
              <a:off x="3630614" y="2325688"/>
              <a:ext cx="28575" cy="31750"/>
            </a:xfrm>
            <a:custGeom>
              <a:avLst/>
              <a:gdLst>
                <a:gd name="T0" fmla="*/ 41 w 45"/>
                <a:gd name="T1" fmla="*/ 32 h 51"/>
                <a:gd name="T2" fmla="*/ 33 w 45"/>
                <a:gd name="T3" fmla="*/ 31 h 51"/>
                <a:gd name="T4" fmla="*/ 42 w 45"/>
                <a:gd name="T5" fmla="*/ 26 h 51"/>
                <a:gd name="T6" fmla="*/ 41 w 45"/>
                <a:gd name="T7" fmla="*/ 25 h 51"/>
                <a:gd name="T8" fmla="*/ 36 w 45"/>
                <a:gd name="T9" fmla="*/ 22 h 51"/>
                <a:gd name="T10" fmla="*/ 29 w 45"/>
                <a:gd name="T11" fmla="*/ 25 h 51"/>
                <a:gd name="T12" fmla="*/ 21 w 45"/>
                <a:gd name="T13" fmla="*/ 11 h 51"/>
                <a:gd name="T14" fmla="*/ 3 w 45"/>
                <a:gd name="T15" fmla="*/ 0 h 51"/>
                <a:gd name="T16" fmla="*/ 0 w 45"/>
                <a:gd name="T17" fmla="*/ 0 h 51"/>
                <a:gd name="T18" fmla="*/ 1 w 45"/>
                <a:gd name="T19" fmla="*/ 12 h 51"/>
                <a:gd name="T20" fmla="*/ 4 w 45"/>
                <a:gd name="T21" fmla="*/ 37 h 51"/>
                <a:gd name="T22" fmla="*/ 11 w 45"/>
                <a:gd name="T23" fmla="*/ 46 h 51"/>
                <a:gd name="T24" fmla="*/ 23 w 45"/>
                <a:gd name="T25" fmla="*/ 51 h 51"/>
                <a:gd name="T26" fmla="*/ 36 w 45"/>
                <a:gd name="T27" fmla="*/ 50 h 51"/>
                <a:gd name="T28" fmla="*/ 36 w 45"/>
                <a:gd name="T29" fmla="*/ 48 h 51"/>
                <a:gd name="T30" fmla="*/ 33 w 45"/>
                <a:gd name="T31" fmla="*/ 45 h 51"/>
                <a:gd name="T32" fmla="*/ 25 w 45"/>
                <a:gd name="T33" fmla="*/ 45 h 51"/>
                <a:gd name="T34" fmla="*/ 22 w 45"/>
                <a:gd name="T35" fmla="*/ 41 h 51"/>
                <a:gd name="T36" fmla="*/ 44 w 45"/>
                <a:gd name="T37" fmla="*/ 38 h 51"/>
                <a:gd name="T38" fmla="*/ 44 w 45"/>
                <a:gd name="T39" fmla="*/ 37 h 51"/>
                <a:gd name="T40" fmla="*/ 41 w 45"/>
                <a:gd name="T41"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 h="51">
                  <a:moveTo>
                    <a:pt x="41" y="32"/>
                  </a:moveTo>
                  <a:lnTo>
                    <a:pt x="33" y="31"/>
                  </a:lnTo>
                  <a:lnTo>
                    <a:pt x="42" y="26"/>
                  </a:lnTo>
                  <a:lnTo>
                    <a:pt x="41" y="25"/>
                  </a:lnTo>
                  <a:cubicBezTo>
                    <a:pt x="40" y="23"/>
                    <a:pt x="38" y="22"/>
                    <a:pt x="36" y="22"/>
                  </a:cubicBezTo>
                  <a:lnTo>
                    <a:pt x="29" y="25"/>
                  </a:lnTo>
                  <a:lnTo>
                    <a:pt x="21" y="11"/>
                  </a:lnTo>
                  <a:cubicBezTo>
                    <a:pt x="18" y="4"/>
                    <a:pt x="11" y="0"/>
                    <a:pt x="3" y="0"/>
                  </a:cubicBezTo>
                  <a:lnTo>
                    <a:pt x="0" y="0"/>
                  </a:lnTo>
                  <a:lnTo>
                    <a:pt x="1" y="12"/>
                  </a:lnTo>
                  <a:lnTo>
                    <a:pt x="4" y="37"/>
                  </a:lnTo>
                  <a:cubicBezTo>
                    <a:pt x="5" y="41"/>
                    <a:pt x="7" y="45"/>
                    <a:pt x="11" y="46"/>
                  </a:cubicBezTo>
                  <a:lnTo>
                    <a:pt x="23" y="51"/>
                  </a:lnTo>
                  <a:lnTo>
                    <a:pt x="36" y="50"/>
                  </a:lnTo>
                  <a:lnTo>
                    <a:pt x="36" y="48"/>
                  </a:lnTo>
                  <a:cubicBezTo>
                    <a:pt x="36" y="46"/>
                    <a:pt x="35" y="45"/>
                    <a:pt x="33" y="45"/>
                  </a:cubicBezTo>
                  <a:lnTo>
                    <a:pt x="25" y="45"/>
                  </a:lnTo>
                  <a:lnTo>
                    <a:pt x="22" y="41"/>
                  </a:lnTo>
                  <a:lnTo>
                    <a:pt x="44" y="38"/>
                  </a:lnTo>
                  <a:lnTo>
                    <a:pt x="44" y="37"/>
                  </a:lnTo>
                  <a:cubicBezTo>
                    <a:pt x="45" y="34"/>
                    <a:pt x="43" y="32"/>
                    <a:pt x="41" y="3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72">
              <a:extLst>
                <a:ext uri="{FF2B5EF4-FFF2-40B4-BE49-F238E27FC236}">
                  <a16:creationId xmlns:a16="http://schemas.microsoft.com/office/drawing/2014/main" id="{27C4F27F-8C5E-49DA-8007-B3B6498DE974}"/>
                </a:ext>
              </a:extLst>
            </p:cNvPr>
            <p:cNvSpPr>
              <a:spLocks/>
            </p:cNvSpPr>
            <p:nvPr/>
          </p:nvSpPr>
          <p:spPr bwMode="auto">
            <a:xfrm>
              <a:off x="3559176" y="2152650"/>
              <a:ext cx="61913" cy="101600"/>
            </a:xfrm>
            <a:custGeom>
              <a:avLst/>
              <a:gdLst>
                <a:gd name="T0" fmla="*/ 76 w 96"/>
                <a:gd name="T1" fmla="*/ 120 h 160"/>
                <a:gd name="T2" fmla="*/ 76 w 96"/>
                <a:gd name="T3" fmla="*/ 120 h 160"/>
                <a:gd name="T4" fmla="*/ 74 w 96"/>
                <a:gd name="T5" fmla="*/ 119 h 160"/>
                <a:gd name="T6" fmla="*/ 67 w 96"/>
                <a:gd name="T7" fmla="*/ 108 h 160"/>
                <a:gd name="T8" fmla="*/ 66 w 96"/>
                <a:gd name="T9" fmla="*/ 107 h 160"/>
                <a:gd name="T10" fmla="*/ 93 w 96"/>
                <a:gd name="T11" fmla="*/ 66 h 160"/>
                <a:gd name="T12" fmla="*/ 93 w 96"/>
                <a:gd name="T13" fmla="*/ 45 h 160"/>
                <a:gd name="T14" fmla="*/ 48 w 96"/>
                <a:gd name="T15" fmla="*/ 0 h 160"/>
                <a:gd name="T16" fmla="*/ 3 w 96"/>
                <a:gd name="T17" fmla="*/ 45 h 160"/>
                <a:gd name="T18" fmla="*/ 3 w 96"/>
                <a:gd name="T19" fmla="*/ 66 h 160"/>
                <a:gd name="T20" fmla="*/ 30 w 96"/>
                <a:gd name="T21" fmla="*/ 107 h 160"/>
                <a:gd name="T22" fmla="*/ 25 w 96"/>
                <a:gd name="T23" fmla="*/ 117 h 160"/>
                <a:gd name="T24" fmla="*/ 0 w 96"/>
                <a:gd name="T25" fmla="*/ 121 h 160"/>
                <a:gd name="T26" fmla="*/ 23 w 96"/>
                <a:gd name="T27" fmla="*/ 144 h 160"/>
                <a:gd name="T28" fmla="*/ 76 w 96"/>
                <a:gd name="T29" fmla="*/ 146 h 160"/>
                <a:gd name="T30" fmla="*/ 96 w 96"/>
                <a:gd name="T31" fmla="*/ 127 h 160"/>
                <a:gd name="T32" fmla="*/ 76 w 96"/>
                <a:gd name="T33" fmla="*/ 12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60">
                  <a:moveTo>
                    <a:pt x="76" y="120"/>
                  </a:moveTo>
                  <a:lnTo>
                    <a:pt x="76" y="120"/>
                  </a:lnTo>
                  <a:lnTo>
                    <a:pt x="74" y="119"/>
                  </a:lnTo>
                  <a:cubicBezTo>
                    <a:pt x="70" y="117"/>
                    <a:pt x="67" y="113"/>
                    <a:pt x="67" y="108"/>
                  </a:cubicBezTo>
                  <a:lnTo>
                    <a:pt x="66" y="107"/>
                  </a:lnTo>
                  <a:cubicBezTo>
                    <a:pt x="82" y="100"/>
                    <a:pt x="93" y="84"/>
                    <a:pt x="93" y="66"/>
                  </a:cubicBezTo>
                  <a:lnTo>
                    <a:pt x="93" y="45"/>
                  </a:lnTo>
                  <a:cubicBezTo>
                    <a:pt x="93" y="20"/>
                    <a:pt x="73" y="0"/>
                    <a:pt x="48" y="0"/>
                  </a:cubicBezTo>
                  <a:cubicBezTo>
                    <a:pt x="23" y="0"/>
                    <a:pt x="3" y="20"/>
                    <a:pt x="3" y="45"/>
                  </a:cubicBezTo>
                  <a:lnTo>
                    <a:pt x="3" y="66"/>
                  </a:lnTo>
                  <a:cubicBezTo>
                    <a:pt x="3" y="85"/>
                    <a:pt x="14" y="100"/>
                    <a:pt x="30" y="107"/>
                  </a:cubicBezTo>
                  <a:cubicBezTo>
                    <a:pt x="30" y="111"/>
                    <a:pt x="28" y="114"/>
                    <a:pt x="25" y="117"/>
                  </a:cubicBezTo>
                  <a:cubicBezTo>
                    <a:pt x="17" y="117"/>
                    <a:pt x="9" y="119"/>
                    <a:pt x="0" y="121"/>
                  </a:cubicBezTo>
                  <a:lnTo>
                    <a:pt x="23" y="144"/>
                  </a:lnTo>
                  <a:cubicBezTo>
                    <a:pt x="37" y="159"/>
                    <a:pt x="61" y="160"/>
                    <a:pt x="76" y="146"/>
                  </a:cubicBezTo>
                  <a:lnTo>
                    <a:pt x="96" y="127"/>
                  </a:lnTo>
                  <a:cubicBezTo>
                    <a:pt x="96" y="127"/>
                    <a:pt x="89" y="123"/>
                    <a:pt x="76" y="12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73">
              <a:extLst>
                <a:ext uri="{FF2B5EF4-FFF2-40B4-BE49-F238E27FC236}">
                  <a16:creationId xmlns:a16="http://schemas.microsoft.com/office/drawing/2014/main" id="{EC714D5D-3067-4A47-A953-582B5A438B60}"/>
                </a:ext>
              </a:extLst>
            </p:cNvPr>
            <p:cNvSpPr>
              <a:spLocks/>
            </p:cNvSpPr>
            <p:nvPr/>
          </p:nvSpPr>
          <p:spPr bwMode="auto">
            <a:xfrm>
              <a:off x="3559176" y="2155825"/>
              <a:ext cx="34925" cy="79375"/>
            </a:xfrm>
            <a:custGeom>
              <a:avLst/>
              <a:gdLst>
                <a:gd name="T0" fmla="*/ 53 w 53"/>
                <a:gd name="T1" fmla="*/ 107 h 123"/>
                <a:gd name="T2" fmla="*/ 41 w 53"/>
                <a:gd name="T3" fmla="*/ 101 h 123"/>
                <a:gd name="T4" fmla="*/ 26 w 53"/>
                <a:gd name="T5" fmla="*/ 82 h 123"/>
                <a:gd name="T6" fmla="*/ 24 w 53"/>
                <a:gd name="T7" fmla="*/ 71 h 123"/>
                <a:gd name="T8" fmla="*/ 16 w 53"/>
                <a:gd name="T9" fmla="*/ 70 h 123"/>
                <a:gd name="T10" fmla="*/ 12 w 53"/>
                <a:gd name="T11" fmla="*/ 62 h 123"/>
                <a:gd name="T12" fmla="*/ 20 w 53"/>
                <a:gd name="T13" fmla="*/ 48 h 123"/>
                <a:gd name="T14" fmla="*/ 36 w 53"/>
                <a:gd name="T15" fmla="*/ 11 h 123"/>
                <a:gd name="T16" fmla="*/ 33 w 53"/>
                <a:gd name="T17" fmla="*/ 8 h 123"/>
                <a:gd name="T18" fmla="*/ 25 w 53"/>
                <a:gd name="T19" fmla="*/ 0 h 123"/>
                <a:gd name="T20" fmla="*/ 3 w 53"/>
                <a:gd name="T21" fmla="*/ 38 h 123"/>
                <a:gd name="T22" fmla="*/ 3 w 53"/>
                <a:gd name="T23" fmla="*/ 59 h 123"/>
                <a:gd name="T24" fmla="*/ 30 w 53"/>
                <a:gd name="T25" fmla="*/ 100 h 123"/>
                <a:gd name="T26" fmla="*/ 30 w 53"/>
                <a:gd name="T27" fmla="*/ 100 h 123"/>
                <a:gd name="T28" fmla="*/ 25 w 53"/>
                <a:gd name="T29" fmla="*/ 110 h 123"/>
                <a:gd name="T30" fmla="*/ 0 w 53"/>
                <a:gd name="T31" fmla="*/ 114 h 123"/>
                <a:gd name="T32" fmla="*/ 9 w 53"/>
                <a:gd name="T33" fmla="*/ 123 h 123"/>
                <a:gd name="T34" fmla="*/ 30 w 53"/>
                <a:gd name="T35" fmla="*/ 121 h 123"/>
                <a:gd name="T36" fmla="*/ 40 w 53"/>
                <a:gd name="T37" fmla="*/ 111 h 123"/>
                <a:gd name="T38" fmla="*/ 41 w 53"/>
                <a:gd name="T39" fmla="*/ 109 h 123"/>
                <a:gd name="T40" fmla="*/ 53 w 53"/>
                <a:gd name="T41" fmla="*/ 10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 h="123">
                  <a:moveTo>
                    <a:pt x="53" y="107"/>
                  </a:moveTo>
                  <a:lnTo>
                    <a:pt x="41" y="101"/>
                  </a:lnTo>
                  <a:cubicBezTo>
                    <a:pt x="34" y="97"/>
                    <a:pt x="28" y="90"/>
                    <a:pt x="26" y="82"/>
                  </a:cubicBezTo>
                  <a:cubicBezTo>
                    <a:pt x="26" y="79"/>
                    <a:pt x="25" y="75"/>
                    <a:pt x="24" y="71"/>
                  </a:cubicBezTo>
                  <a:lnTo>
                    <a:pt x="16" y="70"/>
                  </a:lnTo>
                  <a:cubicBezTo>
                    <a:pt x="12" y="70"/>
                    <a:pt x="10" y="66"/>
                    <a:pt x="12" y="62"/>
                  </a:cubicBezTo>
                  <a:lnTo>
                    <a:pt x="20" y="48"/>
                  </a:lnTo>
                  <a:cubicBezTo>
                    <a:pt x="17" y="24"/>
                    <a:pt x="36" y="11"/>
                    <a:pt x="36" y="11"/>
                  </a:cubicBezTo>
                  <a:cubicBezTo>
                    <a:pt x="36" y="11"/>
                    <a:pt x="37" y="7"/>
                    <a:pt x="33" y="8"/>
                  </a:cubicBezTo>
                  <a:cubicBezTo>
                    <a:pt x="37" y="2"/>
                    <a:pt x="31" y="0"/>
                    <a:pt x="25" y="0"/>
                  </a:cubicBezTo>
                  <a:cubicBezTo>
                    <a:pt x="12" y="8"/>
                    <a:pt x="3" y="22"/>
                    <a:pt x="3" y="38"/>
                  </a:cubicBezTo>
                  <a:lnTo>
                    <a:pt x="3" y="59"/>
                  </a:lnTo>
                  <a:cubicBezTo>
                    <a:pt x="3" y="78"/>
                    <a:pt x="14" y="93"/>
                    <a:pt x="30" y="100"/>
                  </a:cubicBezTo>
                  <a:cubicBezTo>
                    <a:pt x="30" y="100"/>
                    <a:pt x="30" y="100"/>
                    <a:pt x="30" y="100"/>
                  </a:cubicBezTo>
                  <a:cubicBezTo>
                    <a:pt x="30" y="102"/>
                    <a:pt x="28" y="108"/>
                    <a:pt x="25" y="110"/>
                  </a:cubicBezTo>
                  <a:cubicBezTo>
                    <a:pt x="13" y="110"/>
                    <a:pt x="0" y="114"/>
                    <a:pt x="0" y="114"/>
                  </a:cubicBezTo>
                  <a:cubicBezTo>
                    <a:pt x="0" y="114"/>
                    <a:pt x="5" y="118"/>
                    <a:pt x="9" y="123"/>
                  </a:cubicBezTo>
                  <a:cubicBezTo>
                    <a:pt x="18" y="120"/>
                    <a:pt x="22" y="121"/>
                    <a:pt x="30" y="121"/>
                  </a:cubicBezTo>
                  <a:cubicBezTo>
                    <a:pt x="36" y="121"/>
                    <a:pt x="38" y="116"/>
                    <a:pt x="40" y="111"/>
                  </a:cubicBezTo>
                  <a:lnTo>
                    <a:pt x="41" y="109"/>
                  </a:lnTo>
                  <a:lnTo>
                    <a:pt x="53" y="107"/>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974">
              <a:extLst>
                <a:ext uri="{FF2B5EF4-FFF2-40B4-BE49-F238E27FC236}">
                  <a16:creationId xmlns:a16="http://schemas.microsoft.com/office/drawing/2014/main" id="{0954D368-200A-4A02-B29B-A9B929866001}"/>
                </a:ext>
              </a:extLst>
            </p:cNvPr>
            <p:cNvSpPr>
              <a:spLocks noChangeArrowheads="1"/>
            </p:cNvSpPr>
            <p:nvPr/>
          </p:nvSpPr>
          <p:spPr bwMode="auto">
            <a:xfrm>
              <a:off x="3586164" y="2185988"/>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975">
              <a:extLst>
                <a:ext uri="{FF2B5EF4-FFF2-40B4-BE49-F238E27FC236}">
                  <a16:creationId xmlns:a16="http://schemas.microsoft.com/office/drawing/2014/main" id="{13FA6FAC-2F9A-4686-89D0-286614088CD3}"/>
                </a:ext>
              </a:extLst>
            </p:cNvPr>
            <p:cNvSpPr>
              <a:spLocks noChangeArrowheads="1"/>
            </p:cNvSpPr>
            <p:nvPr/>
          </p:nvSpPr>
          <p:spPr bwMode="auto">
            <a:xfrm>
              <a:off x="3562351" y="2185988"/>
              <a:ext cx="6350"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76">
              <a:extLst>
                <a:ext uri="{FF2B5EF4-FFF2-40B4-BE49-F238E27FC236}">
                  <a16:creationId xmlns:a16="http://schemas.microsoft.com/office/drawing/2014/main" id="{99D94A3F-1494-4FF9-8F3D-3B00C9BC660A}"/>
                </a:ext>
              </a:extLst>
            </p:cNvPr>
            <p:cNvSpPr>
              <a:spLocks/>
            </p:cNvSpPr>
            <p:nvPr/>
          </p:nvSpPr>
          <p:spPr bwMode="auto">
            <a:xfrm>
              <a:off x="3570289" y="2206625"/>
              <a:ext cx="14288" cy="3175"/>
            </a:xfrm>
            <a:custGeom>
              <a:avLst/>
              <a:gdLst>
                <a:gd name="T0" fmla="*/ 0 w 24"/>
                <a:gd name="T1" fmla="*/ 0 h 6"/>
                <a:gd name="T2" fmla="*/ 1 w 24"/>
                <a:gd name="T3" fmla="*/ 4 h 6"/>
                <a:gd name="T4" fmla="*/ 5 w 24"/>
                <a:gd name="T5" fmla="*/ 6 h 6"/>
                <a:gd name="T6" fmla="*/ 10 w 24"/>
                <a:gd name="T7" fmla="*/ 6 h 6"/>
                <a:gd name="T8" fmla="*/ 17 w 24"/>
                <a:gd name="T9" fmla="*/ 5 h 6"/>
                <a:gd name="T10" fmla="*/ 24 w 24"/>
                <a:gd name="T11" fmla="*/ 0 h 6"/>
                <a:gd name="T12" fmla="*/ 6 w 24"/>
                <a:gd name="T13" fmla="*/ 0 h 6"/>
                <a:gd name="T14" fmla="*/ 0 w 24"/>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6">
                  <a:moveTo>
                    <a:pt x="0" y="0"/>
                  </a:moveTo>
                  <a:lnTo>
                    <a:pt x="1" y="4"/>
                  </a:lnTo>
                  <a:cubicBezTo>
                    <a:pt x="2" y="5"/>
                    <a:pt x="3" y="6"/>
                    <a:pt x="5" y="6"/>
                  </a:cubicBezTo>
                  <a:lnTo>
                    <a:pt x="10" y="6"/>
                  </a:lnTo>
                  <a:cubicBezTo>
                    <a:pt x="12" y="6"/>
                    <a:pt x="14" y="6"/>
                    <a:pt x="17" y="5"/>
                  </a:cubicBezTo>
                  <a:lnTo>
                    <a:pt x="24" y="0"/>
                  </a:lnTo>
                  <a:lnTo>
                    <a:pt x="6" y="0"/>
                  </a:lnTo>
                  <a:lnTo>
                    <a:pt x="0" y="0"/>
                  </a:lnTo>
                  <a:close/>
                </a:path>
              </a:pathLst>
            </a:custGeom>
            <a:solidFill>
              <a:srgbClr val="C446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77">
              <a:extLst>
                <a:ext uri="{FF2B5EF4-FFF2-40B4-BE49-F238E27FC236}">
                  <a16:creationId xmlns:a16="http://schemas.microsoft.com/office/drawing/2014/main" id="{49D179D7-21AE-4EAA-9A17-9C280730681E}"/>
                </a:ext>
              </a:extLst>
            </p:cNvPr>
            <p:cNvSpPr>
              <a:spLocks/>
            </p:cNvSpPr>
            <p:nvPr/>
          </p:nvSpPr>
          <p:spPr bwMode="auto">
            <a:xfrm>
              <a:off x="3570289" y="2203450"/>
              <a:ext cx="14288" cy="3175"/>
            </a:xfrm>
            <a:custGeom>
              <a:avLst/>
              <a:gdLst>
                <a:gd name="T0" fmla="*/ 0 w 24"/>
                <a:gd name="T1" fmla="*/ 4 h 6"/>
                <a:gd name="T2" fmla="*/ 2 w 24"/>
                <a:gd name="T3" fmla="*/ 2 h 6"/>
                <a:gd name="T4" fmla="*/ 6 w 24"/>
                <a:gd name="T5" fmla="*/ 1 h 6"/>
                <a:gd name="T6" fmla="*/ 7 w 24"/>
                <a:gd name="T7" fmla="*/ 2 h 6"/>
                <a:gd name="T8" fmla="*/ 9 w 24"/>
                <a:gd name="T9" fmla="*/ 1 h 6"/>
                <a:gd name="T10" fmla="*/ 13 w 24"/>
                <a:gd name="T11" fmla="*/ 0 h 6"/>
                <a:gd name="T12" fmla="*/ 24 w 24"/>
                <a:gd name="T13" fmla="*/ 4 h 6"/>
                <a:gd name="T14" fmla="*/ 9 w 24"/>
                <a:gd name="T15" fmla="*/ 6 h 6"/>
                <a:gd name="T16" fmla="*/ 6 w 24"/>
                <a:gd name="T17" fmla="*/ 6 h 6"/>
                <a:gd name="T18" fmla="*/ 0 w 24"/>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6">
                  <a:moveTo>
                    <a:pt x="0" y="4"/>
                  </a:moveTo>
                  <a:lnTo>
                    <a:pt x="2" y="2"/>
                  </a:lnTo>
                  <a:cubicBezTo>
                    <a:pt x="3" y="0"/>
                    <a:pt x="4" y="0"/>
                    <a:pt x="6" y="1"/>
                  </a:cubicBezTo>
                  <a:lnTo>
                    <a:pt x="7" y="2"/>
                  </a:lnTo>
                  <a:lnTo>
                    <a:pt x="9" y="1"/>
                  </a:lnTo>
                  <a:cubicBezTo>
                    <a:pt x="10" y="0"/>
                    <a:pt x="12" y="0"/>
                    <a:pt x="13" y="0"/>
                  </a:cubicBezTo>
                  <a:lnTo>
                    <a:pt x="24" y="4"/>
                  </a:lnTo>
                  <a:lnTo>
                    <a:pt x="9" y="6"/>
                  </a:lnTo>
                  <a:cubicBezTo>
                    <a:pt x="8" y="6"/>
                    <a:pt x="7" y="6"/>
                    <a:pt x="6" y="6"/>
                  </a:cubicBezTo>
                  <a:lnTo>
                    <a:pt x="0" y="4"/>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8">
              <a:extLst>
                <a:ext uri="{FF2B5EF4-FFF2-40B4-BE49-F238E27FC236}">
                  <a16:creationId xmlns:a16="http://schemas.microsoft.com/office/drawing/2014/main" id="{BF88E8E4-0F09-45F2-9462-C244619BBFA7}"/>
                </a:ext>
              </a:extLst>
            </p:cNvPr>
            <p:cNvSpPr>
              <a:spLocks/>
            </p:cNvSpPr>
            <p:nvPr/>
          </p:nvSpPr>
          <p:spPr bwMode="auto">
            <a:xfrm>
              <a:off x="3594101" y="2228850"/>
              <a:ext cx="3175" cy="6350"/>
            </a:xfrm>
            <a:custGeom>
              <a:avLst/>
              <a:gdLst>
                <a:gd name="T0" fmla="*/ 0 w 5"/>
                <a:gd name="T1" fmla="*/ 0 h 10"/>
                <a:gd name="T2" fmla="*/ 0 w 5"/>
                <a:gd name="T3" fmla="*/ 7 h 10"/>
                <a:gd name="T4" fmla="*/ 3 w 5"/>
                <a:gd name="T5" fmla="*/ 10 h 10"/>
                <a:gd name="T6" fmla="*/ 5 w 5"/>
                <a:gd name="T7" fmla="*/ 6 h 10"/>
                <a:gd name="T8" fmla="*/ 4 w 5"/>
                <a:gd name="T9" fmla="*/ 2 h 10"/>
                <a:gd name="T10" fmla="*/ 2 w 5"/>
                <a:gd name="T11" fmla="*/ 0 h 10"/>
                <a:gd name="T12" fmla="*/ 0 w 5"/>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5" h="10">
                  <a:moveTo>
                    <a:pt x="0" y="0"/>
                  </a:moveTo>
                  <a:lnTo>
                    <a:pt x="0" y="7"/>
                  </a:lnTo>
                  <a:cubicBezTo>
                    <a:pt x="0" y="9"/>
                    <a:pt x="1" y="10"/>
                    <a:pt x="3" y="10"/>
                  </a:cubicBezTo>
                  <a:cubicBezTo>
                    <a:pt x="4" y="10"/>
                    <a:pt x="5" y="8"/>
                    <a:pt x="5" y="6"/>
                  </a:cubicBezTo>
                  <a:lnTo>
                    <a:pt x="4" y="2"/>
                  </a:lnTo>
                  <a:cubicBezTo>
                    <a:pt x="4" y="1"/>
                    <a:pt x="3" y="0"/>
                    <a:pt x="2" y="0"/>
                  </a:cubicBezTo>
                  <a:lnTo>
                    <a:pt x="0" y="0"/>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9">
              <a:extLst>
                <a:ext uri="{FF2B5EF4-FFF2-40B4-BE49-F238E27FC236}">
                  <a16:creationId xmlns:a16="http://schemas.microsoft.com/office/drawing/2014/main" id="{876728B6-3748-4B3E-80CC-A13E052C836B}"/>
                </a:ext>
              </a:extLst>
            </p:cNvPr>
            <p:cNvSpPr>
              <a:spLocks/>
            </p:cNvSpPr>
            <p:nvPr/>
          </p:nvSpPr>
          <p:spPr bwMode="auto">
            <a:xfrm>
              <a:off x="3490914" y="2227263"/>
              <a:ext cx="74613" cy="52388"/>
            </a:xfrm>
            <a:custGeom>
              <a:avLst/>
              <a:gdLst>
                <a:gd name="T0" fmla="*/ 96 w 118"/>
                <a:gd name="T1" fmla="*/ 9 h 83"/>
                <a:gd name="T2" fmla="*/ 96 w 118"/>
                <a:gd name="T3" fmla="*/ 9 h 83"/>
                <a:gd name="T4" fmla="*/ 92 w 118"/>
                <a:gd name="T5" fmla="*/ 13 h 83"/>
                <a:gd name="T6" fmla="*/ 50 w 118"/>
                <a:gd name="T7" fmla="*/ 61 h 83"/>
                <a:gd name="T8" fmla="*/ 6 w 118"/>
                <a:gd name="T9" fmla="*/ 0 h 83"/>
                <a:gd name="T10" fmla="*/ 0 w 118"/>
                <a:gd name="T11" fmla="*/ 3 h 83"/>
                <a:gd name="T12" fmla="*/ 41 w 118"/>
                <a:gd name="T13" fmla="*/ 60 h 83"/>
                <a:gd name="T14" fmla="*/ 45 w 118"/>
                <a:gd name="T15" fmla="*/ 83 h 83"/>
                <a:gd name="T16" fmla="*/ 53 w 118"/>
                <a:gd name="T17" fmla="*/ 64 h 83"/>
                <a:gd name="T18" fmla="*/ 57 w 118"/>
                <a:gd name="T19" fmla="*/ 83 h 83"/>
                <a:gd name="T20" fmla="*/ 92 w 118"/>
                <a:gd name="T21" fmla="*/ 40 h 83"/>
                <a:gd name="T22" fmla="*/ 118 w 118"/>
                <a:gd name="T23" fmla="*/ 12 h 83"/>
                <a:gd name="T24" fmla="*/ 109 w 118"/>
                <a:gd name="T25" fmla="*/ 3 h 83"/>
                <a:gd name="T26" fmla="*/ 96 w 118"/>
                <a:gd name="T27" fmla="*/ 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83">
                  <a:moveTo>
                    <a:pt x="96" y="9"/>
                  </a:moveTo>
                  <a:lnTo>
                    <a:pt x="96" y="9"/>
                  </a:lnTo>
                  <a:cubicBezTo>
                    <a:pt x="95" y="10"/>
                    <a:pt x="93" y="12"/>
                    <a:pt x="92" y="13"/>
                  </a:cubicBezTo>
                  <a:lnTo>
                    <a:pt x="50" y="61"/>
                  </a:lnTo>
                  <a:lnTo>
                    <a:pt x="6" y="0"/>
                  </a:lnTo>
                  <a:lnTo>
                    <a:pt x="0" y="3"/>
                  </a:lnTo>
                  <a:cubicBezTo>
                    <a:pt x="0" y="3"/>
                    <a:pt x="31" y="47"/>
                    <a:pt x="41" y="60"/>
                  </a:cubicBezTo>
                  <a:cubicBezTo>
                    <a:pt x="35" y="73"/>
                    <a:pt x="45" y="83"/>
                    <a:pt x="45" y="83"/>
                  </a:cubicBezTo>
                  <a:lnTo>
                    <a:pt x="53" y="64"/>
                  </a:lnTo>
                  <a:lnTo>
                    <a:pt x="57" y="83"/>
                  </a:lnTo>
                  <a:cubicBezTo>
                    <a:pt x="57" y="83"/>
                    <a:pt x="83" y="54"/>
                    <a:pt x="92" y="40"/>
                  </a:cubicBezTo>
                  <a:cubicBezTo>
                    <a:pt x="100" y="27"/>
                    <a:pt x="118" y="12"/>
                    <a:pt x="118" y="12"/>
                  </a:cubicBezTo>
                  <a:lnTo>
                    <a:pt x="109" y="3"/>
                  </a:lnTo>
                  <a:cubicBezTo>
                    <a:pt x="104" y="3"/>
                    <a:pt x="100" y="6"/>
                    <a:pt x="96"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0">
              <a:extLst>
                <a:ext uri="{FF2B5EF4-FFF2-40B4-BE49-F238E27FC236}">
                  <a16:creationId xmlns:a16="http://schemas.microsoft.com/office/drawing/2014/main" id="{15EB95D0-B957-4CBB-8543-F546EDDACA9C}"/>
                </a:ext>
              </a:extLst>
            </p:cNvPr>
            <p:cNvSpPr>
              <a:spLocks/>
            </p:cNvSpPr>
            <p:nvPr/>
          </p:nvSpPr>
          <p:spPr bwMode="auto">
            <a:xfrm>
              <a:off x="3546476" y="2254250"/>
              <a:ext cx="25400" cy="109538"/>
            </a:xfrm>
            <a:custGeom>
              <a:avLst/>
              <a:gdLst>
                <a:gd name="T0" fmla="*/ 17 w 40"/>
                <a:gd name="T1" fmla="*/ 172 h 172"/>
                <a:gd name="T2" fmla="*/ 35 w 40"/>
                <a:gd name="T3" fmla="*/ 118 h 172"/>
                <a:gd name="T4" fmla="*/ 32 w 40"/>
                <a:gd name="T5" fmla="*/ 74 h 172"/>
                <a:gd name="T6" fmla="*/ 24 w 40"/>
                <a:gd name="T7" fmla="*/ 63 h 172"/>
                <a:gd name="T8" fmla="*/ 18 w 40"/>
                <a:gd name="T9" fmla="*/ 24 h 172"/>
                <a:gd name="T10" fmla="*/ 26 w 40"/>
                <a:gd name="T11" fmla="*/ 0 h 172"/>
                <a:gd name="T12" fmla="*/ 6 w 40"/>
                <a:gd name="T13" fmla="*/ 30 h 172"/>
                <a:gd name="T14" fmla="*/ 14 w 40"/>
                <a:gd name="T15" fmla="*/ 84 h 172"/>
                <a:gd name="T16" fmla="*/ 0 w 40"/>
                <a:gd name="T17" fmla="*/ 164 h 172"/>
                <a:gd name="T18" fmla="*/ 17 w 40"/>
                <a:gd name="T19"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172">
                  <a:moveTo>
                    <a:pt x="17" y="172"/>
                  </a:moveTo>
                  <a:lnTo>
                    <a:pt x="35" y="118"/>
                  </a:lnTo>
                  <a:cubicBezTo>
                    <a:pt x="40" y="103"/>
                    <a:pt x="38" y="87"/>
                    <a:pt x="32" y="74"/>
                  </a:cubicBezTo>
                  <a:lnTo>
                    <a:pt x="24" y="63"/>
                  </a:lnTo>
                  <a:cubicBezTo>
                    <a:pt x="16" y="52"/>
                    <a:pt x="14" y="38"/>
                    <a:pt x="18" y="24"/>
                  </a:cubicBezTo>
                  <a:lnTo>
                    <a:pt x="26" y="0"/>
                  </a:lnTo>
                  <a:lnTo>
                    <a:pt x="6" y="30"/>
                  </a:lnTo>
                  <a:lnTo>
                    <a:pt x="14" y="84"/>
                  </a:lnTo>
                  <a:lnTo>
                    <a:pt x="0" y="164"/>
                  </a:lnTo>
                  <a:cubicBezTo>
                    <a:pt x="0" y="164"/>
                    <a:pt x="6" y="168"/>
                    <a:pt x="17" y="1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1">
              <a:extLst>
                <a:ext uri="{FF2B5EF4-FFF2-40B4-BE49-F238E27FC236}">
                  <a16:creationId xmlns:a16="http://schemas.microsoft.com/office/drawing/2014/main" id="{61954485-564A-4152-B753-B5EDBAC19818}"/>
                </a:ext>
              </a:extLst>
            </p:cNvPr>
            <p:cNvSpPr>
              <a:spLocks/>
            </p:cNvSpPr>
            <p:nvPr/>
          </p:nvSpPr>
          <p:spPr bwMode="auto">
            <a:xfrm>
              <a:off x="3581401" y="2176463"/>
              <a:ext cx="14288" cy="7938"/>
            </a:xfrm>
            <a:custGeom>
              <a:avLst/>
              <a:gdLst>
                <a:gd name="T0" fmla="*/ 22 w 24"/>
                <a:gd name="T1" fmla="*/ 13 h 13"/>
                <a:gd name="T2" fmla="*/ 21 w 24"/>
                <a:gd name="T3" fmla="*/ 12 h 13"/>
                <a:gd name="T4" fmla="*/ 3 w 24"/>
                <a:gd name="T5" fmla="*/ 12 h 13"/>
                <a:gd name="T6" fmla="*/ 1 w 24"/>
                <a:gd name="T7" fmla="*/ 12 h 13"/>
                <a:gd name="T8" fmla="*/ 1 w 24"/>
                <a:gd name="T9" fmla="*/ 10 h 13"/>
                <a:gd name="T10" fmla="*/ 23 w 24"/>
                <a:gd name="T11" fmla="*/ 10 h 13"/>
                <a:gd name="T12" fmla="*/ 23 w 24"/>
                <a:gd name="T13" fmla="*/ 12 h 13"/>
                <a:gd name="T14" fmla="*/ 22 w 24"/>
                <a:gd name="T15" fmla="*/ 13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3">
                  <a:moveTo>
                    <a:pt x="22" y="13"/>
                  </a:moveTo>
                  <a:cubicBezTo>
                    <a:pt x="22" y="13"/>
                    <a:pt x="22" y="13"/>
                    <a:pt x="21" y="12"/>
                  </a:cubicBezTo>
                  <a:cubicBezTo>
                    <a:pt x="12" y="4"/>
                    <a:pt x="3" y="12"/>
                    <a:pt x="3" y="12"/>
                  </a:cubicBezTo>
                  <a:cubicBezTo>
                    <a:pt x="2" y="13"/>
                    <a:pt x="1" y="13"/>
                    <a:pt x="1" y="12"/>
                  </a:cubicBezTo>
                  <a:cubicBezTo>
                    <a:pt x="0" y="12"/>
                    <a:pt x="0" y="11"/>
                    <a:pt x="1" y="10"/>
                  </a:cubicBezTo>
                  <a:cubicBezTo>
                    <a:pt x="1" y="10"/>
                    <a:pt x="12" y="0"/>
                    <a:pt x="23" y="10"/>
                  </a:cubicBezTo>
                  <a:cubicBezTo>
                    <a:pt x="24" y="11"/>
                    <a:pt x="24" y="12"/>
                    <a:pt x="23" y="12"/>
                  </a:cubicBezTo>
                  <a:cubicBezTo>
                    <a:pt x="23" y="13"/>
                    <a:pt x="23" y="13"/>
                    <a:pt x="22" y="13"/>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82">
              <a:extLst>
                <a:ext uri="{FF2B5EF4-FFF2-40B4-BE49-F238E27FC236}">
                  <a16:creationId xmlns:a16="http://schemas.microsoft.com/office/drawing/2014/main" id="{2E50460B-AE86-4A82-9273-2955684218E4}"/>
                </a:ext>
              </a:extLst>
            </p:cNvPr>
            <p:cNvSpPr>
              <a:spLocks/>
            </p:cNvSpPr>
            <p:nvPr/>
          </p:nvSpPr>
          <p:spPr bwMode="auto">
            <a:xfrm>
              <a:off x="3560764" y="2178050"/>
              <a:ext cx="11113" cy="4763"/>
            </a:xfrm>
            <a:custGeom>
              <a:avLst/>
              <a:gdLst>
                <a:gd name="T0" fmla="*/ 15 w 17"/>
                <a:gd name="T1" fmla="*/ 7 h 7"/>
                <a:gd name="T2" fmla="*/ 15 w 17"/>
                <a:gd name="T3" fmla="*/ 6 h 7"/>
                <a:gd name="T4" fmla="*/ 2 w 17"/>
                <a:gd name="T5" fmla="*/ 6 h 7"/>
                <a:gd name="T6" fmla="*/ 0 w 17"/>
                <a:gd name="T7" fmla="*/ 6 h 7"/>
                <a:gd name="T8" fmla="*/ 1 w 17"/>
                <a:gd name="T9" fmla="*/ 4 h 7"/>
                <a:gd name="T10" fmla="*/ 16 w 17"/>
                <a:gd name="T11" fmla="*/ 4 h 7"/>
                <a:gd name="T12" fmla="*/ 17 w 17"/>
                <a:gd name="T13" fmla="*/ 6 h 7"/>
                <a:gd name="T14" fmla="*/ 15 w 17"/>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7">
                  <a:moveTo>
                    <a:pt x="15" y="7"/>
                  </a:moveTo>
                  <a:cubicBezTo>
                    <a:pt x="15" y="7"/>
                    <a:pt x="15" y="6"/>
                    <a:pt x="15" y="6"/>
                  </a:cubicBezTo>
                  <a:cubicBezTo>
                    <a:pt x="9" y="3"/>
                    <a:pt x="5" y="4"/>
                    <a:pt x="2" y="6"/>
                  </a:cubicBezTo>
                  <a:cubicBezTo>
                    <a:pt x="2" y="7"/>
                    <a:pt x="1" y="6"/>
                    <a:pt x="0" y="6"/>
                  </a:cubicBezTo>
                  <a:cubicBezTo>
                    <a:pt x="0" y="5"/>
                    <a:pt x="0" y="4"/>
                    <a:pt x="1" y="4"/>
                  </a:cubicBezTo>
                  <a:cubicBezTo>
                    <a:pt x="4" y="2"/>
                    <a:pt x="9" y="0"/>
                    <a:pt x="16" y="4"/>
                  </a:cubicBezTo>
                  <a:cubicBezTo>
                    <a:pt x="17" y="4"/>
                    <a:pt x="17" y="5"/>
                    <a:pt x="17" y="6"/>
                  </a:cubicBezTo>
                  <a:cubicBezTo>
                    <a:pt x="16" y="6"/>
                    <a:pt x="16" y="7"/>
                    <a:pt x="15" y="7"/>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983">
              <a:extLst>
                <a:ext uri="{FF2B5EF4-FFF2-40B4-BE49-F238E27FC236}">
                  <a16:creationId xmlns:a16="http://schemas.microsoft.com/office/drawing/2014/main" id="{123140ED-D793-416E-8F6F-607C28FD9E25}"/>
                </a:ext>
              </a:extLst>
            </p:cNvPr>
            <p:cNvSpPr>
              <a:spLocks/>
            </p:cNvSpPr>
            <p:nvPr/>
          </p:nvSpPr>
          <p:spPr bwMode="auto">
            <a:xfrm>
              <a:off x="3559176" y="2149475"/>
              <a:ext cx="63500" cy="60325"/>
            </a:xfrm>
            <a:custGeom>
              <a:avLst/>
              <a:gdLst>
                <a:gd name="T0" fmla="*/ 78 w 99"/>
                <a:gd name="T1" fmla="*/ 10 h 96"/>
                <a:gd name="T2" fmla="*/ 45 w 99"/>
                <a:gd name="T3" fmla="*/ 3 h 96"/>
                <a:gd name="T4" fmla="*/ 0 w 99"/>
                <a:gd name="T5" fmla="*/ 8 h 96"/>
                <a:gd name="T6" fmla="*/ 29 w 99"/>
                <a:gd name="T7" fmla="*/ 23 h 96"/>
                <a:gd name="T8" fmla="*/ 72 w 99"/>
                <a:gd name="T9" fmla="*/ 53 h 96"/>
                <a:gd name="T10" fmla="*/ 74 w 99"/>
                <a:gd name="T11" fmla="*/ 69 h 96"/>
                <a:gd name="T12" fmla="*/ 75 w 99"/>
                <a:gd name="T13" fmla="*/ 58 h 96"/>
                <a:gd name="T14" fmla="*/ 82 w 99"/>
                <a:gd name="T15" fmla="*/ 51 h 96"/>
                <a:gd name="T16" fmla="*/ 89 w 99"/>
                <a:gd name="T17" fmla="*/ 59 h 96"/>
                <a:gd name="T18" fmla="*/ 88 w 99"/>
                <a:gd name="T19" fmla="*/ 67 h 96"/>
                <a:gd name="T20" fmla="*/ 78 w 99"/>
                <a:gd name="T21" fmla="*/ 76 h 96"/>
                <a:gd name="T22" fmla="*/ 76 w 99"/>
                <a:gd name="T23" fmla="*/ 76 h 96"/>
                <a:gd name="T24" fmla="*/ 86 w 99"/>
                <a:gd name="T25" fmla="*/ 96 h 96"/>
                <a:gd name="T26" fmla="*/ 98 w 99"/>
                <a:gd name="T27" fmla="*/ 49 h 96"/>
                <a:gd name="T28" fmla="*/ 78 w 99"/>
                <a:gd name="T29"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 h="96">
                  <a:moveTo>
                    <a:pt x="78" y="10"/>
                  </a:moveTo>
                  <a:cubicBezTo>
                    <a:pt x="68" y="4"/>
                    <a:pt x="56" y="0"/>
                    <a:pt x="45" y="3"/>
                  </a:cubicBezTo>
                  <a:cubicBezTo>
                    <a:pt x="25" y="9"/>
                    <a:pt x="0" y="8"/>
                    <a:pt x="0" y="8"/>
                  </a:cubicBezTo>
                  <a:cubicBezTo>
                    <a:pt x="0" y="8"/>
                    <a:pt x="7" y="30"/>
                    <a:pt x="29" y="23"/>
                  </a:cubicBezTo>
                  <a:cubicBezTo>
                    <a:pt x="71" y="25"/>
                    <a:pt x="72" y="53"/>
                    <a:pt x="72" y="53"/>
                  </a:cubicBezTo>
                  <a:cubicBezTo>
                    <a:pt x="72" y="53"/>
                    <a:pt x="72" y="60"/>
                    <a:pt x="74" y="69"/>
                  </a:cubicBezTo>
                  <a:lnTo>
                    <a:pt x="75" y="58"/>
                  </a:lnTo>
                  <a:cubicBezTo>
                    <a:pt x="75" y="54"/>
                    <a:pt x="79" y="51"/>
                    <a:pt x="82" y="51"/>
                  </a:cubicBezTo>
                  <a:cubicBezTo>
                    <a:pt x="86" y="51"/>
                    <a:pt x="89" y="55"/>
                    <a:pt x="89" y="59"/>
                  </a:cubicBezTo>
                  <a:lnTo>
                    <a:pt x="88" y="67"/>
                  </a:lnTo>
                  <a:cubicBezTo>
                    <a:pt x="87" y="72"/>
                    <a:pt x="83" y="76"/>
                    <a:pt x="78" y="76"/>
                  </a:cubicBezTo>
                  <a:lnTo>
                    <a:pt x="76" y="76"/>
                  </a:lnTo>
                  <a:cubicBezTo>
                    <a:pt x="78" y="85"/>
                    <a:pt x="81" y="93"/>
                    <a:pt x="86" y="96"/>
                  </a:cubicBezTo>
                  <a:cubicBezTo>
                    <a:pt x="93" y="89"/>
                    <a:pt x="96" y="65"/>
                    <a:pt x="98" y="49"/>
                  </a:cubicBezTo>
                  <a:cubicBezTo>
                    <a:pt x="99" y="33"/>
                    <a:pt x="91" y="18"/>
                    <a:pt x="78" y="10"/>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984">
              <a:extLst>
                <a:ext uri="{FF2B5EF4-FFF2-40B4-BE49-F238E27FC236}">
                  <a16:creationId xmlns:a16="http://schemas.microsoft.com/office/drawing/2014/main" id="{8800037B-615B-4499-BA3E-3FF37BD74EFF}"/>
                </a:ext>
              </a:extLst>
            </p:cNvPr>
            <p:cNvSpPr>
              <a:spLocks/>
            </p:cNvSpPr>
            <p:nvPr/>
          </p:nvSpPr>
          <p:spPr bwMode="auto">
            <a:xfrm>
              <a:off x="3606801" y="2198688"/>
              <a:ext cx="6350" cy="20638"/>
            </a:xfrm>
            <a:custGeom>
              <a:avLst/>
              <a:gdLst>
                <a:gd name="T0" fmla="*/ 0 w 11"/>
                <a:gd name="T1" fmla="*/ 0 h 32"/>
                <a:gd name="T2" fmla="*/ 4 w 11"/>
                <a:gd name="T3" fmla="*/ 32 h 32"/>
                <a:gd name="T4" fmla="*/ 9 w 11"/>
                <a:gd name="T5" fmla="*/ 16 h 32"/>
                <a:gd name="T6" fmla="*/ 7 w 11"/>
                <a:gd name="T7" fmla="*/ 6 h 32"/>
                <a:gd name="T8" fmla="*/ 4 w 11"/>
                <a:gd name="T9" fmla="*/ 1 h 32"/>
                <a:gd name="T10" fmla="*/ 0 w 11"/>
                <a:gd name="T11" fmla="*/ 0 h 32"/>
              </a:gdLst>
              <a:ahLst/>
              <a:cxnLst>
                <a:cxn ang="0">
                  <a:pos x="T0" y="T1"/>
                </a:cxn>
                <a:cxn ang="0">
                  <a:pos x="T2" y="T3"/>
                </a:cxn>
                <a:cxn ang="0">
                  <a:pos x="T4" y="T5"/>
                </a:cxn>
                <a:cxn ang="0">
                  <a:pos x="T6" y="T7"/>
                </a:cxn>
                <a:cxn ang="0">
                  <a:pos x="T8" y="T9"/>
                </a:cxn>
                <a:cxn ang="0">
                  <a:pos x="T10" y="T11"/>
                </a:cxn>
              </a:cxnLst>
              <a:rect l="0" t="0" r="r" b="b"/>
              <a:pathLst>
                <a:path w="11" h="32">
                  <a:moveTo>
                    <a:pt x="0" y="0"/>
                  </a:moveTo>
                  <a:lnTo>
                    <a:pt x="4" y="32"/>
                  </a:lnTo>
                  <a:cubicBezTo>
                    <a:pt x="9" y="28"/>
                    <a:pt x="11" y="22"/>
                    <a:pt x="9" y="16"/>
                  </a:cubicBezTo>
                  <a:lnTo>
                    <a:pt x="7" y="6"/>
                  </a:lnTo>
                  <a:cubicBezTo>
                    <a:pt x="7" y="4"/>
                    <a:pt x="5" y="2"/>
                    <a:pt x="4" y="1"/>
                  </a:cubicBez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06060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06791933-87CF-4E40-97B7-6E43205230C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0656" y="2848997"/>
            <a:ext cx="4297680" cy="4297680"/>
          </a:xfrm>
          <a:prstGeom prst="rect">
            <a:avLst/>
          </a:prstGeom>
        </p:spPr>
      </p:pic>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(3/4)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2980437"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Hub sites</a:t>
            </a:r>
          </a:p>
        </p:txBody>
      </p:sp>
      <p:sp>
        <p:nvSpPr>
          <p:cNvPr id="114" name="TextBox 113">
            <a:extLst>
              <a:ext uri="{FF2B5EF4-FFF2-40B4-BE49-F238E27FC236}">
                <a16:creationId xmlns:a16="http://schemas.microsoft.com/office/drawing/2014/main" id="{C5A7D2D9-9F73-4657-93F1-1610A25973FC}"/>
              </a:ext>
            </a:extLst>
          </p:cNvPr>
          <p:cNvSpPr txBox="1"/>
          <p:nvPr/>
        </p:nvSpPr>
        <p:spPr>
          <a:xfrm>
            <a:off x="584201" y="2019300"/>
            <a:ext cx="11314112" cy="1015663"/>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SharePoint hub sites are used to organize families of team sites and communication sites together. Every SharePoint site can be associated to a hub site, which is a flat structure of sites that share navigation, branding, and other elements. </a:t>
            </a:r>
          </a:p>
        </p:txBody>
      </p:sp>
      <p:sp>
        <p:nvSpPr>
          <p:cNvPr id="8" name="TextBox 7">
            <a:extLst>
              <a:ext uri="{FF2B5EF4-FFF2-40B4-BE49-F238E27FC236}">
                <a16:creationId xmlns:a16="http://schemas.microsoft.com/office/drawing/2014/main" id="{6DEDCCAB-FB18-48E3-A2A7-AC42D98AA8AB}"/>
              </a:ext>
            </a:extLst>
          </p:cNvPr>
          <p:cNvSpPr txBox="1"/>
          <p:nvPr/>
        </p:nvSpPr>
        <p:spPr>
          <a:xfrm>
            <a:off x="584199" y="3354348"/>
            <a:ext cx="11018519" cy="707886"/>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r>
              <a:rPr lang="en-US" dirty="0"/>
              <a:t>SharePoint hub sites help you organize your intranet by connecting and organizing sites based on project, department, division, region, etc. making it easier to:</a:t>
            </a:r>
          </a:p>
        </p:txBody>
      </p:sp>
      <p:sp>
        <p:nvSpPr>
          <p:cNvPr id="11" name="TextBox 10">
            <a:extLst>
              <a:ext uri="{FF2B5EF4-FFF2-40B4-BE49-F238E27FC236}">
                <a16:creationId xmlns:a16="http://schemas.microsoft.com/office/drawing/2014/main" id="{CA7C61F5-EACB-49CB-9301-3F6210B36B6E}"/>
              </a:ext>
            </a:extLst>
          </p:cNvPr>
          <p:cNvSpPr txBox="1"/>
          <p:nvPr/>
        </p:nvSpPr>
        <p:spPr>
          <a:xfrm>
            <a:off x="584198" y="4381619"/>
            <a:ext cx="11018519" cy="1015663"/>
          </a:xfrm>
          <a:prstGeom prst="rect">
            <a:avLst/>
          </a:prstGeom>
          <a:noFill/>
        </p:spPr>
        <p:txBody>
          <a:bodyPr wrap="square">
            <a:spAutoFit/>
          </a:bodyPr>
          <a:lstStyle>
            <a:defPPr>
              <a:defRPr lang="en-US"/>
            </a:defPPr>
            <a:lvl1pPr>
              <a:defRPr sz="2000" i="0">
                <a:solidFill>
                  <a:srgbClr val="000000"/>
                </a:solidFill>
                <a:effectLst/>
                <a:latin typeface="Segoe UI Semilight" panose="020B0402040204020203" pitchFamily="34" charset="0"/>
                <a:cs typeface="Segoe UI Semilight" panose="020B0402040204020203" pitchFamily="34" charset="0"/>
              </a:defRPr>
            </a:lvl1pPr>
          </a:lstStyle>
          <a:p>
            <a:pPr marL="342900" indent="-342900">
              <a:buFont typeface="Arial" panose="020B0604020202020204" pitchFamily="34" charset="0"/>
              <a:buChar char="•"/>
            </a:pPr>
            <a:r>
              <a:rPr lang="en-US" dirty="0"/>
              <a:t>Discover related content such as news and other site activities.</a:t>
            </a:r>
          </a:p>
          <a:p>
            <a:pPr marL="342900" indent="-342900">
              <a:buFont typeface="Arial" panose="020B0604020202020204" pitchFamily="34" charset="0"/>
              <a:buChar char="•"/>
            </a:pPr>
            <a:r>
              <a:rPr lang="en-US" dirty="0"/>
              <a:t>Apply common navigation, branding, and site structure across associated sites.</a:t>
            </a:r>
          </a:p>
          <a:p>
            <a:pPr marL="342900" indent="-342900">
              <a:buFont typeface="Arial" panose="020B0604020202020204" pitchFamily="34" charset="0"/>
              <a:buChar char="•"/>
            </a:pPr>
            <a:r>
              <a:rPr lang="en-US" dirty="0"/>
              <a:t>Search across all associated sites.</a:t>
            </a:r>
          </a:p>
        </p:txBody>
      </p:sp>
    </p:spTree>
    <p:extLst>
      <p:ext uri="{BB962C8B-B14F-4D97-AF65-F5344CB8AC3E}">
        <p14:creationId xmlns:p14="http://schemas.microsoft.com/office/powerpoint/2010/main" val="280275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1C1B2-81D6-43BB-9D72-E0E8591880AD}"/>
              </a:ext>
            </a:extLst>
          </p:cNvPr>
          <p:cNvSpPr>
            <a:spLocks noGrp="1"/>
          </p:cNvSpPr>
          <p:nvPr>
            <p:ph type="title"/>
          </p:nvPr>
        </p:nvSpPr>
        <p:spPr>
          <a:xfrm>
            <a:off x="748168" y="94474"/>
            <a:ext cx="11442969" cy="797088"/>
          </a:xfrm>
        </p:spPr>
        <p:txBody>
          <a:bodyPr/>
          <a:lstStyle/>
          <a:p>
            <a:r>
              <a:rPr lang="en-US" dirty="0"/>
              <a:t>A dynamic, ever-changing digital workplace</a:t>
            </a:r>
          </a:p>
        </p:txBody>
      </p:sp>
      <p:cxnSp>
        <p:nvCxnSpPr>
          <p:cNvPr id="297" name="Straight Connector 296"/>
          <p:cNvCxnSpPr>
            <a:cxnSpLocks/>
            <a:stCxn id="135" idx="1"/>
            <a:endCxn id="110" idx="3"/>
          </p:cNvCxnSpPr>
          <p:nvPr/>
        </p:nvCxnSpPr>
        <p:spPr>
          <a:xfrm flipH="1">
            <a:off x="3615751" y="5045276"/>
            <a:ext cx="1151846" cy="51546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cxnSpLocks/>
            <a:stCxn id="206" idx="5"/>
            <a:endCxn id="110" idx="1"/>
          </p:cNvCxnSpPr>
          <p:nvPr/>
        </p:nvCxnSpPr>
        <p:spPr>
          <a:xfrm>
            <a:off x="1266121" y="4149848"/>
            <a:ext cx="1730185" cy="141088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a:endCxn id="139" idx="1"/>
          </p:cNvCxnSpPr>
          <p:nvPr/>
        </p:nvCxnSpPr>
        <p:spPr>
          <a:xfrm>
            <a:off x="4197160" y="2298269"/>
            <a:ext cx="922061" cy="59254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cxnSpLocks/>
            <a:stCxn id="115" idx="1"/>
            <a:endCxn id="137" idx="3"/>
          </p:cNvCxnSpPr>
          <p:nvPr/>
        </p:nvCxnSpPr>
        <p:spPr>
          <a:xfrm flipH="1" flipV="1">
            <a:off x="5881263" y="3860817"/>
            <a:ext cx="461214" cy="155326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cxnSpLocks/>
            <a:stCxn id="2" idx="3"/>
            <a:endCxn id="131" idx="2"/>
          </p:cNvCxnSpPr>
          <p:nvPr/>
        </p:nvCxnSpPr>
        <p:spPr>
          <a:xfrm flipV="1">
            <a:off x="4226715" y="1756491"/>
            <a:ext cx="1536274" cy="516248"/>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cxnSpLocks/>
            <a:stCxn id="115" idx="3"/>
            <a:endCxn id="185" idx="2"/>
          </p:cNvCxnSpPr>
          <p:nvPr/>
        </p:nvCxnSpPr>
        <p:spPr>
          <a:xfrm>
            <a:off x="6961923" y="5414086"/>
            <a:ext cx="1549083" cy="15901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a:cxnSpLocks/>
            <a:stCxn id="26" idx="3"/>
            <a:endCxn id="110" idx="1"/>
          </p:cNvCxnSpPr>
          <p:nvPr/>
        </p:nvCxnSpPr>
        <p:spPr>
          <a:xfrm>
            <a:off x="1922616" y="5266523"/>
            <a:ext cx="1073689" cy="29421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cxnSpLocks/>
            <a:stCxn id="120" idx="3"/>
            <a:endCxn id="247" idx="4"/>
          </p:cNvCxnSpPr>
          <p:nvPr/>
        </p:nvCxnSpPr>
        <p:spPr>
          <a:xfrm flipV="1">
            <a:off x="7686436" y="1680037"/>
            <a:ext cx="448375" cy="51957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cxnSpLocks/>
            <a:stCxn id="120" idx="3"/>
            <a:endCxn id="201" idx="3"/>
          </p:cNvCxnSpPr>
          <p:nvPr/>
        </p:nvCxnSpPr>
        <p:spPr>
          <a:xfrm flipV="1">
            <a:off x="7686435" y="1912364"/>
            <a:ext cx="1936187" cy="287250"/>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cxnSpLocks/>
            <a:stCxn id="98" idx="7"/>
            <a:endCxn id="2" idx="1"/>
          </p:cNvCxnSpPr>
          <p:nvPr/>
        </p:nvCxnSpPr>
        <p:spPr>
          <a:xfrm flipV="1">
            <a:off x="2493492" y="2272740"/>
            <a:ext cx="1113778" cy="76163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cxnSpLocks/>
            <a:stCxn id="143" idx="0"/>
            <a:endCxn id="120" idx="2"/>
          </p:cNvCxnSpPr>
          <p:nvPr/>
        </p:nvCxnSpPr>
        <p:spPr>
          <a:xfrm flipH="1" flipV="1">
            <a:off x="7376712" y="2511603"/>
            <a:ext cx="6845" cy="397245"/>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cxnSpLocks/>
            <a:stCxn id="115" idx="3"/>
            <a:endCxn id="121" idx="3"/>
          </p:cNvCxnSpPr>
          <p:nvPr/>
        </p:nvCxnSpPr>
        <p:spPr>
          <a:xfrm flipV="1">
            <a:off x="6961922" y="4749091"/>
            <a:ext cx="2507089" cy="664993"/>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88DF386-D940-4CBE-8874-BB3CC5AA54BB}"/>
              </a:ext>
            </a:extLst>
          </p:cNvPr>
          <p:cNvGrpSpPr/>
          <p:nvPr/>
        </p:nvGrpSpPr>
        <p:grpSpPr>
          <a:xfrm>
            <a:off x="9132843" y="898623"/>
            <a:ext cx="1405769" cy="1102282"/>
            <a:chOff x="9316413" y="915780"/>
            <a:chExt cx="1434162" cy="1124544"/>
          </a:xfrm>
        </p:grpSpPr>
        <p:sp>
          <p:nvSpPr>
            <p:cNvPr id="201" name="Oval 200"/>
            <p:cNvSpPr/>
            <p:nvPr/>
          </p:nvSpPr>
          <p:spPr>
            <a:xfrm>
              <a:off x="9725755" y="1423514"/>
              <a:ext cx="616810" cy="616810"/>
            </a:xfrm>
            <a:prstGeom prst="ellipse">
              <a:avLst/>
            </a:prstGeom>
            <a:solidFill>
              <a:srgbClr val="0070C0"/>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202" name="Graphic 201" descr="Document"/>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83217" y="1584606"/>
              <a:ext cx="321731" cy="321731"/>
            </a:xfrm>
            <a:prstGeom prst="rect">
              <a:avLst/>
            </a:prstGeom>
          </p:spPr>
        </p:pic>
        <p:sp>
          <p:nvSpPr>
            <p:cNvPr id="309" name="Title 1"/>
            <p:cNvSpPr txBox="1">
              <a:spLocks/>
            </p:cNvSpPr>
            <p:nvPr/>
          </p:nvSpPr>
          <p:spPr>
            <a:xfrm>
              <a:off x="9316413" y="915780"/>
              <a:ext cx="1434162" cy="489898"/>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Vendor agreements</a:t>
              </a:r>
            </a:p>
          </p:txBody>
        </p:sp>
      </p:grpSp>
      <p:grpSp>
        <p:nvGrpSpPr>
          <p:cNvPr id="4" name="Group 3">
            <a:extLst>
              <a:ext uri="{FF2B5EF4-FFF2-40B4-BE49-F238E27FC236}">
                <a16:creationId xmlns:a16="http://schemas.microsoft.com/office/drawing/2014/main" id="{22308D0B-377A-40A1-AE31-E273F960DE44}"/>
              </a:ext>
            </a:extLst>
          </p:cNvPr>
          <p:cNvGrpSpPr/>
          <p:nvPr/>
        </p:nvGrpSpPr>
        <p:grpSpPr>
          <a:xfrm>
            <a:off x="568832" y="1476828"/>
            <a:ext cx="2510657" cy="597633"/>
            <a:chOff x="579437" y="1505661"/>
            <a:chExt cx="2561364" cy="609704"/>
          </a:xfrm>
        </p:grpSpPr>
        <p:sp>
          <p:nvSpPr>
            <p:cNvPr id="24" name="Diamond 23">
              <a:extLst>
                <a:ext uri="{FF2B5EF4-FFF2-40B4-BE49-F238E27FC236}">
                  <a16:creationId xmlns:a16="http://schemas.microsoft.com/office/drawing/2014/main" id="{B56768CD-E1AB-472A-A963-2EAE17D15421}"/>
                </a:ext>
              </a:extLst>
            </p:cNvPr>
            <p:cNvSpPr/>
            <p:nvPr/>
          </p:nvSpPr>
          <p:spPr bwMode="auto">
            <a:xfrm>
              <a:off x="2531097" y="1505661"/>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Freeform 40"/>
            <p:cNvSpPr>
              <a:spLocks noChangeAspect="1" noEditPoints="1"/>
            </p:cNvSpPr>
            <p:nvPr/>
          </p:nvSpPr>
          <p:spPr bwMode="auto">
            <a:xfrm>
              <a:off x="2728036" y="1678205"/>
              <a:ext cx="203071" cy="293323"/>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bg1"/>
            </a:solidFill>
            <a:ln>
              <a:noFill/>
            </a:ln>
          </p:spPr>
          <p:txBody>
            <a:bodyPr vert="horz" wrap="square" lIns="91337" tIns="45669" rIns="91337" bIns="45669" numCol="1" anchor="t" anchorCtr="0" compatLnSpc="1">
              <a:prstTxWarp prst="textNoShape">
                <a:avLst/>
              </a:prstTxWarp>
            </a:bodyPr>
            <a:lstStyle/>
            <a:p>
              <a:pPr defTabSz="913344">
                <a:defRPr/>
              </a:pPr>
              <a:endParaRPr lang="en-US" sz="1801" kern="0">
                <a:solidFill>
                  <a:sysClr val="windowText" lastClr="000000"/>
                </a:solidFill>
                <a:latin typeface="Segoe UI"/>
              </a:endParaRPr>
            </a:p>
          </p:txBody>
        </p:sp>
        <p:sp>
          <p:nvSpPr>
            <p:cNvPr id="310" name="Title 1"/>
            <p:cNvSpPr txBox="1">
              <a:spLocks/>
            </p:cNvSpPr>
            <p:nvPr/>
          </p:nvSpPr>
          <p:spPr>
            <a:xfrm>
              <a:off x="579437" y="1547043"/>
              <a:ext cx="1986956" cy="45231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Legal portal </a:t>
              </a:r>
            </a:p>
          </p:txBody>
        </p:sp>
      </p:grpSp>
      <p:grpSp>
        <p:nvGrpSpPr>
          <p:cNvPr id="22" name="Group 21">
            <a:extLst>
              <a:ext uri="{FF2B5EF4-FFF2-40B4-BE49-F238E27FC236}">
                <a16:creationId xmlns:a16="http://schemas.microsoft.com/office/drawing/2014/main" id="{BEAA1764-4692-4BCD-A376-3B80AA5AED56}"/>
              </a:ext>
            </a:extLst>
          </p:cNvPr>
          <p:cNvGrpSpPr/>
          <p:nvPr/>
        </p:nvGrpSpPr>
        <p:grpSpPr>
          <a:xfrm>
            <a:off x="8985021" y="4210740"/>
            <a:ext cx="1733926" cy="1173441"/>
            <a:chOff x="9165606" y="4294789"/>
            <a:chExt cx="1768946" cy="1197141"/>
          </a:xfrm>
        </p:grpSpPr>
        <p:sp>
          <p:nvSpPr>
            <p:cNvPr id="121" name="Oval 120"/>
            <p:cNvSpPr/>
            <p:nvPr/>
          </p:nvSpPr>
          <p:spPr bwMode="auto">
            <a:xfrm>
              <a:off x="9565137" y="4294789"/>
              <a:ext cx="643460" cy="643458"/>
            </a:xfrm>
            <a:prstGeom prst="ellipse">
              <a:avLst/>
            </a:prstGeom>
            <a:solidFill>
              <a:srgbClr val="107C1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22" name="Freeform 20"/>
            <p:cNvSpPr>
              <a:spLocks noEditPoints="1"/>
            </p:cNvSpPr>
            <p:nvPr/>
          </p:nvSpPr>
          <p:spPr bwMode="auto">
            <a:xfrm>
              <a:off x="9740878" y="4480301"/>
              <a:ext cx="291976" cy="272434"/>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171" name="Title 1">
              <a:extLst>
                <a:ext uri="{FF2B5EF4-FFF2-40B4-BE49-F238E27FC236}">
                  <a16:creationId xmlns:a16="http://schemas.microsoft.com/office/drawing/2014/main" id="{0C0F2769-120C-4F13-90CC-C3DF209E17B3}"/>
                </a:ext>
              </a:extLst>
            </p:cNvPr>
            <p:cNvSpPr txBox="1">
              <a:spLocks/>
            </p:cNvSpPr>
            <p:nvPr/>
          </p:nvSpPr>
          <p:spPr>
            <a:xfrm>
              <a:off x="9165606" y="4928277"/>
              <a:ext cx="1768946" cy="56365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partner outreach</a:t>
              </a:r>
            </a:p>
          </p:txBody>
        </p:sp>
      </p:grpSp>
      <p:grpSp>
        <p:nvGrpSpPr>
          <p:cNvPr id="21" name="Group 20">
            <a:extLst>
              <a:ext uri="{FF2B5EF4-FFF2-40B4-BE49-F238E27FC236}">
                <a16:creationId xmlns:a16="http://schemas.microsoft.com/office/drawing/2014/main" id="{A8F5AF31-0710-4DE9-A00C-586F1FDD69E8}"/>
              </a:ext>
            </a:extLst>
          </p:cNvPr>
          <p:cNvGrpSpPr/>
          <p:nvPr/>
        </p:nvGrpSpPr>
        <p:grpSpPr>
          <a:xfrm>
            <a:off x="10153169" y="5072522"/>
            <a:ext cx="1619382" cy="1212239"/>
            <a:chOff x="10357348" y="5173978"/>
            <a:chExt cx="1652089" cy="1236722"/>
          </a:xfrm>
        </p:grpSpPr>
        <p:sp>
          <p:nvSpPr>
            <p:cNvPr id="129" name="Pentagon 128">
              <a:extLst>
                <a:ext uri="{FF2B5EF4-FFF2-40B4-BE49-F238E27FC236}">
                  <a16:creationId xmlns:a16="http://schemas.microsoft.com/office/drawing/2014/main" id="{09AFD6C4-25BB-4A8B-B62C-F64B0D5B9477}"/>
                </a:ext>
              </a:extLst>
            </p:cNvPr>
            <p:cNvSpPr/>
            <p:nvPr/>
          </p:nvSpPr>
          <p:spPr bwMode="auto">
            <a:xfrm>
              <a:off x="10780713" y="5173978"/>
              <a:ext cx="723287" cy="693966"/>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3" name="Graphic 182" descr="List"/>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95442" y="5426604"/>
              <a:ext cx="285848" cy="285848"/>
            </a:xfrm>
            <a:prstGeom prst="rect">
              <a:avLst/>
            </a:prstGeom>
          </p:spPr>
        </p:pic>
        <p:sp>
          <p:nvSpPr>
            <p:cNvPr id="175" name="Title 1">
              <a:extLst>
                <a:ext uri="{FF2B5EF4-FFF2-40B4-BE49-F238E27FC236}">
                  <a16:creationId xmlns:a16="http://schemas.microsoft.com/office/drawing/2014/main" id="{8C7194C6-E5D0-44F1-B7DC-E208AAEF81F7}"/>
                </a:ext>
              </a:extLst>
            </p:cNvPr>
            <p:cNvSpPr txBox="1">
              <a:spLocks/>
            </p:cNvSpPr>
            <p:nvPr/>
          </p:nvSpPr>
          <p:spPr>
            <a:xfrm>
              <a:off x="10357348" y="5916957"/>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Policies</a:t>
              </a:r>
            </a:p>
          </p:txBody>
        </p:sp>
      </p:grpSp>
      <p:grpSp>
        <p:nvGrpSpPr>
          <p:cNvPr id="28" name="Group 27">
            <a:extLst>
              <a:ext uri="{FF2B5EF4-FFF2-40B4-BE49-F238E27FC236}">
                <a16:creationId xmlns:a16="http://schemas.microsoft.com/office/drawing/2014/main" id="{6FE631EB-E231-46A3-B35A-A13C1EA1F606}"/>
              </a:ext>
            </a:extLst>
          </p:cNvPr>
          <p:cNvGrpSpPr/>
          <p:nvPr/>
        </p:nvGrpSpPr>
        <p:grpSpPr>
          <a:xfrm>
            <a:off x="6671701" y="4022190"/>
            <a:ext cx="1637034" cy="1086242"/>
            <a:chOff x="6805565" y="4102432"/>
            <a:chExt cx="1670097" cy="1108180"/>
          </a:xfrm>
        </p:grpSpPr>
        <p:sp>
          <p:nvSpPr>
            <p:cNvPr id="191" name="Oval 190"/>
            <p:cNvSpPr/>
            <p:nvPr/>
          </p:nvSpPr>
          <p:spPr>
            <a:xfrm rot="5400000">
              <a:off x="7084111" y="410243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pic>
          <p:nvPicPr>
            <p:cNvPr id="192" name="Graphic 191" descr="Flip Calenda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23938" y="4244040"/>
              <a:ext cx="347936" cy="347936"/>
            </a:xfrm>
            <a:prstGeom prst="rect">
              <a:avLst/>
            </a:prstGeom>
          </p:spPr>
        </p:pic>
        <p:sp>
          <p:nvSpPr>
            <p:cNvPr id="177" name="Title 1">
              <a:extLst>
                <a:ext uri="{FF2B5EF4-FFF2-40B4-BE49-F238E27FC236}">
                  <a16:creationId xmlns:a16="http://schemas.microsoft.com/office/drawing/2014/main" id="{86B2EFA4-9F64-4207-8F15-CFBDF9A550CC}"/>
                </a:ext>
              </a:extLst>
            </p:cNvPr>
            <p:cNvSpPr txBox="1">
              <a:spLocks/>
            </p:cNvSpPr>
            <p:nvPr/>
          </p:nvSpPr>
          <p:spPr>
            <a:xfrm>
              <a:off x="6805565" y="4697728"/>
              <a:ext cx="1670097" cy="512884"/>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Event planning</a:t>
              </a:r>
            </a:p>
          </p:txBody>
        </p:sp>
      </p:grpSp>
      <p:grpSp>
        <p:nvGrpSpPr>
          <p:cNvPr id="11" name="Group 10">
            <a:extLst>
              <a:ext uri="{FF2B5EF4-FFF2-40B4-BE49-F238E27FC236}">
                <a16:creationId xmlns:a16="http://schemas.microsoft.com/office/drawing/2014/main" id="{748567DF-6181-4D85-B5ED-2045B2DBF533}"/>
              </a:ext>
            </a:extLst>
          </p:cNvPr>
          <p:cNvGrpSpPr/>
          <p:nvPr/>
        </p:nvGrpSpPr>
        <p:grpSpPr>
          <a:xfrm>
            <a:off x="2378181" y="5248750"/>
            <a:ext cx="1848926" cy="1060021"/>
            <a:chOff x="2425329" y="5353763"/>
            <a:chExt cx="1886268" cy="1081431"/>
          </a:xfrm>
        </p:grpSpPr>
        <p:sp>
          <p:nvSpPr>
            <p:cNvPr id="110" name="Rectangle 109">
              <a:extLst>
                <a:ext uri="{FF2B5EF4-FFF2-40B4-BE49-F238E27FC236}">
                  <a16:creationId xmlns:a16="http://schemas.microsoft.com/office/drawing/2014/main" id="{75376F74-003F-4B02-AD76-2F0808C7F42A}"/>
                </a:ext>
              </a:extLst>
            </p:cNvPr>
            <p:cNvSpPr/>
            <p:nvPr/>
          </p:nvSpPr>
          <p:spPr bwMode="auto">
            <a:xfrm>
              <a:off x="3055937" y="5353763"/>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25" name="Group 224">
              <a:extLst>
                <a:ext uri="{FF2B5EF4-FFF2-40B4-BE49-F238E27FC236}">
                  <a16:creationId xmlns:a16="http://schemas.microsoft.com/office/drawing/2014/main" id="{4D632D47-06D0-4AC7-B1BD-F13F2E3A7DFF}"/>
                </a:ext>
              </a:extLst>
            </p:cNvPr>
            <p:cNvGrpSpPr/>
            <p:nvPr/>
          </p:nvGrpSpPr>
          <p:grpSpPr>
            <a:xfrm>
              <a:off x="3163442" y="5480088"/>
              <a:ext cx="408534" cy="382313"/>
              <a:chOff x="11364423" y="5182110"/>
              <a:chExt cx="530223" cy="523521"/>
            </a:xfrm>
            <a:solidFill>
              <a:srgbClr val="505050"/>
            </a:solidFill>
          </p:grpSpPr>
          <p:sp>
            <p:nvSpPr>
              <p:cNvPr id="226" name="Oval 225">
                <a:extLst>
                  <a:ext uri="{FF2B5EF4-FFF2-40B4-BE49-F238E27FC236}">
                    <a16:creationId xmlns:a16="http://schemas.microsoft.com/office/drawing/2014/main" id="{C253D11D-1343-410F-8867-6FC855B0B18D}"/>
                  </a:ext>
                </a:extLst>
              </p:cNvPr>
              <p:cNvSpPr/>
              <p:nvPr/>
            </p:nvSpPr>
            <p:spPr bwMode="auto">
              <a:xfrm>
                <a:off x="11402606" y="5248431"/>
                <a:ext cx="457200" cy="45720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8" name="Oval 227">
                <a:extLst>
                  <a:ext uri="{FF2B5EF4-FFF2-40B4-BE49-F238E27FC236}">
                    <a16:creationId xmlns:a16="http://schemas.microsoft.com/office/drawing/2014/main" id="{084D4C50-8417-4A6C-A094-175946DF9388}"/>
                  </a:ext>
                </a:extLst>
              </p:cNvPr>
              <p:cNvSpPr/>
              <p:nvPr/>
            </p:nvSpPr>
            <p:spPr bwMode="auto">
              <a:xfrm>
                <a:off x="11562626" y="518211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29" name="Oval 228">
                <a:extLst>
                  <a:ext uri="{FF2B5EF4-FFF2-40B4-BE49-F238E27FC236}">
                    <a16:creationId xmlns:a16="http://schemas.microsoft.com/office/drawing/2014/main" id="{D1426F4A-614D-42FB-8566-6CE07B3773B5}"/>
                  </a:ext>
                </a:extLst>
              </p:cNvPr>
              <p:cNvSpPr/>
              <p:nvPr/>
            </p:nvSpPr>
            <p:spPr bwMode="auto">
              <a:xfrm>
                <a:off x="11364423"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sp>
            <p:nvSpPr>
              <p:cNvPr id="231" name="Oval 230">
                <a:extLst>
                  <a:ext uri="{FF2B5EF4-FFF2-40B4-BE49-F238E27FC236}">
                    <a16:creationId xmlns:a16="http://schemas.microsoft.com/office/drawing/2014/main" id="{9DB60579-2DED-40F3-B7FD-2127B23E967D}"/>
                  </a:ext>
                </a:extLst>
              </p:cNvPr>
              <p:cNvSpPr/>
              <p:nvPr/>
            </p:nvSpPr>
            <p:spPr bwMode="auto">
              <a:xfrm>
                <a:off x="11757486" y="5521270"/>
                <a:ext cx="137160" cy="137160"/>
              </a:xfrm>
              <a:prstGeom prst="ellipse">
                <a:avLst/>
              </a:prstGeom>
              <a:solidFill>
                <a:srgbClr val="FF8C00"/>
              </a:solidFill>
              <a:ln w="19050">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0171C7"/>
                  </a:solidFill>
                  <a:latin typeface="Segoe UI Semilight"/>
                  <a:ea typeface="Segoe UI" pitchFamily="34" charset="0"/>
                  <a:cs typeface="Segoe UI" pitchFamily="34" charset="0"/>
                </a:endParaRPr>
              </a:p>
            </p:txBody>
          </p:sp>
        </p:grpSp>
        <p:sp>
          <p:nvSpPr>
            <p:cNvPr id="232" name="Title 1">
              <a:extLst>
                <a:ext uri="{FF2B5EF4-FFF2-40B4-BE49-F238E27FC236}">
                  <a16:creationId xmlns:a16="http://schemas.microsoft.com/office/drawing/2014/main" id="{C593EB6D-87ED-4D0D-821F-2649526A1ABB}"/>
                </a:ext>
              </a:extLst>
            </p:cNvPr>
            <p:cNvSpPr txBox="1">
              <a:spLocks/>
            </p:cNvSpPr>
            <p:nvPr/>
          </p:nvSpPr>
          <p:spPr>
            <a:xfrm>
              <a:off x="2425329" y="6095205"/>
              <a:ext cx="188626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HR </a:t>
              </a:r>
            </a:p>
          </p:txBody>
        </p:sp>
      </p:grpSp>
      <p:grpSp>
        <p:nvGrpSpPr>
          <p:cNvPr id="30" name="Group 29">
            <a:extLst>
              <a:ext uri="{FF2B5EF4-FFF2-40B4-BE49-F238E27FC236}">
                <a16:creationId xmlns:a16="http://schemas.microsoft.com/office/drawing/2014/main" id="{992AA56E-9FE9-4790-BCB2-4C21F9176896}"/>
              </a:ext>
            </a:extLst>
          </p:cNvPr>
          <p:cNvGrpSpPr/>
          <p:nvPr/>
        </p:nvGrpSpPr>
        <p:grpSpPr>
          <a:xfrm>
            <a:off x="4485676" y="2269977"/>
            <a:ext cx="1841700" cy="908925"/>
            <a:chOff x="4575390" y="2314830"/>
            <a:chExt cx="1878896" cy="927282"/>
          </a:xfrm>
        </p:grpSpPr>
        <p:sp>
          <p:nvSpPr>
            <p:cNvPr id="139" name="Rectangle: Rounded Corners 138">
              <a:extLst>
                <a:ext uri="{FF2B5EF4-FFF2-40B4-BE49-F238E27FC236}">
                  <a16:creationId xmlns:a16="http://schemas.microsoft.com/office/drawing/2014/main" id="{ED906BE5-76E9-4B4E-A53F-1577982B97E6}"/>
                </a:ext>
              </a:extLst>
            </p:cNvPr>
            <p:cNvSpPr/>
            <p:nvPr/>
          </p:nvSpPr>
          <p:spPr bwMode="auto">
            <a:xfrm>
              <a:off x="5221730" y="265430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33"/>
            <p:cNvSpPr>
              <a:spLocks noChangeAspect="1" noEditPoints="1"/>
            </p:cNvSpPr>
            <p:nvPr/>
          </p:nvSpPr>
          <p:spPr bwMode="black">
            <a:xfrm>
              <a:off x="5372178" y="2827940"/>
              <a:ext cx="267031" cy="189944"/>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defTabSz="913841">
                <a:defRPr/>
              </a:pPr>
              <a:endParaRPr lang="en-US" sz="1765" kern="0">
                <a:solidFill>
                  <a:srgbClr val="505050"/>
                </a:solidFill>
                <a:latin typeface="Segoe UI"/>
              </a:endParaRPr>
            </a:p>
          </p:txBody>
        </p:sp>
        <p:sp>
          <p:nvSpPr>
            <p:cNvPr id="237" name="Title 1">
              <a:extLst>
                <a:ext uri="{FF2B5EF4-FFF2-40B4-BE49-F238E27FC236}">
                  <a16:creationId xmlns:a16="http://schemas.microsoft.com/office/drawing/2014/main" id="{A1EC9845-D99C-4DAC-ADFF-C81394AD9406}"/>
                </a:ext>
              </a:extLst>
            </p:cNvPr>
            <p:cNvSpPr txBox="1">
              <a:spLocks/>
            </p:cNvSpPr>
            <p:nvPr/>
          </p:nvSpPr>
          <p:spPr>
            <a:xfrm>
              <a:off x="4575390" y="2314830"/>
              <a:ext cx="187889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Quarterly reports</a:t>
              </a:r>
            </a:p>
          </p:txBody>
        </p:sp>
      </p:grpSp>
      <p:grpSp>
        <p:nvGrpSpPr>
          <p:cNvPr id="19" name="Group 18">
            <a:extLst>
              <a:ext uri="{FF2B5EF4-FFF2-40B4-BE49-F238E27FC236}">
                <a16:creationId xmlns:a16="http://schemas.microsoft.com/office/drawing/2014/main" id="{66A46930-BFD9-4567-A40A-4BB317D6A400}"/>
              </a:ext>
            </a:extLst>
          </p:cNvPr>
          <p:cNvGrpSpPr/>
          <p:nvPr/>
        </p:nvGrpSpPr>
        <p:grpSpPr>
          <a:xfrm>
            <a:off x="10541582" y="1232716"/>
            <a:ext cx="1619382" cy="1356796"/>
            <a:chOff x="10753604" y="1256618"/>
            <a:chExt cx="1652089" cy="1384199"/>
          </a:xfrm>
        </p:grpSpPr>
        <p:sp>
          <p:nvSpPr>
            <p:cNvPr id="25" name="Pentagon 24">
              <a:extLst>
                <a:ext uri="{FF2B5EF4-FFF2-40B4-BE49-F238E27FC236}">
                  <a16:creationId xmlns:a16="http://schemas.microsoft.com/office/drawing/2014/main" id="{8D975F7E-188C-499C-B328-894ABDAA067F}"/>
                </a:ext>
              </a:extLst>
            </p:cNvPr>
            <p:cNvSpPr/>
            <p:nvPr/>
          </p:nvSpPr>
          <p:spPr bwMode="auto">
            <a:xfrm>
              <a:off x="11190287" y="1256618"/>
              <a:ext cx="875178" cy="839699"/>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Title 1">
              <a:extLst>
                <a:ext uri="{FF2B5EF4-FFF2-40B4-BE49-F238E27FC236}">
                  <a16:creationId xmlns:a16="http://schemas.microsoft.com/office/drawing/2014/main" id="{37C21E86-4021-4CB1-B513-233C26A2B48C}"/>
                </a:ext>
              </a:extLst>
            </p:cNvPr>
            <p:cNvSpPr txBox="1">
              <a:spLocks/>
            </p:cNvSpPr>
            <p:nvPr/>
          </p:nvSpPr>
          <p:spPr>
            <a:xfrm>
              <a:off x="10753604" y="2147074"/>
              <a:ext cx="1652089" cy="4937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Company-wide</a:t>
              </a:r>
            </a:p>
          </p:txBody>
        </p:sp>
        <p:grpSp>
          <p:nvGrpSpPr>
            <p:cNvPr id="212" name="Group 8">
              <a:extLst>
                <a:ext uri="{FF2B5EF4-FFF2-40B4-BE49-F238E27FC236}">
                  <a16:creationId xmlns:a16="http://schemas.microsoft.com/office/drawing/2014/main" id="{4264760E-6BF4-4AFD-A79E-FE96926C0F98}"/>
                </a:ext>
              </a:extLst>
            </p:cNvPr>
            <p:cNvGrpSpPr>
              <a:grpSpLocks noChangeAspect="1"/>
            </p:cNvGrpSpPr>
            <p:nvPr/>
          </p:nvGrpSpPr>
          <p:grpSpPr bwMode="auto">
            <a:xfrm>
              <a:off x="11407373" y="1501643"/>
              <a:ext cx="388932" cy="424600"/>
              <a:chOff x="1536" y="1515"/>
              <a:chExt cx="229" cy="250"/>
            </a:xfrm>
          </p:grpSpPr>
          <p:sp>
            <p:nvSpPr>
              <p:cNvPr id="213" name="Oval 9">
                <a:extLst>
                  <a:ext uri="{FF2B5EF4-FFF2-40B4-BE49-F238E27FC236}">
                    <a16:creationId xmlns:a16="http://schemas.microsoft.com/office/drawing/2014/main" id="{C7D4CCCB-8F36-461E-B4D6-55D120C84AF6}"/>
                  </a:ext>
                </a:extLst>
              </p:cNvPr>
              <p:cNvSpPr>
                <a:spLocks noChangeArrowheads="1"/>
              </p:cNvSpPr>
              <p:nvPr/>
            </p:nvSpPr>
            <p:spPr bwMode="auto">
              <a:xfrm>
                <a:off x="1555" y="1617"/>
                <a:ext cx="86"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5" name="Freeform 10">
                <a:extLst>
                  <a:ext uri="{FF2B5EF4-FFF2-40B4-BE49-F238E27FC236}">
                    <a16:creationId xmlns:a16="http://schemas.microsoft.com/office/drawing/2014/main" id="{88192302-89BA-4339-ADB0-9B0949236A0D}"/>
                  </a:ext>
                </a:extLst>
              </p:cNvPr>
              <p:cNvSpPr>
                <a:spLocks/>
              </p:cNvSpPr>
              <p:nvPr/>
            </p:nvSpPr>
            <p:spPr bwMode="auto">
              <a:xfrm>
                <a:off x="1536" y="1703"/>
                <a:ext cx="125"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6" name="Oval 11">
                <a:extLst>
                  <a:ext uri="{FF2B5EF4-FFF2-40B4-BE49-F238E27FC236}">
                    <a16:creationId xmlns:a16="http://schemas.microsoft.com/office/drawing/2014/main" id="{472A3E47-A2C2-408E-A3E1-D8D30AA8EB69}"/>
                  </a:ext>
                </a:extLst>
              </p:cNvPr>
              <p:cNvSpPr>
                <a:spLocks noChangeArrowheads="1"/>
              </p:cNvSpPr>
              <p:nvPr/>
            </p:nvSpPr>
            <p:spPr bwMode="auto">
              <a:xfrm>
                <a:off x="1660" y="1515"/>
                <a:ext cx="85" cy="86"/>
              </a:xfrm>
              <a:prstGeom prst="ellipse">
                <a:avLst/>
              </a:pr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18" name="Freeform 12">
                <a:extLst>
                  <a:ext uri="{FF2B5EF4-FFF2-40B4-BE49-F238E27FC236}">
                    <a16:creationId xmlns:a16="http://schemas.microsoft.com/office/drawing/2014/main" id="{107EDAB8-7035-44B2-AB59-5CCBE15331DB}"/>
                  </a:ext>
                </a:extLst>
              </p:cNvPr>
              <p:cNvSpPr>
                <a:spLocks/>
              </p:cNvSpPr>
              <p:nvPr/>
            </p:nvSpPr>
            <p:spPr bwMode="auto">
              <a:xfrm>
                <a:off x="1641" y="1601"/>
                <a:ext cx="124" cy="62"/>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grpSp>
      </p:grpSp>
      <p:cxnSp>
        <p:nvCxnSpPr>
          <p:cNvPr id="219" name="Straight Connector 218">
            <a:extLst>
              <a:ext uri="{FF2B5EF4-FFF2-40B4-BE49-F238E27FC236}">
                <a16:creationId xmlns:a16="http://schemas.microsoft.com/office/drawing/2014/main" id="{F0998110-1D61-4F7E-8E6D-77EBC453F468}"/>
              </a:ext>
            </a:extLst>
          </p:cNvPr>
          <p:cNvCxnSpPr>
            <a:cxnSpLocks/>
            <a:stCxn id="141" idx="0"/>
            <a:endCxn id="120" idx="2"/>
          </p:cNvCxnSpPr>
          <p:nvPr/>
        </p:nvCxnSpPr>
        <p:spPr>
          <a:xfrm flipH="1" flipV="1">
            <a:off x="7376713" y="2511602"/>
            <a:ext cx="587853" cy="225841"/>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7A90492-1FE2-474E-9BC6-FB55A8180802}"/>
              </a:ext>
            </a:extLst>
          </p:cNvPr>
          <p:cNvCxnSpPr>
            <a:cxnSpLocks/>
            <a:stCxn id="142" idx="0"/>
            <a:endCxn id="120" idx="2"/>
          </p:cNvCxnSpPr>
          <p:nvPr/>
        </p:nvCxnSpPr>
        <p:spPr>
          <a:xfrm flipV="1">
            <a:off x="6812055" y="2511602"/>
            <a:ext cx="564658" cy="222729"/>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6914DBBB-9732-495F-800D-D23B854692AC}"/>
              </a:ext>
            </a:extLst>
          </p:cNvPr>
          <p:cNvCxnSpPr>
            <a:cxnSpLocks/>
            <a:stCxn id="110" idx="0"/>
            <a:endCxn id="133" idx="3"/>
          </p:cNvCxnSpPr>
          <p:nvPr/>
        </p:nvCxnSpPr>
        <p:spPr>
          <a:xfrm flipH="1" flipV="1">
            <a:off x="3193225" y="4591786"/>
            <a:ext cx="112802" cy="656964"/>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39" name="Group 238">
            <a:extLst>
              <a:ext uri="{FF2B5EF4-FFF2-40B4-BE49-F238E27FC236}">
                <a16:creationId xmlns:a16="http://schemas.microsoft.com/office/drawing/2014/main" id="{755BC2DD-9DBE-4CB6-A255-F8DC222FFD03}"/>
              </a:ext>
            </a:extLst>
          </p:cNvPr>
          <p:cNvGrpSpPr/>
          <p:nvPr/>
        </p:nvGrpSpPr>
        <p:grpSpPr>
          <a:xfrm>
            <a:off x="2233129" y="4303700"/>
            <a:ext cx="1245257" cy="847917"/>
            <a:chOff x="2232580" y="4303823"/>
            <a:chExt cx="1245434" cy="848037"/>
          </a:xfrm>
        </p:grpSpPr>
        <p:sp>
          <p:nvSpPr>
            <p:cNvPr id="133" name="Rectangle: Rounded Corners 132">
              <a:extLst>
                <a:ext uri="{FF2B5EF4-FFF2-40B4-BE49-F238E27FC236}">
                  <a16:creationId xmlns:a16="http://schemas.microsoft.com/office/drawing/2014/main" id="{1A5EB76A-9255-4F1F-8A24-9388E1ADC6FF}"/>
                </a:ext>
              </a:extLst>
            </p:cNvPr>
            <p:cNvSpPr/>
            <p:nvPr/>
          </p:nvSpPr>
          <p:spPr bwMode="auto">
            <a:xfrm>
              <a:off x="2636474" y="4303823"/>
              <a:ext cx="556339" cy="576255"/>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Freeform 160"/>
            <p:cNvSpPr>
              <a:spLocks noChangeAspect="1"/>
            </p:cNvSpPr>
            <p:nvPr/>
          </p:nvSpPr>
          <p:spPr bwMode="black">
            <a:xfrm>
              <a:off x="2762148" y="4450176"/>
              <a:ext cx="306047" cy="3060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Title 1">
              <a:extLst>
                <a:ext uri="{FF2B5EF4-FFF2-40B4-BE49-F238E27FC236}">
                  <a16:creationId xmlns:a16="http://schemas.microsoft.com/office/drawing/2014/main" id="{166BD42C-DC59-44D9-B8B7-86BFCA6B1140}"/>
                </a:ext>
              </a:extLst>
            </p:cNvPr>
            <p:cNvSpPr txBox="1">
              <a:spLocks/>
            </p:cNvSpPr>
            <p:nvPr/>
          </p:nvSpPr>
          <p:spPr>
            <a:xfrm>
              <a:off x="2232580" y="4818555"/>
              <a:ext cx="1245434" cy="33330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a:t>
              </a:r>
            </a:p>
          </p:txBody>
        </p:sp>
      </p:grpSp>
      <p:cxnSp>
        <p:nvCxnSpPr>
          <p:cNvPr id="272" name="Straight Connector 271">
            <a:extLst>
              <a:ext uri="{FF2B5EF4-FFF2-40B4-BE49-F238E27FC236}">
                <a16:creationId xmlns:a16="http://schemas.microsoft.com/office/drawing/2014/main" id="{A0BF41F2-57D6-4F0E-9C1C-10398D345AE9}"/>
              </a:ext>
            </a:extLst>
          </p:cNvPr>
          <p:cNvCxnSpPr>
            <a:cxnSpLocks/>
            <a:stCxn id="115" idx="0"/>
            <a:endCxn id="191" idx="4"/>
          </p:cNvCxnSpPr>
          <p:nvPr/>
        </p:nvCxnSpPr>
        <p:spPr>
          <a:xfrm flipV="1">
            <a:off x="6652201" y="4324491"/>
            <a:ext cx="292533" cy="777607"/>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134ABA1-E7E6-4581-99C8-5FC3A9D111C2}"/>
              </a:ext>
            </a:extLst>
          </p:cNvPr>
          <p:cNvGrpSpPr/>
          <p:nvPr/>
        </p:nvGrpSpPr>
        <p:grpSpPr>
          <a:xfrm>
            <a:off x="2668170" y="777481"/>
            <a:ext cx="2080577" cy="701964"/>
            <a:chOff x="2721175" y="792190"/>
            <a:chExt cx="2122598" cy="716141"/>
          </a:xfrm>
        </p:grpSpPr>
        <p:sp>
          <p:nvSpPr>
            <p:cNvPr id="282" name="Oval 281">
              <a:extLst>
                <a:ext uri="{FF2B5EF4-FFF2-40B4-BE49-F238E27FC236}">
                  <a16:creationId xmlns:a16="http://schemas.microsoft.com/office/drawing/2014/main" id="{50BD74DE-50E0-4582-B0D0-A0E65707A865}"/>
                </a:ext>
              </a:extLst>
            </p:cNvPr>
            <p:cNvSpPr/>
            <p:nvPr/>
          </p:nvSpPr>
          <p:spPr bwMode="auto">
            <a:xfrm>
              <a:off x="4200313" y="864873"/>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84" name="Freeform 5">
              <a:extLst>
                <a:ext uri="{FF2B5EF4-FFF2-40B4-BE49-F238E27FC236}">
                  <a16:creationId xmlns:a16="http://schemas.microsoft.com/office/drawing/2014/main" id="{D4E5BFA5-E36E-4A05-B966-8D56BD4C7B36}"/>
                </a:ext>
              </a:extLst>
            </p:cNvPr>
            <p:cNvSpPr>
              <a:spLocks noEditPoints="1"/>
            </p:cNvSpPr>
            <p:nvPr/>
          </p:nvSpPr>
          <p:spPr bwMode="auto">
            <a:xfrm>
              <a:off x="4368122" y="1056482"/>
              <a:ext cx="307844" cy="26023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2" tIns="44796" rIns="89592" bIns="44796" numCol="1" anchor="t" anchorCtr="0" compatLnSpc="1">
              <a:prstTxWarp prst="textNoShape">
                <a:avLst/>
              </a:prstTxWarp>
            </a:bodyPr>
            <a:lstStyle/>
            <a:p>
              <a:pPr defTabSz="913665">
                <a:defRPr/>
              </a:pPr>
              <a:endParaRPr lang="en-US" sz="1765">
                <a:solidFill>
                  <a:srgbClr val="505050"/>
                </a:solidFill>
                <a:latin typeface="Segoe UI Semilight"/>
              </a:endParaRPr>
            </a:p>
          </p:txBody>
        </p:sp>
        <p:sp>
          <p:nvSpPr>
            <p:cNvPr id="286" name="Title 1">
              <a:extLst>
                <a:ext uri="{FF2B5EF4-FFF2-40B4-BE49-F238E27FC236}">
                  <a16:creationId xmlns:a16="http://schemas.microsoft.com/office/drawing/2014/main" id="{2EE0B657-A0D0-4372-A285-2E08D05BCBD7}"/>
                </a:ext>
              </a:extLst>
            </p:cNvPr>
            <p:cNvSpPr txBox="1">
              <a:spLocks/>
            </p:cNvSpPr>
            <p:nvPr/>
          </p:nvSpPr>
          <p:spPr>
            <a:xfrm>
              <a:off x="2721175" y="792190"/>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Acquired sales</a:t>
              </a:r>
            </a:p>
          </p:txBody>
        </p:sp>
      </p:grpSp>
      <p:cxnSp>
        <p:nvCxnSpPr>
          <p:cNvPr id="301" name="Straight Connector 300">
            <a:extLst>
              <a:ext uri="{FF2B5EF4-FFF2-40B4-BE49-F238E27FC236}">
                <a16:creationId xmlns:a16="http://schemas.microsoft.com/office/drawing/2014/main" id="{E639671A-6257-46E7-8B35-9230C3C9ADC7}"/>
              </a:ext>
            </a:extLst>
          </p:cNvPr>
          <p:cNvCxnSpPr>
            <a:cxnSpLocks/>
            <a:endCxn id="282" idx="4"/>
          </p:cNvCxnSpPr>
          <p:nvPr/>
        </p:nvCxnSpPr>
        <p:spPr>
          <a:xfrm flipV="1">
            <a:off x="3923445" y="1479444"/>
            <a:ext cx="509941" cy="483956"/>
          </a:xfrm>
          <a:prstGeom prst="line">
            <a:avLst/>
          </a:prstGeom>
          <a:ln w="2857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2D8C35F8-52F5-483E-8524-95CB08676481}"/>
              </a:ext>
            </a:extLst>
          </p:cNvPr>
          <p:cNvGrpSpPr/>
          <p:nvPr/>
        </p:nvGrpSpPr>
        <p:grpSpPr>
          <a:xfrm>
            <a:off x="37359" y="6083187"/>
            <a:ext cx="7051798" cy="751990"/>
            <a:chOff x="-94135" y="6083562"/>
            <a:chExt cx="7052798" cy="752097"/>
          </a:xfrm>
        </p:grpSpPr>
        <p:grpSp>
          <p:nvGrpSpPr>
            <p:cNvPr id="246" name="Group 245">
              <a:extLst>
                <a:ext uri="{FF2B5EF4-FFF2-40B4-BE49-F238E27FC236}">
                  <a16:creationId xmlns:a16="http://schemas.microsoft.com/office/drawing/2014/main" id="{610FCDF7-C5E7-4702-A7B2-F9B42B31DB53}"/>
                </a:ext>
              </a:extLst>
            </p:cNvPr>
            <p:cNvGrpSpPr/>
            <p:nvPr/>
          </p:nvGrpSpPr>
          <p:grpSpPr>
            <a:xfrm>
              <a:off x="960" y="6377245"/>
              <a:ext cx="1029513" cy="455728"/>
              <a:chOff x="978" y="6656710"/>
              <a:chExt cx="1050157" cy="464866"/>
            </a:xfrm>
          </p:grpSpPr>
          <p:sp>
            <p:nvSpPr>
              <p:cNvPr id="150" name="Rectangle 149">
                <a:extLst>
                  <a:ext uri="{FF2B5EF4-FFF2-40B4-BE49-F238E27FC236}">
                    <a16:creationId xmlns:a16="http://schemas.microsoft.com/office/drawing/2014/main" id="{3FA33BDD-0E69-408D-9EB6-27959564E210}"/>
                  </a:ext>
                </a:extLst>
              </p:cNvPr>
              <p:cNvSpPr/>
              <p:nvPr/>
            </p:nvSpPr>
            <p:spPr bwMode="auto">
              <a:xfrm>
                <a:off x="978" y="6773861"/>
                <a:ext cx="225714" cy="22736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5" name="TextBox 244">
                <a:extLst>
                  <a:ext uri="{FF2B5EF4-FFF2-40B4-BE49-F238E27FC236}">
                    <a16:creationId xmlns:a16="http://schemas.microsoft.com/office/drawing/2014/main" id="{93A86799-EB09-4854-A98D-4C8903327C0D}"/>
                  </a:ext>
                </a:extLst>
              </p:cNvPr>
              <p:cNvSpPr txBox="1"/>
              <p:nvPr/>
            </p:nvSpPr>
            <p:spPr>
              <a:xfrm>
                <a:off x="125853" y="6656710"/>
                <a:ext cx="9252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Hub site</a:t>
                </a:r>
              </a:p>
            </p:txBody>
          </p:sp>
        </p:grpSp>
        <p:grpSp>
          <p:nvGrpSpPr>
            <p:cNvPr id="248" name="Group 247">
              <a:extLst>
                <a:ext uri="{FF2B5EF4-FFF2-40B4-BE49-F238E27FC236}">
                  <a16:creationId xmlns:a16="http://schemas.microsoft.com/office/drawing/2014/main" id="{FC1F89D7-8B2E-4C88-91ED-353BDA26E1C5}"/>
                </a:ext>
              </a:extLst>
            </p:cNvPr>
            <p:cNvGrpSpPr/>
            <p:nvPr/>
          </p:nvGrpSpPr>
          <p:grpSpPr>
            <a:xfrm>
              <a:off x="1048007" y="6377245"/>
              <a:ext cx="1779737" cy="455728"/>
              <a:chOff x="1069021" y="6656710"/>
              <a:chExt cx="1815424" cy="464866"/>
            </a:xfrm>
          </p:grpSpPr>
          <p:sp>
            <p:nvSpPr>
              <p:cNvPr id="154" name="Rectangle: Rounded Corners 153">
                <a:extLst>
                  <a:ext uri="{FF2B5EF4-FFF2-40B4-BE49-F238E27FC236}">
                    <a16:creationId xmlns:a16="http://schemas.microsoft.com/office/drawing/2014/main" id="{C9876FE4-A0AC-4905-BC76-29125E11A1E0}"/>
                  </a:ext>
                </a:extLst>
              </p:cNvPr>
              <p:cNvSpPr/>
              <p:nvPr/>
            </p:nvSpPr>
            <p:spPr bwMode="auto">
              <a:xfrm>
                <a:off x="1069021" y="6773861"/>
                <a:ext cx="216270" cy="224012"/>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TextBox 155">
                <a:extLst>
                  <a:ext uri="{FF2B5EF4-FFF2-40B4-BE49-F238E27FC236}">
                    <a16:creationId xmlns:a16="http://schemas.microsoft.com/office/drawing/2014/main" id="{663D967E-A255-4D37-A101-8DF629415997}"/>
                  </a:ext>
                </a:extLst>
              </p:cNvPr>
              <p:cNvSpPr txBox="1"/>
              <p:nvPr/>
            </p:nvSpPr>
            <p:spPr>
              <a:xfrm>
                <a:off x="1177563" y="6656710"/>
                <a:ext cx="1706882"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Communication site</a:t>
                </a:r>
              </a:p>
            </p:txBody>
          </p:sp>
        </p:grpSp>
        <p:grpSp>
          <p:nvGrpSpPr>
            <p:cNvPr id="249" name="Group 248">
              <a:extLst>
                <a:ext uri="{FF2B5EF4-FFF2-40B4-BE49-F238E27FC236}">
                  <a16:creationId xmlns:a16="http://schemas.microsoft.com/office/drawing/2014/main" id="{0F790EFA-C5BF-4FF1-AE5C-B2D2FDBAE85A}"/>
                </a:ext>
              </a:extLst>
            </p:cNvPr>
            <p:cNvGrpSpPr/>
            <p:nvPr/>
          </p:nvGrpSpPr>
          <p:grpSpPr>
            <a:xfrm>
              <a:off x="2877408" y="6379931"/>
              <a:ext cx="1110509" cy="455728"/>
              <a:chOff x="2935105" y="6659450"/>
              <a:chExt cx="1132777" cy="464866"/>
            </a:xfrm>
          </p:grpSpPr>
          <p:sp>
            <p:nvSpPr>
              <p:cNvPr id="157" name="Oval 156">
                <a:extLst>
                  <a:ext uri="{FF2B5EF4-FFF2-40B4-BE49-F238E27FC236}">
                    <a16:creationId xmlns:a16="http://schemas.microsoft.com/office/drawing/2014/main" id="{D70445E2-37B9-4BF8-9DAE-8A70B4492019}"/>
                  </a:ext>
                </a:extLst>
              </p:cNvPr>
              <p:cNvSpPr/>
              <p:nvPr/>
            </p:nvSpPr>
            <p:spPr bwMode="auto">
              <a:xfrm>
                <a:off x="2935105" y="6773861"/>
                <a:ext cx="221371" cy="221370"/>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60" name="TextBox 159">
                <a:extLst>
                  <a:ext uri="{FF2B5EF4-FFF2-40B4-BE49-F238E27FC236}">
                    <a16:creationId xmlns:a16="http://schemas.microsoft.com/office/drawing/2014/main" id="{B0AB62C8-43A2-476D-BB0A-C9B7ACE85FB0}"/>
                  </a:ext>
                </a:extLst>
              </p:cNvPr>
              <p:cNvSpPr txBox="1"/>
              <p:nvPr/>
            </p:nvSpPr>
            <p:spPr>
              <a:xfrm>
                <a:off x="3055937" y="6659450"/>
                <a:ext cx="1011945"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Team site</a:t>
                </a:r>
              </a:p>
            </p:txBody>
          </p:sp>
        </p:grpSp>
        <p:grpSp>
          <p:nvGrpSpPr>
            <p:cNvPr id="250" name="Group 249">
              <a:extLst>
                <a:ext uri="{FF2B5EF4-FFF2-40B4-BE49-F238E27FC236}">
                  <a16:creationId xmlns:a16="http://schemas.microsoft.com/office/drawing/2014/main" id="{EB9AD999-299B-48AD-BC43-DC431F9DA7C5}"/>
                </a:ext>
              </a:extLst>
            </p:cNvPr>
            <p:cNvGrpSpPr/>
            <p:nvPr/>
          </p:nvGrpSpPr>
          <p:grpSpPr>
            <a:xfrm>
              <a:off x="4046438" y="6372873"/>
              <a:ext cx="1530085" cy="455728"/>
              <a:chOff x="4127577" y="6652250"/>
              <a:chExt cx="1560766" cy="464866"/>
            </a:xfrm>
          </p:grpSpPr>
          <p:sp>
            <p:nvSpPr>
              <p:cNvPr id="163" name="Diamond 162">
                <a:extLst>
                  <a:ext uri="{FF2B5EF4-FFF2-40B4-BE49-F238E27FC236}">
                    <a16:creationId xmlns:a16="http://schemas.microsoft.com/office/drawing/2014/main" id="{C5A2AB58-D073-417F-A3AB-CA4D4FE6687D}"/>
                  </a:ext>
                </a:extLst>
              </p:cNvPr>
              <p:cNvSpPr/>
              <p:nvPr/>
            </p:nvSpPr>
            <p:spPr bwMode="auto">
              <a:xfrm>
                <a:off x="4127577" y="6773861"/>
                <a:ext cx="218445" cy="218445"/>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TextBox 163">
                <a:extLst>
                  <a:ext uri="{FF2B5EF4-FFF2-40B4-BE49-F238E27FC236}">
                    <a16:creationId xmlns:a16="http://schemas.microsoft.com/office/drawing/2014/main" id="{91F00769-D18D-4F2C-8D5D-265886BEA28B}"/>
                  </a:ext>
                </a:extLst>
              </p:cNvPr>
              <p:cNvSpPr txBox="1"/>
              <p:nvPr/>
            </p:nvSpPr>
            <p:spPr>
              <a:xfrm>
                <a:off x="4252895" y="6652250"/>
                <a:ext cx="1435448" cy="464866"/>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Partner solution</a:t>
                </a:r>
              </a:p>
            </p:txBody>
          </p:sp>
        </p:grpSp>
        <p:grpSp>
          <p:nvGrpSpPr>
            <p:cNvPr id="251" name="Group 250">
              <a:extLst>
                <a:ext uri="{FF2B5EF4-FFF2-40B4-BE49-F238E27FC236}">
                  <a16:creationId xmlns:a16="http://schemas.microsoft.com/office/drawing/2014/main" id="{5F8D7BEE-9D4B-4535-A4A9-7B85F4985FFF}"/>
                </a:ext>
              </a:extLst>
            </p:cNvPr>
            <p:cNvGrpSpPr/>
            <p:nvPr/>
          </p:nvGrpSpPr>
          <p:grpSpPr>
            <a:xfrm>
              <a:off x="5549064" y="6369127"/>
              <a:ext cx="1409599" cy="452590"/>
              <a:chOff x="5660334" y="6648428"/>
              <a:chExt cx="1437864" cy="461665"/>
            </a:xfrm>
          </p:grpSpPr>
          <p:sp>
            <p:nvSpPr>
              <p:cNvPr id="165" name="Pentagon 164">
                <a:extLst>
                  <a:ext uri="{FF2B5EF4-FFF2-40B4-BE49-F238E27FC236}">
                    <a16:creationId xmlns:a16="http://schemas.microsoft.com/office/drawing/2014/main" id="{EAA7EEAE-7E10-4362-AEAC-3D6D41340C8F}"/>
                  </a:ext>
                </a:extLst>
              </p:cNvPr>
              <p:cNvSpPr/>
              <p:nvPr/>
            </p:nvSpPr>
            <p:spPr bwMode="auto">
              <a:xfrm>
                <a:off x="5660334" y="6773860"/>
                <a:ext cx="236202" cy="226627"/>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TextBox 165">
                <a:extLst>
                  <a:ext uri="{FF2B5EF4-FFF2-40B4-BE49-F238E27FC236}">
                    <a16:creationId xmlns:a16="http://schemas.microsoft.com/office/drawing/2014/main" id="{A355F2E7-8540-4202-8BAC-1FEFF2183AB8}"/>
                  </a:ext>
                </a:extLst>
              </p:cNvPr>
              <p:cNvSpPr txBox="1"/>
              <p:nvPr/>
            </p:nvSpPr>
            <p:spPr>
              <a:xfrm>
                <a:off x="5783094" y="6648428"/>
                <a:ext cx="1315104" cy="461665"/>
              </a:xfrm>
              <a:prstGeom prst="rect">
                <a:avLst/>
              </a:prstGeom>
              <a:noFill/>
            </p:spPr>
            <p:txBody>
              <a:bodyPr wrap="none" lIns="179259" tIns="143407" rIns="179259" bIns="143407" rtlCol="0">
                <a:spAutoFit/>
              </a:bodyPr>
              <a:lstStyle/>
              <a:p>
                <a:pPr defTabSz="914192">
                  <a:lnSpc>
                    <a:spcPct val="90000"/>
                  </a:lnSpc>
                  <a:spcAft>
                    <a:spcPts val="588"/>
                  </a:spcAft>
                </a:pPr>
                <a:r>
                  <a:rPr lang="en-US" sz="1175" dirty="0">
                    <a:gradFill>
                      <a:gsLst>
                        <a:gs pos="2917">
                          <a:srgbClr val="353535"/>
                        </a:gs>
                        <a:gs pos="30000">
                          <a:srgbClr val="353535"/>
                        </a:gs>
                      </a:gsLst>
                      <a:lin ang="5400000" scaled="0"/>
                    </a:gradFill>
                    <a:latin typeface="Segoe UI Semilight"/>
                  </a:rPr>
                  <a:t>Custom portal</a:t>
                </a:r>
              </a:p>
            </p:txBody>
          </p:sp>
        </p:grpSp>
        <p:sp>
          <p:nvSpPr>
            <p:cNvPr id="253" name="TextBox 252">
              <a:extLst>
                <a:ext uri="{FF2B5EF4-FFF2-40B4-BE49-F238E27FC236}">
                  <a16:creationId xmlns:a16="http://schemas.microsoft.com/office/drawing/2014/main" id="{EDC5FEC2-56F8-4459-A424-88E0BEB025DE}"/>
                </a:ext>
              </a:extLst>
            </p:cNvPr>
            <p:cNvSpPr txBox="1"/>
            <p:nvPr/>
          </p:nvSpPr>
          <p:spPr>
            <a:xfrm>
              <a:off x="-94135" y="6083562"/>
              <a:ext cx="614705" cy="479745"/>
            </a:xfrm>
            <a:prstGeom prst="rect">
              <a:avLst/>
            </a:prstGeom>
            <a:noFill/>
          </p:spPr>
          <p:txBody>
            <a:bodyPr wrap="none" lIns="179259" tIns="143407" rIns="179259" bIns="143407" rtlCol="0">
              <a:spAutoFit/>
            </a:bodyPr>
            <a:lstStyle/>
            <a:p>
              <a:pPr defTabSz="914192">
                <a:lnSpc>
                  <a:spcPct val="90000"/>
                </a:lnSpc>
                <a:spcAft>
                  <a:spcPts val="588"/>
                </a:spcAft>
              </a:pPr>
              <a:r>
                <a:rPr lang="en-US" sz="1371" dirty="0">
                  <a:gradFill>
                    <a:gsLst>
                      <a:gs pos="2917">
                        <a:srgbClr val="353535"/>
                      </a:gs>
                      <a:gs pos="30000">
                        <a:srgbClr val="353535"/>
                      </a:gs>
                    </a:gsLst>
                    <a:lin ang="5400000" scaled="0"/>
                  </a:gradFill>
                  <a:latin typeface="Segoe UI Semilight"/>
                </a:rPr>
                <a:t>key</a:t>
              </a:r>
            </a:p>
          </p:txBody>
        </p:sp>
      </p:grpSp>
      <p:grpSp>
        <p:nvGrpSpPr>
          <p:cNvPr id="31" name="Group 30">
            <a:extLst>
              <a:ext uri="{FF2B5EF4-FFF2-40B4-BE49-F238E27FC236}">
                <a16:creationId xmlns:a16="http://schemas.microsoft.com/office/drawing/2014/main" id="{0368D740-F424-4D19-8BC8-07D4A8AEF115}"/>
              </a:ext>
            </a:extLst>
          </p:cNvPr>
          <p:cNvGrpSpPr/>
          <p:nvPr/>
        </p:nvGrpSpPr>
        <p:grpSpPr>
          <a:xfrm>
            <a:off x="7686435" y="2737443"/>
            <a:ext cx="711661" cy="871674"/>
            <a:chOff x="7840793" y="2791737"/>
            <a:chExt cx="726034" cy="889279"/>
          </a:xfrm>
        </p:grpSpPr>
        <p:sp>
          <p:nvSpPr>
            <p:cNvPr id="141" name="Rectangle: Rounded Corners 140">
              <a:extLst>
                <a:ext uri="{FF2B5EF4-FFF2-40B4-BE49-F238E27FC236}">
                  <a16:creationId xmlns:a16="http://schemas.microsoft.com/office/drawing/2014/main" id="{0E83169D-DBF5-4C57-8054-D443E340E1F8}"/>
                </a:ext>
              </a:extLst>
            </p:cNvPr>
            <p:cNvSpPr/>
            <p:nvPr/>
          </p:nvSpPr>
          <p:spPr bwMode="auto">
            <a:xfrm>
              <a:off x="7840793" y="2791737"/>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Title 1">
              <a:extLst>
                <a:ext uri="{FF2B5EF4-FFF2-40B4-BE49-F238E27FC236}">
                  <a16:creationId xmlns:a16="http://schemas.microsoft.com/office/drawing/2014/main" id="{12CF6E98-A98A-41E0-AEC4-805FF6CBABFC}"/>
                </a:ext>
              </a:extLst>
            </p:cNvPr>
            <p:cNvSpPr txBox="1">
              <a:spLocks/>
            </p:cNvSpPr>
            <p:nvPr/>
          </p:nvSpPr>
          <p:spPr>
            <a:xfrm>
              <a:off x="7916668" y="3341027"/>
              <a:ext cx="65015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Eco</a:t>
              </a:r>
            </a:p>
          </p:txBody>
        </p:sp>
        <p:sp>
          <p:nvSpPr>
            <p:cNvPr id="123" name="globe" title="Icon of the earth">
              <a:extLst>
                <a:ext uri="{FF2B5EF4-FFF2-40B4-BE49-F238E27FC236}">
                  <a16:creationId xmlns:a16="http://schemas.microsoft.com/office/drawing/2014/main" id="{C84CC537-1043-4239-8735-E1DF10C5613B}"/>
                </a:ext>
              </a:extLst>
            </p:cNvPr>
            <p:cNvSpPr>
              <a:spLocks noChangeAspect="1" noEditPoints="1"/>
            </p:cNvSpPr>
            <p:nvPr/>
          </p:nvSpPr>
          <p:spPr bwMode="auto">
            <a:xfrm>
              <a:off x="7957347" y="2930893"/>
              <a:ext cx="331382" cy="33250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224" name="Group 223">
            <a:extLst>
              <a:ext uri="{FF2B5EF4-FFF2-40B4-BE49-F238E27FC236}">
                <a16:creationId xmlns:a16="http://schemas.microsoft.com/office/drawing/2014/main" id="{776061E9-A9C1-4174-90E6-CAC756CF29B9}"/>
              </a:ext>
            </a:extLst>
          </p:cNvPr>
          <p:cNvGrpSpPr/>
          <p:nvPr/>
        </p:nvGrpSpPr>
        <p:grpSpPr>
          <a:xfrm>
            <a:off x="6766223" y="2908849"/>
            <a:ext cx="1245257" cy="926946"/>
            <a:chOff x="6901996" y="2966604"/>
            <a:chExt cx="1270408" cy="945667"/>
          </a:xfrm>
        </p:grpSpPr>
        <p:sp>
          <p:nvSpPr>
            <p:cNvPr id="240" name="Title 1">
              <a:extLst>
                <a:ext uri="{FF2B5EF4-FFF2-40B4-BE49-F238E27FC236}">
                  <a16:creationId xmlns:a16="http://schemas.microsoft.com/office/drawing/2014/main" id="{8FE42111-4414-400A-85FD-2815F42C6A58}"/>
                </a:ext>
              </a:extLst>
            </p:cNvPr>
            <p:cNvSpPr txBox="1">
              <a:spLocks/>
            </p:cNvSpPr>
            <p:nvPr/>
          </p:nvSpPr>
          <p:spPr>
            <a:xfrm>
              <a:off x="6901996" y="35722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Adventure</a:t>
              </a:r>
            </a:p>
          </p:txBody>
        </p:sp>
        <p:sp>
          <p:nvSpPr>
            <p:cNvPr id="143" name="Rectangle: Rounded Corners 142">
              <a:extLst>
                <a:ext uri="{FF2B5EF4-FFF2-40B4-BE49-F238E27FC236}">
                  <a16:creationId xmlns:a16="http://schemas.microsoft.com/office/drawing/2014/main" id="{3353AAE8-8769-4D40-8CA9-899B57B80372}"/>
                </a:ext>
              </a:extLst>
            </p:cNvPr>
            <p:cNvSpPr/>
            <p:nvPr/>
          </p:nvSpPr>
          <p:spPr bwMode="auto">
            <a:xfrm>
              <a:off x="7248050" y="296660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Airplane_E709" title="Icon of an airplane">
              <a:extLst>
                <a:ext uri="{FF2B5EF4-FFF2-40B4-BE49-F238E27FC236}">
                  <a16:creationId xmlns:a16="http://schemas.microsoft.com/office/drawing/2014/main" id="{90A050C1-2E5E-44D4-8C8C-C71C1133944C}"/>
                </a:ext>
              </a:extLst>
            </p:cNvPr>
            <p:cNvSpPr>
              <a:spLocks noChangeAspect="1"/>
            </p:cNvSpPr>
            <p:nvPr/>
          </p:nvSpPr>
          <p:spPr bwMode="auto">
            <a:xfrm>
              <a:off x="7375691" y="3104000"/>
              <a:ext cx="328165" cy="332509"/>
            </a:xfrm>
            <a:custGeom>
              <a:avLst/>
              <a:gdLst>
                <a:gd name="T0" fmla="*/ 1002 w 3707"/>
                <a:gd name="T1" fmla="*/ 3755 h 3755"/>
                <a:gd name="T2" fmla="*/ 1502 w 3707"/>
                <a:gd name="T3" fmla="*/ 2253 h 3755"/>
                <a:gd name="T4" fmla="*/ 751 w 3707"/>
                <a:gd name="T5" fmla="*/ 2253 h 3755"/>
                <a:gd name="T6" fmla="*/ 625 w 3707"/>
                <a:gd name="T7" fmla="*/ 2503 h 3755"/>
                <a:gd name="T8" fmla="*/ 0 w 3707"/>
                <a:gd name="T9" fmla="*/ 2503 h 3755"/>
                <a:gd name="T10" fmla="*/ 209 w 3707"/>
                <a:gd name="T11" fmla="*/ 1877 h 3755"/>
                <a:gd name="T12" fmla="*/ 0 w 3707"/>
                <a:gd name="T13" fmla="*/ 1251 h 3755"/>
                <a:gd name="T14" fmla="*/ 625 w 3707"/>
                <a:gd name="T15" fmla="*/ 1251 h 3755"/>
                <a:gd name="T16" fmla="*/ 751 w 3707"/>
                <a:gd name="T17" fmla="*/ 1502 h 3755"/>
                <a:gd name="T18" fmla="*/ 1502 w 3707"/>
                <a:gd name="T19" fmla="*/ 1502 h 3755"/>
                <a:gd name="T20" fmla="*/ 1002 w 3707"/>
                <a:gd name="T21" fmla="*/ 0 h 3755"/>
                <a:gd name="T22" fmla="*/ 1627 w 3707"/>
                <a:gd name="T23" fmla="*/ 0 h 3755"/>
                <a:gd name="T24" fmla="*/ 2378 w 3707"/>
                <a:gd name="T25" fmla="*/ 1502 h 3755"/>
                <a:gd name="T26" fmla="*/ 3331 w 3707"/>
                <a:gd name="T27" fmla="*/ 1502 h 3755"/>
                <a:gd name="T28" fmla="*/ 3707 w 3707"/>
                <a:gd name="T29" fmla="*/ 1877 h 3755"/>
                <a:gd name="T30" fmla="*/ 3331 w 3707"/>
                <a:gd name="T31" fmla="*/ 2253 h 3755"/>
                <a:gd name="T32" fmla="*/ 2378 w 3707"/>
                <a:gd name="T33" fmla="*/ 2253 h 3755"/>
                <a:gd name="T34" fmla="*/ 1627 w 3707"/>
                <a:gd name="T35" fmla="*/ 3755 h 3755"/>
                <a:gd name="T36" fmla="*/ 1002 w 3707"/>
                <a:gd name="T37" fmla="*/ 3755 h 3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7" h="3755">
                  <a:moveTo>
                    <a:pt x="1002" y="3755"/>
                  </a:moveTo>
                  <a:cubicBezTo>
                    <a:pt x="1502" y="2253"/>
                    <a:pt x="1502" y="2253"/>
                    <a:pt x="1502" y="2253"/>
                  </a:cubicBezTo>
                  <a:cubicBezTo>
                    <a:pt x="751" y="2253"/>
                    <a:pt x="751" y="2253"/>
                    <a:pt x="751" y="2253"/>
                  </a:cubicBezTo>
                  <a:cubicBezTo>
                    <a:pt x="625" y="2503"/>
                    <a:pt x="625" y="2503"/>
                    <a:pt x="625" y="2503"/>
                  </a:cubicBezTo>
                  <a:cubicBezTo>
                    <a:pt x="0" y="2503"/>
                    <a:pt x="0" y="2503"/>
                    <a:pt x="0" y="2503"/>
                  </a:cubicBezTo>
                  <a:cubicBezTo>
                    <a:pt x="209" y="1877"/>
                    <a:pt x="209" y="1877"/>
                    <a:pt x="209" y="1877"/>
                  </a:cubicBezTo>
                  <a:cubicBezTo>
                    <a:pt x="0" y="1251"/>
                    <a:pt x="0" y="1251"/>
                    <a:pt x="0" y="1251"/>
                  </a:cubicBezTo>
                  <a:cubicBezTo>
                    <a:pt x="625" y="1251"/>
                    <a:pt x="625" y="1251"/>
                    <a:pt x="625" y="1251"/>
                  </a:cubicBezTo>
                  <a:cubicBezTo>
                    <a:pt x="751" y="1502"/>
                    <a:pt x="751" y="1502"/>
                    <a:pt x="751" y="1502"/>
                  </a:cubicBezTo>
                  <a:cubicBezTo>
                    <a:pt x="1502" y="1502"/>
                    <a:pt x="1502" y="1502"/>
                    <a:pt x="1502" y="1502"/>
                  </a:cubicBezTo>
                  <a:cubicBezTo>
                    <a:pt x="1002" y="0"/>
                    <a:pt x="1002" y="0"/>
                    <a:pt x="1002" y="0"/>
                  </a:cubicBezTo>
                  <a:cubicBezTo>
                    <a:pt x="1627" y="0"/>
                    <a:pt x="1627" y="0"/>
                    <a:pt x="1627" y="0"/>
                  </a:cubicBezTo>
                  <a:cubicBezTo>
                    <a:pt x="2378" y="1502"/>
                    <a:pt x="2378" y="1502"/>
                    <a:pt x="2378" y="1502"/>
                  </a:cubicBezTo>
                  <a:cubicBezTo>
                    <a:pt x="3331" y="1502"/>
                    <a:pt x="3331" y="1502"/>
                    <a:pt x="3331" y="1502"/>
                  </a:cubicBezTo>
                  <a:cubicBezTo>
                    <a:pt x="3538" y="1502"/>
                    <a:pt x="3707" y="1670"/>
                    <a:pt x="3707" y="1877"/>
                  </a:cubicBezTo>
                  <a:cubicBezTo>
                    <a:pt x="3707" y="2084"/>
                    <a:pt x="3538" y="2253"/>
                    <a:pt x="3331" y="2253"/>
                  </a:cubicBezTo>
                  <a:cubicBezTo>
                    <a:pt x="2378" y="2253"/>
                    <a:pt x="2378" y="2253"/>
                    <a:pt x="2378" y="2253"/>
                  </a:cubicBezTo>
                  <a:cubicBezTo>
                    <a:pt x="1627" y="3755"/>
                    <a:pt x="1627" y="3755"/>
                    <a:pt x="1627" y="3755"/>
                  </a:cubicBezTo>
                  <a:lnTo>
                    <a:pt x="1002" y="3755"/>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6" name="Group 15">
            <a:extLst>
              <a:ext uri="{FF2B5EF4-FFF2-40B4-BE49-F238E27FC236}">
                <a16:creationId xmlns:a16="http://schemas.microsoft.com/office/drawing/2014/main" id="{86419835-1863-4B8C-A991-2C39AE97EA31}"/>
              </a:ext>
            </a:extLst>
          </p:cNvPr>
          <p:cNvGrpSpPr/>
          <p:nvPr/>
        </p:nvGrpSpPr>
        <p:grpSpPr>
          <a:xfrm>
            <a:off x="6493427" y="1455559"/>
            <a:ext cx="1749270" cy="1056043"/>
            <a:chOff x="6623687" y="1483963"/>
            <a:chExt cx="1784601" cy="1077372"/>
          </a:xfrm>
        </p:grpSpPr>
        <p:sp>
          <p:nvSpPr>
            <p:cNvPr id="120" name="Rectangle 119">
              <a:extLst>
                <a:ext uri="{FF2B5EF4-FFF2-40B4-BE49-F238E27FC236}">
                  <a16:creationId xmlns:a16="http://schemas.microsoft.com/office/drawing/2014/main" id="{7A2D01C7-F8E4-41EA-8653-981F7ECAE3A2}"/>
                </a:ext>
              </a:extLst>
            </p:cNvPr>
            <p:cNvSpPr/>
            <p:nvPr/>
          </p:nvSpPr>
          <p:spPr bwMode="auto">
            <a:xfrm>
              <a:off x="7208837" y="1924757"/>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Title 1"/>
            <p:cNvSpPr txBox="1">
              <a:spLocks/>
            </p:cNvSpPr>
            <p:nvPr/>
          </p:nvSpPr>
          <p:spPr>
            <a:xfrm>
              <a:off x="6623687" y="1483963"/>
              <a:ext cx="1784601"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a:t>
              </a:r>
            </a:p>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Programs</a:t>
              </a:r>
            </a:p>
          </p:txBody>
        </p:sp>
        <p:sp>
          <p:nvSpPr>
            <p:cNvPr id="125" name="location_3" title="Icon of a map with a pin in it">
              <a:extLst>
                <a:ext uri="{FF2B5EF4-FFF2-40B4-BE49-F238E27FC236}">
                  <a16:creationId xmlns:a16="http://schemas.microsoft.com/office/drawing/2014/main" id="{9352174E-ACBA-4AA8-9669-AAE70A4A0684}"/>
                </a:ext>
              </a:extLst>
            </p:cNvPr>
            <p:cNvSpPr>
              <a:spLocks noChangeAspect="1" noEditPoints="1"/>
            </p:cNvSpPr>
            <p:nvPr/>
          </p:nvSpPr>
          <p:spPr bwMode="auto">
            <a:xfrm>
              <a:off x="7329678" y="2072894"/>
              <a:ext cx="395785" cy="332509"/>
            </a:xfrm>
            <a:custGeom>
              <a:avLst/>
              <a:gdLst>
                <a:gd name="T0" fmla="*/ 84 w 360"/>
                <a:gd name="T1" fmla="*/ 109 h 302"/>
                <a:gd name="T2" fmla="*/ 276 w 360"/>
                <a:gd name="T3" fmla="*/ 109 h 302"/>
                <a:gd name="T4" fmla="*/ 360 w 360"/>
                <a:gd name="T5" fmla="*/ 302 h 302"/>
                <a:gd name="T6" fmla="*/ 0 w 360"/>
                <a:gd name="T7" fmla="*/ 302 h 302"/>
                <a:gd name="T8" fmla="*/ 84 w 360"/>
                <a:gd name="T9" fmla="*/ 109 h 302"/>
                <a:gd name="T10" fmla="*/ 180 w 360"/>
                <a:gd name="T11" fmla="*/ 72 h 302"/>
                <a:gd name="T12" fmla="*/ 216 w 360"/>
                <a:gd name="T13" fmla="*/ 36 h 302"/>
                <a:gd name="T14" fmla="*/ 180 w 360"/>
                <a:gd name="T15" fmla="*/ 0 h 302"/>
                <a:gd name="T16" fmla="*/ 144 w 360"/>
                <a:gd name="T17" fmla="*/ 36 h 302"/>
                <a:gd name="T18" fmla="*/ 180 w 360"/>
                <a:gd name="T19" fmla="*/ 72 h 302"/>
                <a:gd name="T20" fmla="*/ 180 w 360"/>
                <a:gd name="T21" fmla="*/ 72 h 302"/>
                <a:gd name="T22" fmla="*/ 180 w 360"/>
                <a:gd name="T23" fmla="*/ 216 h 302"/>
                <a:gd name="T24" fmla="*/ 36 w 360"/>
                <a:gd name="T25" fmla="*/ 218 h 302"/>
                <a:gd name="T26" fmla="*/ 323 w 360"/>
                <a:gd name="T27" fmla="*/ 218 h 302"/>
                <a:gd name="T28" fmla="*/ 111 w 360"/>
                <a:gd name="T29" fmla="*/ 218 h 302"/>
                <a:gd name="T30" fmla="*/ 94 w 360"/>
                <a:gd name="T31" fmla="*/ 302 h 302"/>
                <a:gd name="T32" fmla="*/ 267 w 360"/>
                <a:gd name="T33" fmla="*/ 302 h 302"/>
                <a:gd name="T34" fmla="*/ 222 w 360"/>
                <a:gd name="T35" fmla="*/ 109 h 302"/>
                <a:gd name="T36" fmla="*/ 236 w 360"/>
                <a:gd name="T37" fmla="*/ 169 h 302"/>
                <a:gd name="T38" fmla="*/ 302 w 360"/>
                <a:gd name="T39" fmla="*/ 16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302">
                  <a:moveTo>
                    <a:pt x="84" y="109"/>
                  </a:moveTo>
                  <a:cubicBezTo>
                    <a:pt x="276" y="109"/>
                    <a:pt x="276" y="109"/>
                    <a:pt x="276" y="109"/>
                  </a:cubicBezTo>
                  <a:cubicBezTo>
                    <a:pt x="360" y="302"/>
                    <a:pt x="360" y="302"/>
                    <a:pt x="360" y="302"/>
                  </a:cubicBezTo>
                  <a:cubicBezTo>
                    <a:pt x="0" y="302"/>
                    <a:pt x="0" y="302"/>
                    <a:pt x="0" y="302"/>
                  </a:cubicBezTo>
                  <a:lnTo>
                    <a:pt x="84" y="109"/>
                  </a:lnTo>
                  <a:close/>
                  <a:moveTo>
                    <a:pt x="180" y="72"/>
                  </a:moveTo>
                  <a:cubicBezTo>
                    <a:pt x="200" y="72"/>
                    <a:pt x="216" y="56"/>
                    <a:pt x="216" y="36"/>
                  </a:cubicBezTo>
                  <a:cubicBezTo>
                    <a:pt x="216" y="16"/>
                    <a:pt x="200" y="0"/>
                    <a:pt x="180" y="0"/>
                  </a:cubicBezTo>
                  <a:cubicBezTo>
                    <a:pt x="160" y="0"/>
                    <a:pt x="144" y="16"/>
                    <a:pt x="144" y="36"/>
                  </a:cubicBezTo>
                  <a:cubicBezTo>
                    <a:pt x="144" y="56"/>
                    <a:pt x="160" y="72"/>
                    <a:pt x="180" y="72"/>
                  </a:cubicBezTo>
                  <a:close/>
                  <a:moveTo>
                    <a:pt x="180" y="72"/>
                  </a:moveTo>
                  <a:cubicBezTo>
                    <a:pt x="180" y="216"/>
                    <a:pt x="180" y="216"/>
                    <a:pt x="180" y="216"/>
                  </a:cubicBezTo>
                  <a:moveTo>
                    <a:pt x="36" y="218"/>
                  </a:moveTo>
                  <a:cubicBezTo>
                    <a:pt x="323" y="218"/>
                    <a:pt x="323" y="218"/>
                    <a:pt x="323" y="218"/>
                  </a:cubicBezTo>
                  <a:moveTo>
                    <a:pt x="111" y="218"/>
                  </a:moveTo>
                  <a:cubicBezTo>
                    <a:pt x="94" y="302"/>
                    <a:pt x="94" y="302"/>
                    <a:pt x="94" y="302"/>
                  </a:cubicBezTo>
                  <a:moveTo>
                    <a:pt x="267" y="302"/>
                  </a:moveTo>
                  <a:cubicBezTo>
                    <a:pt x="222" y="109"/>
                    <a:pt x="222" y="109"/>
                    <a:pt x="222" y="109"/>
                  </a:cubicBezTo>
                  <a:moveTo>
                    <a:pt x="236" y="169"/>
                  </a:moveTo>
                  <a:cubicBezTo>
                    <a:pt x="302" y="169"/>
                    <a:pt x="302" y="169"/>
                    <a:pt x="302" y="1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15" name="Group 14">
            <a:extLst>
              <a:ext uri="{FF2B5EF4-FFF2-40B4-BE49-F238E27FC236}">
                <a16:creationId xmlns:a16="http://schemas.microsoft.com/office/drawing/2014/main" id="{DCBFFD67-D127-4163-ADBF-295F359EBD88}"/>
              </a:ext>
            </a:extLst>
          </p:cNvPr>
          <p:cNvGrpSpPr/>
          <p:nvPr/>
        </p:nvGrpSpPr>
        <p:grpSpPr>
          <a:xfrm>
            <a:off x="4950751" y="999771"/>
            <a:ext cx="2248758" cy="1070290"/>
            <a:chOff x="5049858" y="1018970"/>
            <a:chExt cx="2294176" cy="1091907"/>
          </a:xfrm>
        </p:grpSpPr>
        <p:sp>
          <p:nvSpPr>
            <p:cNvPr id="131" name="Oval 130"/>
            <p:cNvSpPr/>
            <p:nvPr/>
          </p:nvSpPr>
          <p:spPr bwMode="auto">
            <a:xfrm>
              <a:off x="5878500" y="1471070"/>
              <a:ext cx="639810" cy="639807"/>
            </a:xfrm>
            <a:prstGeom prst="ellipse">
              <a:avLst/>
            </a:prstGeom>
            <a:solidFill>
              <a:srgbClr val="0070C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92" name="Title 1"/>
            <p:cNvSpPr txBox="1">
              <a:spLocks/>
            </p:cNvSpPr>
            <p:nvPr/>
          </p:nvSpPr>
          <p:spPr>
            <a:xfrm>
              <a:off x="5049858" y="1018970"/>
              <a:ext cx="229417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Customer connections</a:t>
              </a:r>
            </a:p>
          </p:txBody>
        </p:sp>
        <p:sp>
          <p:nvSpPr>
            <p:cNvPr id="126" name="Commitments_EC4D" title="Icon of a handshake">
              <a:extLst>
                <a:ext uri="{FF2B5EF4-FFF2-40B4-BE49-F238E27FC236}">
                  <a16:creationId xmlns:a16="http://schemas.microsoft.com/office/drawing/2014/main" id="{F11FBDBA-03E2-487E-9580-2D4861D4C6BD}"/>
                </a:ext>
              </a:extLst>
            </p:cNvPr>
            <p:cNvSpPr>
              <a:spLocks noChangeAspect="1" noEditPoints="1"/>
            </p:cNvSpPr>
            <p:nvPr/>
          </p:nvSpPr>
          <p:spPr bwMode="auto">
            <a:xfrm>
              <a:off x="6024519" y="1638420"/>
              <a:ext cx="354628" cy="332509"/>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7" name="Group 16">
            <a:extLst>
              <a:ext uri="{FF2B5EF4-FFF2-40B4-BE49-F238E27FC236}">
                <a16:creationId xmlns:a16="http://schemas.microsoft.com/office/drawing/2014/main" id="{B4600A68-A298-4CF6-A1ED-EABB0ACE7B89}"/>
              </a:ext>
            </a:extLst>
          </p:cNvPr>
          <p:cNvGrpSpPr/>
          <p:nvPr/>
        </p:nvGrpSpPr>
        <p:grpSpPr>
          <a:xfrm>
            <a:off x="7613282" y="906302"/>
            <a:ext cx="1502322" cy="1076034"/>
            <a:chOff x="7766162" y="923612"/>
            <a:chExt cx="1532664" cy="1097767"/>
          </a:xfrm>
        </p:grpSpPr>
        <p:sp>
          <p:nvSpPr>
            <p:cNvPr id="247" name="Oval 246"/>
            <p:cNvSpPr/>
            <p:nvPr/>
          </p:nvSpPr>
          <p:spPr>
            <a:xfrm rot="5400000">
              <a:off x="8298224" y="1404570"/>
              <a:ext cx="616809" cy="616809"/>
            </a:xfrm>
            <a:prstGeom prst="ellipse">
              <a:avLst/>
            </a:prstGeom>
            <a:solidFill>
              <a:schemeClr val="accent4"/>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234" name="Title 1">
              <a:extLst>
                <a:ext uri="{FF2B5EF4-FFF2-40B4-BE49-F238E27FC236}">
                  <a16:creationId xmlns:a16="http://schemas.microsoft.com/office/drawing/2014/main" id="{BAF9542F-8BEA-4164-90B9-B4FDA460C075}"/>
                </a:ext>
              </a:extLst>
            </p:cNvPr>
            <p:cNvSpPr txBox="1">
              <a:spLocks/>
            </p:cNvSpPr>
            <p:nvPr/>
          </p:nvSpPr>
          <p:spPr>
            <a:xfrm>
              <a:off x="7766162" y="923612"/>
              <a:ext cx="1532664" cy="4533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Travel innovation</a:t>
              </a:r>
            </a:p>
          </p:txBody>
        </p:sp>
        <p:sp>
          <p:nvSpPr>
            <p:cNvPr id="128" name="Gravity" title="Icon of a solar system">
              <a:extLst>
                <a:ext uri="{FF2B5EF4-FFF2-40B4-BE49-F238E27FC236}">
                  <a16:creationId xmlns:a16="http://schemas.microsoft.com/office/drawing/2014/main" id="{CF7C4F3E-9B26-44D2-8588-31DAD4FC8D81}"/>
                </a:ext>
              </a:extLst>
            </p:cNvPr>
            <p:cNvSpPr>
              <a:spLocks noChangeAspect="1" noEditPoints="1"/>
            </p:cNvSpPr>
            <p:nvPr/>
          </p:nvSpPr>
          <p:spPr bwMode="auto">
            <a:xfrm>
              <a:off x="8443875" y="1547656"/>
              <a:ext cx="333037" cy="332509"/>
            </a:xfrm>
            <a:custGeom>
              <a:avLst/>
              <a:gdLst>
                <a:gd name="T0" fmla="*/ 96 w 356"/>
                <a:gd name="T1" fmla="*/ 178 h 356"/>
                <a:gd name="T2" fmla="*/ 178 w 356"/>
                <a:gd name="T3" fmla="*/ 96 h 356"/>
                <a:gd name="T4" fmla="*/ 260 w 356"/>
                <a:gd name="T5" fmla="*/ 178 h 356"/>
                <a:gd name="T6" fmla="*/ 178 w 356"/>
                <a:gd name="T7" fmla="*/ 260 h 356"/>
                <a:gd name="T8" fmla="*/ 96 w 356"/>
                <a:gd name="T9" fmla="*/ 178 h 356"/>
                <a:gd name="T10" fmla="*/ 310 w 356"/>
                <a:gd name="T11" fmla="*/ 185 h 356"/>
                <a:gd name="T12" fmla="*/ 310 w 356"/>
                <a:gd name="T13" fmla="*/ 178 h 356"/>
                <a:gd name="T14" fmla="*/ 178 w 356"/>
                <a:gd name="T15" fmla="*/ 46 h 356"/>
                <a:gd name="T16" fmla="*/ 46 w 356"/>
                <a:gd name="T17" fmla="*/ 178 h 356"/>
                <a:gd name="T18" fmla="*/ 178 w 356"/>
                <a:gd name="T19" fmla="*/ 310 h 356"/>
                <a:gd name="T20" fmla="*/ 297 w 356"/>
                <a:gd name="T21" fmla="*/ 235 h 356"/>
                <a:gd name="T22" fmla="*/ 44 w 356"/>
                <a:gd name="T23" fmla="*/ 60 h 356"/>
                <a:gd name="T24" fmla="*/ 0 w 356"/>
                <a:gd name="T25" fmla="*/ 178 h 356"/>
                <a:gd name="T26" fmla="*/ 178 w 356"/>
                <a:gd name="T27" fmla="*/ 356 h 356"/>
                <a:gd name="T28" fmla="*/ 356 w 356"/>
                <a:gd name="T29" fmla="*/ 178 h 356"/>
                <a:gd name="T30" fmla="*/ 178 w 356"/>
                <a:gd name="T31" fmla="*/ 0 h 356"/>
                <a:gd name="T32" fmla="*/ 80 w 356"/>
                <a:gd name="T33" fmla="*/ 29 h 356"/>
                <a:gd name="T34" fmla="*/ 64 w 356"/>
                <a:gd name="T35" fmla="*/ 17 h 356"/>
                <a:gd name="T36" fmla="*/ 41 w 356"/>
                <a:gd name="T37" fmla="*/ 40 h 356"/>
                <a:gd name="T38" fmla="*/ 64 w 356"/>
                <a:gd name="T39" fmla="*/ 63 h 356"/>
                <a:gd name="T40" fmla="*/ 87 w 356"/>
                <a:gd name="T41" fmla="*/ 40 h 356"/>
                <a:gd name="T42" fmla="*/ 64 w 356"/>
                <a:gd name="T43" fmla="*/ 17 h 356"/>
                <a:gd name="T44" fmla="*/ 306 w 356"/>
                <a:gd name="T45" fmla="*/ 189 h 356"/>
                <a:gd name="T46" fmla="*/ 283 w 356"/>
                <a:gd name="T47" fmla="*/ 212 h 356"/>
                <a:gd name="T48" fmla="*/ 306 w 356"/>
                <a:gd name="T49" fmla="*/ 235 h 356"/>
                <a:gd name="T50" fmla="*/ 329 w 356"/>
                <a:gd name="T51" fmla="*/ 212 h 356"/>
                <a:gd name="T52" fmla="*/ 306 w 356"/>
                <a:gd name="T53" fmla="*/ 189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56" h="356">
                  <a:moveTo>
                    <a:pt x="96" y="178"/>
                  </a:moveTo>
                  <a:cubicBezTo>
                    <a:pt x="96" y="133"/>
                    <a:pt x="133" y="96"/>
                    <a:pt x="178" y="96"/>
                  </a:cubicBezTo>
                  <a:cubicBezTo>
                    <a:pt x="223" y="96"/>
                    <a:pt x="260" y="133"/>
                    <a:pt x="260" y="178"/>
                  </a:cubicBezTo>
                  <a:cubicBezTo>
                    <a:pt x="260" y="223"/>
                    <a:pt x="223" y="260"/>
                    <a:pt x="178" y="260"/>
                  </a:cubicBezTo>
                  <a:cubicBezTo>
                    <a:pt x="133" y="260"/>
                    <a:pt x="96" y="223"/>
                    <a:pt x="96" y="178"/>
                  </a:cubicBezTo>
                  <a:close/>
                  <a:moveTo>
                    <a:pt x="310" y="185"/>
                  </a:moveTo>
                  <a:cubicBezTo>
                    <a:pt x="310" y="183"/>
                    <a:pt x="310" y="180"/>
                    <a:pt x="310" y="178"/>
                  </a:cubicBezTo>
                  <a:cubicBezTo>
                    <a:pt x="310" y="105"/>
                    <a:pt x="251" y="46"/>
                    <a:pt x="178" y="46"/>
                  </a:cubicBezTo>
                  <a:cubicBezTo>
                    <a:pt x="105" y="46"/>
                    <a:pt x="46" y="105"/>
                    <a:pt x="46" y="178"/>
                  </a:cubicBezTo>
                  <a:cubicBezTo>
                    <a:pt x="46" y="251"/>
                    <a:pt x="105" y="310"/>
                    <a:pt x="178" y="310"/>
                  </a:cubicBezTo>
                  <a:cubicBezTo>
                    <a:pt x="230" y="310"/>
                    <a:pt x="276" y="279"/>
                    <a:pt x="297" y="235"/>
                  </a:cubicBezTo>
                  <a:moveTo>
                    <a:pt x="44" y="60"/>
                  </a:moveTo>
                  <a:cubicBezTo>
                    <a:pt x="17" y="92"/>
                    <a:pt x="0" y="133"/>
                    <a:pt x="0" y="178"/>
                  </a:cubicBezTo>
                  <a:cubicBezTo>
                    <a:pt x="0" y="276"/>
                    <a:pt x="80" y="356"/>
                    <a:pt x="178" y="356"/>
                  </a:cubicBezTo>
                  <a:cubicBezTo>
                    <a:pt x="276" y="356"/>
                    <a:pt x="356" y="276"/>
                    <a:pt x="356" y="178"/>
                  </a:cubicBezTo>
                  <a:cubicBezTo>
                    <a:pt x="356" y="80"/>
                    <a:pt x="276" y="0"/>
                    <a:pt x="178" y="0"/>
                  </a:cubicBezTo>
                  <a:cubicBezTo>
                    <a:pt x="142" y="0"/>
                    <a:pt x="108" y="11"/>
                    <a:pt x="80" y="29"/>
                  </a:cubicBezTo>
                  <a:moveTo>
                    <a:pt x="64" y="17"/>
                  </a:moveTo>
                  <a:cubicBezTo>
                    <a:pt x="51" y="17"/>
                    <a:pt x="41" y="27"/>
                    <a:pt x="41" y="40"/>
                  </a:cubicBezTo>
                  <a:cubicBezTo>
                    <a:pt x="41" y="53"/>
                    <a:pt x="51" y="63"/>
                    <a:pt x="64" y="63"/>
                  </a:cubicBezTo>
                  <a:cubicBezTo>
                    <a:pt x="77" y="63"/>
                    <a:pt x="87" y="53"/>
                    <a:pt x="87" y="40"/>
                  </a:cubicBezTo>
                  <a:cubicBezTo>
                    <a:pt x="87" y="27"/>
                    <a:pt x="77" y="17"/>
                    <a:pt x="64" y="17"/>
                  </a:cubicBezTo>
                  <a:close/>
                  <a:moveTo>
                    <a:pt x="306" y="189"/>
                  </a:moveTo>
                  <a:cubicBezTo>
                    <a:pt x="293" y="189"/>
                    <a:pt x="283" y="199"/>
                    <a:pt x="283" y="212"/>
                  </a:cubicBezTo>
                  <a:cubicBezTo>
                    <a:pt x="283" y="225"/>
                    <a:pt x="293" y="235"/>
                    <a:pt x="306" y="235"/>
                  </a:cubicBezTo>
                  <a:cubicBezTo>
                    <a:pt x="319" y="235"/>
                    <a:pt x="329" y="225"/>
                    <a:pt x="329" y="212"/>
                  </a:cubicBezTo>
                  <a:cubicBezTo>
                    <a:pt x="329" y="199"/>
                    <a:pt x="319" y="189"/>
                    <a:pt x="306" y="18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13" name="Group 12">
            <a:extLst>
              <a:ext uri="{FF2B5EF4-FFF2-40B4-BE49-F238E27FC236}">
                <a16:creationId xmlns:a16="http://schemas.microsoft.com/office/drawing/2014/main" id="{FA01A7D3-A604-4867-9771-9A1603770BC9}"/>
              </a:ext>
            </a:extLst>
          </p:cNvPr>
          <p:cNvGrpSpPr/>
          <p:nvPr/>
        </p:nvGrpSpPr>
        <p:grpSpPr>
          <a:xfrm>
            <a:off x="3055207" y="1960752"/>
            <a:ext cx="1697901" cy="1037733"/>
            <a:chOff x="3116030" y="1999359"/>
            <a:chExt cx="1732192" cy="1058692"/>
          </a:xfrm>
        </p:grpSpPr>
        <p:sp>
          <p:nvSpPr>
            <p:cNvPr id="173" name="Title 1">
              <a:extLst>
                <a:ext uri="{FF2B5EF4-FFF2-40B4-BE49-F238E27FC236}">
                  <a16:creationId xmlns:a16="http://schemas.microsoft.com/office/drawing/2014/main" id="{97473D93-21ED-46F5-B73A-D0B1EBC6940A}"/>
                </a:ext>
              </a:extLst>
            </p:cNvPr>
            <p:cNvSpPr txBox="1">
              <a:spLocks/>
            </p:cNvSpPr>
            <p:nvPr/>
          </p:nvSpPr>
          <p:spPr>
            <a:xfrm>
              <a:off x="3116030" y="2718062"/>
              <a:ext cx="1732192"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Sales </a:t>
              </a:r>
            </a:p>
          </p:txBody>
        </p:sp>
        <p:sp>
          <p:nvSpPr>
            <p:cNvPr id="2" name="Rectangle 1">
              <a:extLst>
                <a:ext uri="{FF2B5EF4-FFF2-40B4-BE49-F238E27FC236}">
                  <a16:creationId xmlns:a16="http://schemas.microsoft.com/office/drawing/2014/main" id="{2A4F0E43-9276-4EB4-BC87-C04ADBEC6E97}"/>
                </a:ext>
              </a:extLst>
            </p:cNvPr>
            <p:cNvSpPr/>
            <p:nvPr/>
          </p:nvSpPr>
          <p:spPr bwMode="auto">
            <a:xfrm>
              <a:off x="3679243" y="1999359"/>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Financial_E7BB" title="Icon of a chart made of vertical lines with a line tracing the top of each, turning into an arrow pointing up">
              <a:extLst>
                <a:ext uri="{FF2B5EF4-FFF2-40B4-BE49-F238E27FC236}">
                  <a16:creationId xmlns:a16="http://schemas.microsoft.com/office/drawing/2014/main" id="{10371FF3-4924-425B-AB8C-60C3E0759EE4}"/>
                </a:ext>
              </a:extLst>
            </p:cNvPr>
            <p:cNvSpPr>
              <a:spLocks noChangeAspect="1" noEditPoints="1"/>
            </p:cNvSpPr>
            <p:nvPr/>
          </p:nvSpPr>
          <p:spPr bwMode="auto">
            <a:xfrm>
              <a:off x="3808844" y="2140013"/>
              <a:ext cx="372755" cy="33250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6" name="Group 5">
            <a:extLst>
              <a:ext uri="{FF2B5EF4-FFF2-40B4-BE49-F238E27FC236}">
                <a16:creationId xmlns:a16="http://schemas.microsoft.com/office/drawing/2014/main" id="{AE1CE15B-6956-4CAF-84ED-8CBF9B5FBFCF}"/>
              </a:ext>
            </a:extLst>
          </p:cNvPr>
          <p:cNvGrpSpPr/>
          <p:nvPr/>
        </p:nvGrpSpPr>
        <p:grpSpPr>
          <a:xfrm>
            <a:off x="1067859" y="2579405"/>
            <a:ext cx="1564325" cy="993324"/>
            <a:chOff x="1088543" y="2630508"/>
            <a:chExt cx="1595919" cy="1013386"/>
          </a:xfrm>
        </p:grpSpPr>
        <p:sp>
          <p:nvSpPr>
            <p:cNvPr id="259" name="Title 1"/>
            <p:cNvSpPr txBox="1">
              <a:spLocks/>
            </p:cNvSpPr>
            <p:nvPr/>
          </p:nvSpPr>
          <p:spPr>
            <a:xfrm>
              <a:off x="1088543" y="2630508"/>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Regional sales</a:t>
              </a:r>
            </a:p>
          </p:txBody>
        </p:sp>
        <p:sp>
          <p:nvSpPr>
            <p:cNvPr id="98" name="Oval 97"/>
            <p:cNvSpPr/>
            <p:nvPr/>
          </p:nvSpPr>
          <p:spPr bwMode="auto">
            <a:xfrm>
              <a:off x="1993742" y="3000436"/>
              <a:ext cx="643460" cy="643458"/>
            </a:xfrm>
            <a:prstGeom prst="ellipse">
              <a:avLst/>
            </a:pr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134" name="money_2" title="Icon of a dollar sign with an arrow around it pointing clockwise">
              <a:extLst>
                <a:ext uri="{FF2B5EF4-FFF2-40B4-BE49-F238E27FC236}">
                  <a16:creationId xmlns:a16="http://schemas.microsoft.com/office/drawing/2014/main" id="{5DADC16C-51FD-4EB5-A45B-20581DFABD2E}"/>
                </a:ext>
              </a:extLst>
            </p:cNvPr>
            <p:cNvSpPr>
              <a:spLocks noChangeAspect="1" noEditPoints="1"/>
            </p:cNvSpPr>
            <p:nvPr/>
          </p:nvSpPr>
          <p:spPr bwMode="auto">
            <a:xfrm>
              <a:off x="2130088" y="3131834"/>
              <a:ext cx="357447" cy="37688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1765" dirty="0">
                <a:gradFill>
                  <a:gsLst>
                    <a:gs pos="0">
                      <a:srgbClr val="505050"/>
                    </a:gs>
                    <a:gs pos="100000">
                      <a:srgbClr val="505050"/>
                    </a:gs>
                  </a:gsLst>
                  <a:lin ang="5400000" scaled="1"/>
                </a:gradFill>
                <a:latin typeface="Segoe UI Semilight"/>
              </a:endParaRPr>
            </a:p>
          </p:txBody>
        </p:sp>
      </p:grpSp>
      <p:grpSp>
        <p:nvGrpSpPr>
          <p:cNvPr id="12" name="Group 11">
            <a:extLst>
              <a:ext uri="{FF2B5EF4-FFF2-40B4-BE49-F238E27FC236}">
                <a16:creationId xmlns:a16="http://schemas.microsoft.com/office/drawing/2014/main" id="{D5D01B4B-48CD-4C8D-82E4-516D328B068F}"/>
              </a:ext>
            </a:extLst>
          </p:cNvPr>
          <p:cNvGrpSpPr/>
          <p:nvPr/>
        </p:nvGrpSpPr>
        <p:grpSpPr>
          <a:xfrm>
            <a:off x="4362034" y="4757190"/>
            <a:ext cx="1377627" cy="1015566"/>
            <a:chOff x="4449251" y="4852276"/>
            <a:chExt cx="1405450" cy="1036077"/>
          </a:xfrm>
        </p:grpSpPr>
        <p:sp>
          <p:nvSpPr>
            <p:cNvPr id="135" name="Rectangle: Rounded Corners 134">
              <a:extLst>
                <a:ext uri="{FF2B5EF4-FFF2-40B4-BE49-F238E27FC236}">
                  <a16:creationId xmlns:a16="http://schemas.microsoft.com/office/drawing/2014/main" id="{0F7D6FFB-34B9-4AAC-9174-0376F7FEA412}"/>
                </a:ext>
              </a:extLst>
            </p:cNvPr>
            <p:cNvSpPr/>
            <p:nvPr/>
          </p:nvSpPr>
          <p:spPr bwMode="auto">
            <a:xfrm>
              <a:off x="4863002" y="4852276"/>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8" name="Title 1">
              <a:extLst>
                <a:ext uri="{FF2B5EF4-FFF2-40B4-BE49-F238E27FC236}">
                  <a16:creationId xmlns:a16="http://schemas.microsoft.com/office/drawing/2014/main" id="{41EC6158-219D-46E4-BD0B-FCC482C3FEF2}"/>
                </a:ext>
              </a:extLst>
            </p:cNvPr>
            <p:cNvSpPr txBox="1">
              <a:spLocks/>
            </p:cNvSpPr>
            <p:nvPr/>
          </p:nvSpPr>
          <p:spPr>
            <a:xfrm>
              <a:off x="4449251" y="5548364"/>
              <a:ext cx="1405450"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Recognition &amp; rewards</a:t>
              </a:r>
            </a:p>
          </p:txBody>
        </p:sp>
        <p:sp>
          <p:nvSpPr>
            <p:cNvPr id="136" name="Trophy2_F1AE" title="Icon of a trophy">
              <a:extLst>
                <a:ext uri="{FF2B5EF4-FFF2-40B4-BE49-F238E27FC236}">
                  <a16:creationId xmlns:a16="http://schemas.microsoft.com/office/drawing/2014/main" id="{AA545FF3-D8A4-4032-A464-AC169ECECF07}"/>
                </a:ext>
              </a:extLst>
            </p:cNvPr>
            <p:cNvSpPr>
              <a:spLocks noChangeAspect="1" noEditPoints="1"/>
            </p:cNvSpPr>
            <p:nvPr/>
          </p:nvSpPr>
          <p:spPr bwMode="auto">
            <a:xfrm>
              <a:off x="4972456" y="4998139"/>
              <a:ext cx="357993" cy="332509"/>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3" name="Group 22">
            <a:extLst>
              <a:ext uri="{FF2B5EF4-FFF2-40B4-BE49-F238E27FC236}">
                <a16:creationId xmlns:a16="http://schemas.microsoft.com/office/drawing/2014/main" id="{DB140CAF-0066-4916-9BC1-80A0FB7AFBAF}"/>
              </a:ext>
            </a:extLst>
          </p:cNvPr>
          <p:cNvGrpSpPr/>
          <p:nvPr/>
        </p:nvGrpSpPr>
        <p:grpSpPr>
          <a:xfrm>
            <a:off x="8081713" y="5270802"/>
            <a:ext cx="1564325" cy="1071166"/>
            <a:chOff x="8244053" y="5376262"/>
            <a:chExt cx="1595919" cy="1092800"/>
          </a:xfrm>
        </p:grpSpPr>
        <p:sp>
          <p:nvSpPr>
            <p:cNvPr id="185" name="Oval 184"/>
            <p:cNvSpPr/>
            <p:nvPr/>
          </p:nvSpPr>
          <p:spPr>
            <a:xfrm>
              <a:off x="8682016" y="5376262"/>
              <a:ext cx="616810" cy="616810"/>
            </a:xfrm>
            <a:prstGeom prst="ellipse">
              <a:avLst/>
            </a:prstGeom>
            <a:solidFill>
              <a:srgbClr val="0078D7"/>
            </a:solidFill>
            <a:ln w="28575" cap="flat" cmpd="sng" algn="ctr">
              <a:noFill/>
              <a:prstDash val="solid"/>
            </a:ln>
            <a:effectLst/>
          </p:spPr>
          <p:txBody>
            <a:bodyPr rtlCol="0" anchor="ctr"/>
            <a:lstStyle/>
            <a:p>
              <a:pPr algn="ctr" defTabSz="913523">
                <a:defRPr/>
              </a:pPr>
              <a:endParaRPr lang="en-GB" sz="1400" kern="0">
                <a:solidFill>
                  <a:prstClr val="white"/>
                </a:solidFill>
                <a:latin typeface="Calibri" panose="020F0502020204030204"/>
              </a:endParaRPr>
            </a:p>
          </p:txBody>
        </p:sp>
        <p:sp>
          <p:nvSpPr>
            <p:cNvPr id="305" name="Title 1">
              <a:extLst>
                <a:ext uri="{FF2B5EF4-FFF2-40B4-BE49-F238E27FC236}">
                  <a16:creationId xmlns:a16="http://schemas.microsoft.com/office/drawing/2014/main" id="{5C2FAD09-32D3-4966-B5FB-A5B826F9708C}"/>
                </a:ext>
              </a:extLst>
            </p:cNvPr>
            <p:cNvSpPr txBox="1">
              <a:spLocks/>
            </p:cNvSpPr>
            <p:nvPr/>
          </p:nvSpPr>
          <p:spPr>
            <a:xfrm>
              <a:off x="8244053" y="6006219"/>
              <a:ext cx="1595919" cy="462843"/>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 sales</a:t>
              </a:r>
            </a:p>
          </p:txBody>
        </p:sp>
        <p:sp>
          <p:nvSpPr>
            <p:cNvPr id="138" name="bank" title="Icon of a piggy bank">
              <a:extLst>
                <a:ext uri="{FF2B5EF4-FFF2-40B4-BE49-F238E27FC236}">
                  <a16:creationId xmlns:a16="http://schemas.microsoft.com/office/drawing/2014/main" id="{5AC58591-B38F-4329-A429-65B6F82B8A5A}"/>
                </a:ext>
              </a:extLst>
            </p:cNvPr>
            <p:cNvSpPr>
              <a:spLocks noChangeAspect="1" noEditPoints="1"/>
            </p:cNvSpPr>
            <p:nvPr/>
          </p:nvSpPr>
          <p:spPr bwMode="auto">
            <a:xfrm>
              <a:off x="8800750" y="5521703"/>
              <a:ext cx="359347" cy="332509"/>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0" name="Group 19">
            <a:extLst>
              <a:ext uri="{FF2B5EF4-FFF2-40B4-BE49-F238E27FC236}">
                <a16:creationId xmlns:a16="http://schemas.microsoft.com/office/drawing/2014/main" id="{ED32FEB2-B86F-4AB5-9B0F-30C8B546E69B}"/>
              </a:ext>
            </a:extLst>
          </p:cNvPr>
          <p:cNvGrpSpPr/>
          <p:nvPr/>
        </p:nvGrpSpPr>
        <p:grpSpPr>
          <a:xfrm>
            <a:off x="9354314" y="2737442"/>
            <a:ext cx="2158107" cy="799336"/>
            <a:chOff x="9542358" y="2791737"/>
            <a:chExt cx="2201695" cy="815480"/>
          </a:xfrm>
        </p:grpSpPr>
        <p:sp>
          <p:nvSpPr>
            <p:cNvPr id="127" name="Diamond 126">
              <a:extLst>
                <a:ext uri="{FF2B5EF4-FFF2-40B4-BE49-F238E27FC236}">
                  <a16:creationId xmlns:a16="http://schemas.microsoft.com/office/drawing/2014/main" id="{27FF3FA9-B633-4152-A93B-1CA9346780A4}"/>
                </a:ext>
              </a:extLst>
            </p:cNvPr>
            <p:cNvSpPr/>
            <p:nvPr/>
          </p:nvSpPr>
          <p:spPr bwMode="auto">
            <a:xfrm>
              <a:off x="9542358" y="2791737"/>
              <a:ext cx="609704" cy="609704"/>
            </a:xfrm>
            <a:prstGeom prst="diamond">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Title 1">
              <a:extLst>
                <a:ext uri="{FF2B5EF4-FFF2-40B4-BE49-F238E27FC236}">
                  <a16:creationId xmlns:a16="http://schemas.microsoft.com/office/drawing/2014/main" id="{7A52F7A0-741C-4BC3-98F1-F96BB0B7F8CC}"/>
                </a:ext>
              </a:extLst>
            </p:cNvPr>
            <p:cNvSpPr txBox="1">
              <a:spLocks/>
            </p:cNvSpPr>
            <p:nvPr/>
          </p:nvSpPr>
          <p:spPr>
            <a:xfrm>
              <a:off x="9757097" y="3120992"/>
              <a:ext cx="1986956" cy="486225"/>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Expense tracker</a:t>
              </a:r>
            </a:p>
          </p:txBody>
        </p:sp>
        <p:sp>
          <p:nvSpPr>
            <p:cNvPr id="140" name="binoculars" title="Icon of binoculars">
              <a:extLst>
                <a:ext uri="{FF2B5EF4-FFF2-40B4-BE49-F238E27FC236}">
                  <a16:creationId xmlns:a16="http://schemas.microsoft.com/office/drawing/2014/main" id="{6403C3BE-5971-4A52-B0EC-2FFB20291CFA}"/>
                </a:ext>
              </a:extLst>
            </p:cNvPr>
            <p:cNvSpPr>
              <a:spLocks noChangeAspect="1" noEditPoints="1"/>
            </p:cNvSpPr>
            <p:nvPr/>
          </p:nvSpPr>
          <p:spPr bwMode="auto">
            <a:xfrm>
              <a:off x="9700447" y="2952708"/>
              <a:ext cx="298425" cy="274801"/>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882" dirty="0">
                <a:gradFill>
                  <a:gsLst>
                    <a:gs pos="0">
                      <a:srgbClr val="505050"/>
                    </a:gs>
                    <a:gs pos="100000">
                      <a:srgbClr val="505050"/>
                    </a:gs>
                  </a:gsLst>
                </a:gradFill>
                <a:latin typeface="Segoe UI Semilight"/>
              </a:endParaRPr>
            </a:p>
          </p:txBody>
        </p:sp>
      </p:grpSp>
      <p:grpSp>
        <p:nvGrpSpPr>
          <p:cNvPr id="227" name="Group 226">
            <a:extLst>
              <a:ext uri="{FF2B5EF4-FFF2-40B4-BE49-F238E27FC236}">
                <a16:creationId xmlns:a16="http://schemas.microsoft.com/office/drawing/2014/main" id="{3B4EB66C-7C08-4BB3-A441-EADCD3655E4D}"/>
              </a:ext>
            </a:extLst>
          </p:cNvPr>
          <p:cNvGrpSpPr/>
          <p:nvPr/>
        </p:nvGrpSpPr>
        <p:grpSpPr>
          <a:xfrm>
            <a:off x="5964477" y="2734330"/>
            <a:ext cx="1245257" cy="869518"/>
            <a:chOff x="6084056" y="2788562"/>
            <a:chExt cx="1270408" cy="887080"/>
          </a:xfrm>
        </p:grpSpPr>
        <p:sp>
          <p:nvSpPr>
            <p:cNvPr id="266" name="Title 1">
              <a:extLst>
                <a:ext uri="{FF2B5EF4-FFF2-40B4-BE49-F238E27FC236}">
                  <a16:creationId xmlns:a16="http://schemas.microsoft.com/office/drawing/2014/main" id="{9FB47D15-A5E6-48C9-A994-D113258F6AD4}"/>
                </a:ext>
              </a:extLst>
            </p:cNvPr>
            <p:cNvSpPr txBox="1">
              <a:spLocks/>
            </p:cNvSpPr>
            <p:nvPr/>
          </p:nvSpPr>
          <p:spPr>
            <a:xfrm>
              <a:off x="6084056" y="3335653"/>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Cultural</a:t>
              </a:r>
            </a:p>
          </p:txBody>
        </p:sp>
        <p:sp>
          <p:nvSpPr>
            <p:cNvPr id="142" name="Rectangle: Rounded Corners 141">
              <a:extLst>
                <a:ext uri="{FF2B5EF4-FFF2-40B4-BE49-F238E27FC236}">
                  <a16:creationId xmlns:a16="http://schemas.microsoft.com/office/drawing/2014/main" id="{FF41A59E-01A9-456A-949B-622CAC76EB79}"/>
                </a:ext>
              </a:extLst>
            </p:cNvPr>
            <p:cNvSpPr/>
            <p:nvPr/>
          </p:nvSpPr>
          <p:spPr bwMode="auto">
            <a:xfrm>
              <a:off x="6665004" y="2788562"/>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5" name="paint" title="Icon of a paint palette">
              <a:extLst>
                <a:ext uri="{FF2B5EF4-FFF2-40B4-BE49-F238E27FC236}">
                  <a16:creationId xmlns:a16="http://schemas.microsoft.com/office/drawing/2014/main" id="{66C35D4E-4CB7-4B7A-850F-4C64D012BE39}"/>
                </a:ext>
              </a:extLst>
            </p:cNvPr>
            <p:cNvSpPr>
              <a:spLocks noChangeAspect="1" noEditPoints="1"/>
            </p:cNvSpPr>
            <p:nvPr/>
          </p:nvSpPr>
          <p:spPr bwMode="auto">
            <a:xfrm>
              <a:off x="6782244" y="2921120"/>
              <a:ext cx="336760" cy="332509"/>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9" name="Group 28">
            <a:extLst>
              <a:ext uri="{FF2B5EF4-FFF2-40B4-BE49-F238E27FC236}">
                <a16:creationId xmlns:a16="http://schemas.microsoft.com/office/drawing/2014/main" id="{16F6977E-2646-4364-B328-95E694BF7262}"/>
              </a:ext>
            </a:extLst>
          </p:cNvPr>
          <p:cNvGrpSpPr/>
          <p:nvPr/>
        </p:nvGrpSpPr>
        <p:grpSpPr>
          <a:xfrm>
            <a:off x="4527480" y="3572730"/>
            <a:ext cx="2051445" cy="876246"/>
            <a:chOff x="4618037" y="3643894"/>
            <a:chExt cx="2092878" cy="893944"/>
          </a:xfrm>
        </p:grpSpPr>
        <p:sp>
          <p:nvSpPr>
            <p:cNvPr id="137" name="Rectangle: Rounded Corners 136">
              <a:extLst>
                <a:ext uri="{FF2B5EF4-FFF2-40B4-BE49-F238E27FC236}">
                  <a16:creationId xmlns:a16="http://schemas.microsoft.com/office/drawing/2014/main" id="{8A21623C-5AC4-4164-990A-D9101F93C910}"/>
                </a:ext>
              </a:extLst>
            </p:cNvPr>
            <p:cNvSpPr/>
            <p:nvPr/>
          </p:nvSpPr>
          <p:spPr bwMode="auto">
            <a:xfrm>
              <a:off x="5431667" y="3643894"/>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Title 1">
              <a:extLst>
                <a:ext uri="{FF2B5EF4-FFF2-40B4-BE49-F238E27FC236}">
                  <a16:creationId xmlns:a16="http://schemas.microsoft.com/office/drawing/2014/main" id="{86A6C382-6164-47D5-A9CD-9BC5545B7418}"/>
                </a:ext>
              </a:extLst>
            </p:cNvPr>
            <p:cNvSpPr txBox="1">
              <a:spLocks/>
            </p:cNvSpPr>
            <p:nvPr/>
          </p:nvSpPr>
          <p:spPr>
            <a:xfrm>
              <a:off x="4618037" y="4197849"/>
              <a:ext cx="209287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Big wins</a:t>
              </a:r>
            </a:p>
          </p:txBody>
        </p:sp>
        <p:sp>
          <p:nvSpPr>
            <p:cNvPr id="146" name="check 3" title="Icon of a checkmark with a circle around it">
              <a:extLst>
                <a:ext uri="{FF2B5EF4-FFF2-40B4-BE49-F238E27FC236}">
                  <a16:creationId xmlns:a16="http://schemas.microsoft.com/office/drawing/2014/main" id="{8E4E1DF3-C11C-4DE4-AD6F-CF3596D11AC0}"/>
                </a:ext>
              </a:extLst>
            </p:cNvPr>
            <p:cNvSpPr>
              <a:spLocks noChangeAspect="1" noEditPoints="1"/>
            </p:cNvSpPr>
            <p:nvPr/>
          </p:nvSpPr>
          <p:spPr bwMode="auto">
            <a:xfrm>
              <a:off x="5548189" y="3771545"/>
              <a:ext cx="334448" cy="33250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7" name="Group 6">
            <a:extLst>
              <a:ext uri="{FF2B5EF4-FFF2-40B4-BE49-F238E27FC236}">
                <a16:creationId xmlns:a16="http://schemas.microsoft.com/office/drawing/2014/main" id="{2BF4B53F-B88A-4E14-B3BC-2328BCA74C6D}"/>
              </a:ext>
            </a:extLst>
          </p:cNvPr>
          <p:cNvGrpSpPr/>
          <p:nvPr/>
        </p:nvGrpSpPr>
        <p:grpSpPr>
          <a:xfrm>
            <a:off x="570190" y="3611419"/>
            <a:ext cx="1823344" cy="1360887"/>
            <a:chOff x="580823" y="3683366"/>
            <a:chExt cx="1860170" cy="1388372"/>
          </a:xfrm>
        </p:grpSpPr>
        <p:sp>
          <p:nvSpPr>
            <p:cNvPr id="206" name="Oval 205">
              <a:extLst>
                <a:ext uri="{FF2B5EF4-FFF2-40B4-BE49-F238E27FC236}">
                  <a16:creationId xmlns:a16="http://schemas.microsoft.com/office/drawing/2014/main" id="{DC8A691E-632A-4860-869C-881766ADDC57}"/>
                </a:ext>
              </a:extLst>
            </p:cNvPr>
            <p:cNvSpPr/>
            <p:nvPr/>
          </p:nvSpPr>
          <p:spPr bwMode="auto">
            <a:xfrm>
              <a:off x="741503" y="3683366"/>
              <a:ext cx="643551" cy="643549"/>
            </a:xfrm>
            <a:prstGeom prst="ellipse">
              <a:avLst/>
            </a:prstGeom>
            <a:solidFill>
              <a:schemeClr val="accent4"/>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00" rIns="0" bIns="45700" numCol="1" spcCol="0" rtlCol="0" fromWordArt="0" anchor="ctr" anchorCtr="0" forceAA="0" compatLnSpc="1">
              <a:prstTxWarp prst="textNoShape">
                <a:avLst/>
              </a:prstTxWarp>
              <a:noAutofit/>
            </a:bodyPr>
            <a:lstStyle/>
            <a:p>
              <a:pPr algn="ctr" defTabSz="913576" fontAlgn="base">
                <a:spcBef>
                  <a:spcPct val="0"/>
                </a:spcBef>
                <a:spcAft>
                  <a:spcPct val="0"/>
                </a:spcAft>
                <a:defRPr/>
              </a:pPr>
              <a:endParaRPr lang="en-US" sz="1961" kern="0">
                <a:gradFill>
                  <a:gsLst>
                    <a:gs pos="5439">
                      <a:srgbClr val="F8F8F8"/>
                    </a:gs>
                    <a:gs pos="10000">
                      <a:srgbClr val="F8F8F8"/>
                    </a:gs>
                  </a:gsLst>
                  <a:lin ang="5400000" scaled="0"/>
                </a:gradFill>
                <a:latin typeface="Segoe UI Semilight"/>
              </a:endParaRPr>
            </a:p>
          </p:txBody>
        </p:sp>
        <p:sp>
          <p:nvSpPr>
            <p:cNvPr id="209" name="Title 1">
              <a:extLst>
                <a:ext uri="{FF2B5EF4-FFF2-40B4-BE49-F238E27FC236}">
                  <a16:creationId xmlns:a16="http://schemas.microsoft.com/office/drawing/2014/main" id="{4B53B456-E2A7-4003-9EA0-B163CCADD599}"/>
                </a:ext>
              </a:extLst>
            </p:cNvPr>
            <p:cNvSpPr txBox="1">
              <a:spLocks/>
            </p:cNvSpPr>
            <p:nvPr/>
          </p:nvSpPr>
          <p:spPr>
            <a:xfrm>
              <a:off x="580823" y="4329012"/>
              <a:ext cx="1860170" cy="742726"/>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Benefits </a:t>
              </a:r>
            </a:p>
            <a:p>
              <a:pPr algn="l"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planning</a:t>
              </a:r>
            </a:p>
          </p:txBody>
        </p:sp>
        <p:sp>
          <p:nvSpPr>
            <p:cNvPr id="147" name="arrow_21" title="Icon of a diamond shape around a right angled arrow pointing to the right">
              <a:extLst>
                <a:ext uri="{FF2B5EF4-FFF2-40B4-BE49-F238E27FC236}">
                  <a16:creationId xmlns:a16="http://schemas.microsoft.com/office/drawing/2014/main" id="{CAA895AE-34C8-483A-8279-5B8AA5A00E10}"/>
                </a:ext>
              </a:extLst>
            </p:cNvPr>
            <p:cNvSpPr>
              <a:spLocks noChangeAspect="1" noEditPoints="1"/>
            </p:cNvSpPr>
            <p:nvPr/>
          </p:nvSpPr>
          <p:spPr bwMode="auto">
            <a:xfrm>
              <a:off x="879582" y="3826823"/>
              <a:ext cx="367392" cy="365760"/>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sz="882">
                <a:gradFill>
                  <a:gsLst>
                    <a:gs pos="0">
                      <a:srgbClr val="505050"/>
                    </a:gs>
                    <a:gs pos="100000">
                      <a:srgbClr val="505050"/>
                    </a:gs>
                  </a:gsLst>
                  <a:lin ang="5400000" scaled="1"/>
                </a:gradFill>
                <a:latin typeface="Segoe UI Semilight"/>
              </a:endParaRPr>
            </a:p>
          </p:txBody>
        </p:sp>
      </p:grpSp>
      <p:grpSp>
        <p:nvGrpSpPr>
          <p:cNvPr id="9" name="Group 8">
            <a:extLst>
              <a:ext uri="{FF2B5EF4-FFF2-40B4-BE49-F238E27FC236}">
                <a16:creationId xmlns:a16="http://schemas.microsoft.com/office/drawing/2014/main" id="{5FD21EC0-DBD7-456A-ADF6-C8578CA5B05A}"/>
              </a:ext>
            </a:extLst>
          </p:cNvPr>
          <p:cNvGrpSpPr/>
          <p:nvPr/>
        </p:nvGrpSpPr>
        <p:grpSpPr>
          <a:xfrm>
            <a:off x="992972" y="4978436"/>
            <a:ext cx="1245257" cy="952346"/>
            <a:chOff x="1012143" y="5077990"/>
            <a:chExt cx="1270408" cy="971581"/>
          </a:xfrm>
        </p:grpSpPr>
        <p:sp>
          <p:nvSpPr>
            <p:cNvPr id="26" name="Rectangle: Rounded Corners 25">
              <a:extLst>
                <a:ext uri="{FF2B5EF4-FFF2-40B4-BE49-F238E27FC236}">
                  <a16:creationId xmlns:a16="http://schemas.microsoft.com/office/drawing/2014/main" id="{9C702822-843A-411C-8802-B23E1A856263}"/>
                </a:ext>
              </a:extLst>
            </p:cNvPr>
            <p:cNvSpPr/>
            <p:nvPr/>
          </p:nvSpPr>
          <p:spPr bwMode="auto">
            <a:xfrm>
              <a:off x="1393067" y="5077990"/>
              <a:ext cx="567495" cy="587810"/>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Title 1">
              <a:extLst>
                <a:ext uri="{FF2B5EF4-FFF2-40B4-BE49-F238E27FC236}">
                  <a16:creationId xmlns:a16="http://schemas.microsoft.com/office/drawing/2014/main" id="{318C1F2A-93E4-45AD-9B1D-BCF0606F97DE}"/>
                </a:ext>
              </a:extLst>
            </p:cNvPr>
            <p:cNvSpPr txBox="1">
              <a:spLocks/>
            </p:cNvSpPr>
            <p:nvPr/>
          </p:nvSpPr>
          <p:spPr>
            <a:xfrm>
              <a:off x="1012143" y="5709582"/>
              <a:ext cx="1270408"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New hires</a:t>
              </a:r>
            </a:p>
          </p:txBody>
        </p:sp>
        <p:sp>
          <p:nvSpPr>
            <p:cNvPr id="148" name="Directory" title="Icon of an address book or directory">
              <a:extLst>
                <a:ext uri="{FF2B5EF4-FFF2-40B4-BE49-F238E27FC236}">
                  <a16:creationId xmlns:a16="http://schemas.microsoft.com/office/drawing/2014/main" id="{FEC0B2B5-F374-4BDD-83F7-2946FFF1859D}"/>
                </a:ext>
              </a:extLst>
            </p:cNvPr>
            <p:cNvSpPr>
              <a:spLocks noChangeAspect="1" noEditPoints="1"/>
            </p:cNvSpPr>
            <p:nvPr/>
          </p:nvSpPr>
          <p:spPr bwMode="auto">
            <a:xfrm>
              <a:off x="1511954" y="5205641"/>
              <a:ext cx="331330" cy="332509"/>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grpSp>
        <p:nvGrpSpPr>
          <p:cNvPr id="27" name="Group 26">
            <a:extLst>
              <a:ext uri="{FF2B5EF4-FFF2-40B4-BE49-F238E27FC236}">
                <a16:creationId xmlns:a16="http://schemas.microsoft.com/office/drawing/2014/main" id="{C3F1AC70-C0A1-4B5F-9522-5998485D91D1}"/>
              </a:ext>
            </a:extLst>
          </p:cNvPr>
          <p:cNvGrpSpPr/>
          <p:nvPr/>
        </p:nvGrpSpPr>
        <p:grpSpPr>
          <a:xfrm>
            <a:off x="5851886" y="5102097"/>
            <a:ext cx="1598907" cy="955930"/>
            <a:chOff x="5969192" y="5204150"/>
            <a:chExt cx="1631199" cy="975236"/>
          </a:xfrm>
        </p:grpSpPr>
        <p:sp>
          <p:nvSpPr>
            <p:cNvPr id="115" name="Rectangle 114">
              <a:extLst>
                <a:ext uri="{FF2B5EF4-FFF2-40B4-BE49-F238E27FC236}">
                  <a16:creationId xmlns:a16="http://schemas.microsoft.com/office/drawing/2014/main" id="{03602A65-F545-430A-A6A3-97B4A7329C6F}"/>
                </a:ext>
              </a:extLst>
            </p:cNvPr>
            <p:cNvSpPr/>
            <p:nvPr/>
          </p:nvSpPr>
          <p:spPr bwMode="auto">
            <a:xfrm>
              <a:off x="6469691" y="5204150"/>
              <a:ext cx="631956" cy="636578"/>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2" name="Title 1">
              <a:extLst>
                <a:ext uri="{FF2B5EF4-FFF2-40B4-BE49-F238E27FC236}">
                  <a16:creationId xmlns:a16="http://schemas.microsoft.com/office/drawing/2014/main" id="{D9A7F956-C5FE-46E6-9ADE-8F72ACAF772B}"/>
                </a:ext>
              </a:extLst>
            </p:cNvPr>
            <p:cNvSpPr txBox="1">
              <a:spLocks/>
            </p:cNvSpPr>
            <p:nvPr/>
          </p:nvSpPr>
          <p:spPr>
            <a:xfrm>
              <a:off x="5969192" y="5839397"/>
              <a:ext cx="1631199"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EMEA</a:t>
              </a:r>
            </a:p>
          </p:txBody>
        </p:sp>
        <p:sp>
          <p:nvSpPr>
            <p:cNvPr id="149" name="manager" title="Icon of three people with lines connecting them">
              <a:extLst>
                <a:ext uri="{FF2B5EF4-FFF2-40B4-BE49-F238E27FC236}">
                  <a16:creationId xmlns:a16="http://schemas.microsoft.com/office/drawing/2014/main" id="{CEEF05C4-05C7-4790-9583-16163ACF2353}"/>
                </a:ext>
              </a:extLst>
            </p:cNvPr>
            <p:cNvSpPr>
              <a:spLocks noChangeAspect="1" noEditPoints="1"/>
            </p:cNvSpPr>
            <p:nvPr/>
          </p:nvSpPr>
          <p:spPr bwMode="auto">
            <a:xfrm>
              <a:off x="6604229" y="5330648"/>
              <a:ext cx="362880" cy="36576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dirty="0">
                <a:solidFill>
                  <a:srgbClr val="353535"/>
                </a:solidFill>
                <a:latin typeface="Segoe UI Semilight"/>
              </a:endParaRPr>
            </a:p>
          </p:txBody>
        </p:sp>
      </p:grpSp>
      <p:grpSp>
        <p:nvGrpSpPr>
          <p:cNvPr id="230" name="Group 229">
            <a:extLst>
              <a:ext uri="{FF2B5EF4-FFF2-40B4-BE49-F238E27FC236}">
                <a16:creationId xmlns:a16="http://schemas.microsoft.com/office/drawing/2014/main" id="{431C2581-48F8-4A48-AAA1-DAE3D6BF1FF2}"/>
              </a:ext>
            </a:extLst>
          </p:cNvPr>
          <p:cNvGrpSpPr/>
          <p:nvPr/>
        </p:nvGrpSpPr>
        <p:grpSpPr>
          <a:xfrm>
            <a:off x="3101892" y="3594851"/>
            <a:ext cx="1921420" cy="906048"/>
            <a:chOff x="3163657" y="3666463"/>
            <a:chExt cx="1960226" cy="924347"/>
          </a:xfrm>
        </p:grpSpPr>
        <p:sp>
          <p:nvSpPr>
            <p:cNvPr id="130" name="Pentagon 129">
              <a:extLst>
                <a:ext uri="{FF2B5EF4-FFF2-40B4-BE49-F238E27FC236}">
                  <a16:creationId xmlns:a16="http://schemas.microsoft.com/office/drawing/2014/main" id="{08C8BA5F-2B9E-4E2D-B63E-FB0834C3CD67}"/>
                </a:ext>
              </a:extLst>
            </p:cNvPr>
            <p:cNvSpPr/>
            <p:nvPr/>
          </p:nvSpPr>
          <p:spPr bwMode="auto">
            <a:xfrm>
              <a:off x="3822851" y="3959932"/>
              <a:ext cx="657534" cy="630878"/>
            </a:xfrm>
            <a:prstGeom prst="pent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Title 1">
              <a:extLst>
                <a:ext uri="{FF2B5EF4-FFF2-40B4-BE49-F238E27FC236}">
                  <a16:creationId xmlns:a16="http://schemas.microsoft.com/office/drawing/2014/main" id="{9DF8C512-568D-4903-B587-B0BF7F26194D}"/>
                </a:ext>
              </a:extLst>
            </p:cNvPr>
            <p:cNvSpPr txBox="1">
              <a:spLocks/>
            </p:cNvSpPr>
            <p:nvPr/>
          </p:nvSpPr>
          <p:spPr>
            <a:xfrm>
              <a:off x="3163657" y="3666463"/>
              <a:ext cx="1960226" cy="339989"/>
            </a:xfrm>
            <a:prstGeom prst="rect">
              <a:avLst/>
            </a:prstGeom>
            <a:ln>
              <a:noFill/>
            </a:ln>
          </p:spPr>
          <p:txBody>
            <a:bodyPr vert="horz" lIns="91375" tIns="45688" rIns="91375" bIns="45688"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523">
                <a:lnSpc>
                  <a:spcPct val="100000"/>
                </a:lnSpc>
                <a:defRPr/>
              </a:pPr>
              <a:r>
                <a:rPr lang="en-US" sz="1600" dirty="0">
                  <a:solidFill>
                    <a:srgbClr val="2C292A"/>
                  </a:solidFill>
                  <a:latin typeface="Segoe UI Semibold" panose="020B0702040204020203" pitchFamily="34" charset="0"/>
                  <a:cs typeface="Segoe UI" panose="020B0502040204020203" pitchFamily="34" charset="0"/>
                </a:rPr>
                <a:t>Records center</a:t>
              </a:r>
            </a:p>
          </p:txBody>
        </p:sp>
        <p:sp>
          <p:nvSpPr>
            <p:cNvPr id="151" name="safe" title="Icon of a locked safe">
              <a:extLst>
                <a:ext uri="{FF2B5EF4-FFF2-40B4-BE49-F238E27FC236}">
                  <a16:creationId xmlns:a16="http://schemas.microsoft.com/office/drawing/2014/main" id="{B4278618-D97C-414C-8E52-E5C83CA4193B}"/>
                </a:ext>
              </a:extLst>
            </p:cNvPr>
            <p:cNvSpPr>
              <a:spLocks noChangeAspect="1" noEditPoints="1"/>
            </p:cNvSpPr>
            <p:nvPr/>
          </p:nvSpPr>
          <p:spPr bwMode="auto">
            <a:xfrm>
              <a:off x="3985536" y="4157881"/>
              <a:ext cx="313720" cy="33250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353535"/>
                </a:solidFill>
                <a:latin typeface="Segoe UI Semilight"/>
              </a:endParaRPr>
            </a:p>
          </p:txBody>
        </p:sp>
      </p:grpSp>
      <p:cxnSp>
        <p:nvCxnSpPr>
          <p:cNvPr id="152" name="Straight Connector 151">
            <a:extLst>
              <a:ext uri="{FF2B5EF4-FFF2-40B4-BE49-F238E27FC236}">
                <a16:creationId xmlns:a16="http://schemas.microsoft.com/office/drawing/2014/main" id="{61B8FA39-0CDE-42DA-BEF1-DFE8BCF8262A}"/>
              </a:ext>
            </a:extLst>
          </p:cNvPr>
          <p:cNvCxnSpPr>
            <a:cxnSpLocks/>
          </p:cNvCxnSpPr>
          <p:nvPr/>
        </p:nvCxnSpPr>
        <p:spPr>
          <a:xfrm>
            <a:off x="748168" y="727285"/>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758110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30"/>
                                        </p:tgtEl>
                                        <p:attrNameLst>
                                          <p:attrName>style.visibility</p:attrName>
                                        </p:attrNameLst>
                                      </p:cBhvr>
                                      <p:to>
                                        <p:strVal val="visible"/>
                                      </p:to>
                                    </p:set>
                                    <p:animEffect transition="in" filter="fade">
                                      <p:cBhvr>
                                        <p:cTn id="18" dur="1000"/>
                                        <p:tgtEl>
                                          <p:spTgt spid="230"/>
                                        </p:tgtEl>
                                      </p:cBhvr>
                                    </p:animEffect>
                                    <p:anim calcmode="lin" valueType="num">
                                      <p:cBhvr>
                                        <p:cTn id="19" dur="1000" fill="hold"/>
                                        <p:tgtEl>
                                          <p:spTgt spid="230"/>
                                        </p:tgtEl>
                                        <p:attrNameLst>
                                          <p:attrName>ppt_x</p:attrName>
                                        </p:attrNameLst>
                                      </p:cBhvr>
                                      <p:tavLst>
                                        <p:tav tm="0">
                                          <p:val>
                                            <p:strVal val="#ppt_x"/>
                                          </p:val>
                                        </p:tav>
                                        <p:tav tm="100000">
                                          <p:val>
                                            <p:strVal val="#ppt_x"/>
                                          </p:val>
                                        </p:tav>
                                      </p:tavLst>
                                    </p:anim>
                                    <p:anim calcmode="lin" valueType="num">
                                      <p:cBhvr>
                                        <p:cTn id="20" dur="1000" fill="hold"/>
                                        <p:tgtEl>
                                          <p:spTgt spid="23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3"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
                                        <p:tgtEl>
                                          <p:spTgt spid="20"/>
                                        </p:tgtEl>
                                      </p:cBhvr>
                                    </p:animEffect>
                                    <p:anim calcmode="lin" valueType="num">
                                      <p:cBhvr>
                                        <p:cTn id="26" dur="400" fill="hold"/>
                                        <p:tgtEl>
                                          <p:spTgt spid="20"/>
                                        </p:tgtEl>
                                        <p:attrNameLst>
                                          <p:attrName>ppt_x</p:attrName>
                                        </p:attrNameLst>
                                      </p:cBhvr>
                                      <p:tavLst>
                                        <p:tav tm="0">
                                          <p:val>
                                            <p:strVal val="#ppt_x"/>
                                          </p:val>
                                        </p:tav>
                                        <p:tav tm="100000">
                                          <p:val>
                                            <p:strVal val="#ppt_x"/>
                                          </p:val>
                                        </p:tav>
                                      </p:tavLst>
                                    </p:anim>
                                    <p:anim calcmode="lin" valueType="num">
                                      <p:cBhvr>
                                        <p:cTn id="27" dur="400" fill="hold"/>
                                        <p:tgtEl>
                                          <p:spTgt spid="20"/>
                                        </p:tgtEl>
                                        <p:attrNameLst>
                                          <p:attrName>ppt_y</p:attrName>
                                        </p:attrNameLst>
                                      </p:cBhvr>
                                      <p:tavLst>
                                        <p:tav tm="0">
                                          <p:val>
                                            <p:strVal val="#ppt_y+0.31"/>
                                          </p:val>
                                        </p:tav>
                                        <p:tav tm="100000">
                                          <p:val>
                                            <p:strVal val="#ppt_y+0.31"/>
                                          </p:val>
                                        </p:tav>
                                      </p:tavLst>
                                    </p:anim>
                                    <p:anim calcmode="lin" valueType="num">
                                      <p:cBhvr>
                                        <p:cTn id="28" dur="600" decel="50000" fill="hold">
                                          <p:stCondLst>
                                            <p:cond delay="400"/>
                                          </p:stCondLst>
                                        </p:cTn>
                                        <p:tgtEl>
                                          <p:spTgt spid="20"/>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9" dur="600" decel="50000" fill="hold">
                                          <p:stCondLst>
                                            <p:cond delay="400"/>
                                          </p:stCondLst>
                                        </p:cTn>
                                        <p:tgtEl>
                                          <p:spTgt spid="20"/>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30" presetID="43"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
                                        <p:tgtEl>
                                          <p:spTgt spid="4"/>
                                        </p:tgtEl>
                                      </p:cBhvr>
                                    </p:animEffect>
                                    <p:anim calcmode="lin" valueType="num">
                                      <p:cBhvr>
                                        <p:cTn id="33" dur="400" fill="hold"/>
                                        <p:tgtEl>
                                          <p:spTgt spid="4"/>
                                        </p:tgtEl>
                                        <p:attrNameLst>
                                          <p:attrName>ppt_x</p:attrName>
                                        </p:attrNameLst>
                                      </p:cBhvr>
                                      <p:tavLst>
                                        <p:tav tm="0">
                                          <p:val>
                                            <p:strVal val="#ppt_x"/>
                                          </p:val>
                                        </p:tav>
                                        <p:tav tm="100000">
                                          <p:val>
                                            <p:strVal val="#ppt_x"/>
                                          </p:val>
                                        </p:tav>
                                      </p:tavLst>
                                    </p:anim>
                                    <p:anim calcmode="lin" valueType="num">
                                      <p:cBhvr>
                                        <p:cTn id="34" dur="400" fill="hold"/>
                                        <p:tgtEl>
                                          <p:spTgt spid="4"/>
                                        </p:tgtEl>
                                        <p:attrNameLst>
                                          <p:attrName>ppt_y</p:attrName>
                                        </p:attrNameLst>
                                      </p:cBhvr>
                                      <p:tavLst>
                                        <p:tav tm="0">
                                          <p:val>
                                            <p:strVal val="#ppt_y+0.31"/>
                                          </p:val>
                                        </p:tav>
                                        <p:tav tm="100000">
                                          <p:val>
                                            <p:strVal val="#ppt_y+0.31"/>
                                          </p:val>
                                        </p:tav>
                                      </p:tavLst>
                                    </p:anim>
                                    <p:anim calcmode="lin" valueType="num">
                                      <p:cBhvr>
                                        <p:cTn id="35"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p:cTn id="41" dur="500" fill="hold"/>
                                        <p:tgtEl>
                                          <p:spTgt spid="7"/>
                                        </p:tgtEl>
                                        <p:attrNameLst>
                                          <p:attrName>ppt_w</p:attrName>
                                        </p:attrNameLst>
                                      </p:cBhvr>
                                      <p:tavLst>
                                        <p:tav tm="0">
                                          <p:val>
                                            <p:fltVal val="0"/>
                                          </p:val>
                                        </p:tav>
                                        <p:tav tm="100000">
                                          <p:val>
                                            <p:strVal val="#ppt_w"/>
                                          </p:val>
                                        </p:tav>
                                      </p:tavLst>
                                    </p:anim>
                                    <p:anim calcmode="lin" valueType="num">
                                      <p:cBhvr>
                                        <p:cTn id="42" dur="500" fill="hold"/>
                                        <p:tgtEl>
                                          <p:spTgt spid="7"/>
                                        </p:tgtEl>
                                        <p:attrNameLst>
                                          <p:attrName>ppt_h</p:attrName>
                                        </p:attrNameLst>
                                      </p:cBhvr>
                                      <p:tavLst>
                                        <p:tav tm="0">
                                          <p:val>
                                            <p:fltVal val="0"/>
                                          </p:val>
                                        </p:tav>
                                        <p:tav tm="100000">
                                          <p:val>
                                            <p:strVal val="#ppt_h"/>
                                          </p:val>
                                        </p:tav>
                                      </p:tavLst>
                                    </p:anim>
                                    <p:anim calcmode="lin" valueType="num">
                                      <p:cBhvr>
                                        <p:cTn id="43" dur="500" fill="hold"/>
                                        <p:tgtEl>
                                          <p:spTgt spid="7"/>
                                        </p:tgtEl>
                                        <p:attrNameLst>
                                          <p:attrName>style.rotation</p:attrName>
                                        </p:attrNameLst>
                                      </p:cBhvr>
                                      <p:tavLst>
                                        <p:tav tm="0">
                                          <p:val>
                                            <p:fltVal val="360"/>
                                          </p:val>
                                        </p:tav>
                                        <p:tav tm="100000">
                                          <p:val>
                                            <p:fltVal val="0"/>
                                          </p:val>
                                        </p:tav>
                                      </p:tavLst>
                                    </p:anim>
                                    <p:animEffect transition="in" filter="fade">
                                      <p:cBhvr>
                                        <p:cTn id="44" dur="500"/>
                                        <p:tgtEl>
                                          <p:spTgt spid="7"/>
                                        </p:tgtEl>
                                      </p:cBhvr>
                                    </p:animEffect>
                                  </p:childTnLst>
                                </p:cTn>
                              </p:par>
                              <p:par>
                                <p:cTn id="45" presetID="49" presetClass="entr" presetSubtype="0" decel="10000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 calcmode="lin" valueType="num">
                                      <p:cBhvr>
                                        <p:cTn id="49" dur="500" fill="hold"/>
                                        <p:tgtEl>
                                          <p:spTgt spid="6"/>
                                        </p:tgtEl>
                                        <p:attrNameLst>
                                          <p:attrName>style.rotation</p:attrName>
                                        </p:attrNameLst>
                                      </p:cBhvr>
                                      <p:tavLst>
                                        <p:tav tm="0">
                                          <p:val>
                                            <p:fltVal val="360"/>
                                          </p:val>
                                        </p:tav>
                                        <p:tav tm="100000">
                                          <p:val>
                                            <p:fltVal val="0"/>
                                          </p:val>
                                        </p:tav>
                                      </p:tavLst>
                                    </p:anim>
                                    <p:animEffect transition="in" filter="fade">
                                      <p:cBhvr>
                                        <p:cTn id="50" dur="500"/>
                                        <p:tgtEl>
                                          <p:spTgt spid="6"/>
                                        </p:tgtEl>
                                      </p:cBhvr>
                                    </p:animEffect>
                                  </p:childTnLst>
                                </p:cTn>
                              </p:par>
                              <p:par>
                                <p:cTn id="51" presetID="49" presetClass="entr" presetSubtype="0" decel="10000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 calcmode="lin" valueType="num">
                                      <p:cBhvr>
                                        <p:cTn id="55" dur="500" fill="hold"/>
                                        <p:tgtEl>
                                          <p:spTgt spid="14"/>
                                        </p:tgtEl>
                                        <p:attrNameLst>
                                          <p:attrName>style.rotation</p:attrName>
                                        </p:attrNameLst>
                                      </p:cBhvr>
                                      <p:tavLst>
                                        <p:tav tm="0">
                                          <p:val>
                                            <p:fltVal val="360"/>
                                          </p:val>
                                        </p:tav>
                                        <p:tav tm="100000">
                                          <p:val>
                                            <p:fltVal val="0"/>
                                          </p:val>
                                        </p:tav>
                                      </p:tavLst>
                                    </p:anim>
                                    <p:animEffect transition="in" filter="fade">
                                      <p:cBhvr>
                                        <p:cTn id="56" dur="500"/>
                                        <p:tgtEl>
                                          <p:spTgt spid="14"/>
                                        </p:tgtEl>
                                      </p:cBhvr>
                                    </p:animEffect>
                                  </p:childTnLst>
                                </p:cTn>
                              </p:par>
                              <p:par>
                                <p:cTn id="57" presetID="49" presetClass="entr" presetSubtype="0" decel="10000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fltVal val="0"/>
                                          </p:val>
                                        </p:tav>
                                        <p:tav tm="100000">
                                          <p:val>
                                            <p:strVal val="#ppt_h"/>
                                          </p:val>
                                        </p:tav>
                                      </p:tavLst>
                                    </p:anim>
                                    <p:anim calcmode="lin" valueType="num">
                                      <p:cBhvr>
                                        <p:cTn id="61" dur="500" fill="hold"/>
                                        <p:tgtEl>
                                          <p:spTgt spid="15"/>
                                        </p:tgtEl>
                                        <p:attrNameLst>
                                          <p:attrName>style.rotation</p:attrName>
                                        </p:attrNameLst>
                                      </p:cBhvr>
                                      <p:tavLst>
                                        <p:tav tm="0">
                                          <p:val>
                                            <p:fltVal val="360"/>
                                          </p:val>
                                        </p:tav>
                                        <p:tav tm="100000">
                                          <p:val>
                                            <p:fltVal val="0"/>
                                          </p:val>
                                        </p:tav>
                                      </p:tavLst>
                                    </p:anim>
                                    <p:animEffect transition="in" filter="fade">
                                      <p:cBhvr>
                                        <p:cTn id="62" dur="500"/>
                                        <p:tgtEl>
                                          <p:spTgt spid="15"/>
                                        </p:tgtEl>
                                      </p:cBhvr>
                                    </p:animEffect>
                                  </p:childTnLst>
                                </p:cTn>
                              </p:par>
                              <p:par>
                                <p:cTn id="63" presetID="49" presetClass="entr" presetSubtype="0" decel="10000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 calcmode="lin" valueType="num">
                                      <p:cBhvr>
                                        <p:cTn id="67" dur="500" fill="hold"/>
                                        <p:tgtEl>
                                          <p:spTgt spid="17"/>
                                        </p:tgtEl>
                                        <p:attrNameLst>
                                          <p:attrName>style.rotation</p:attrName>
                                        </p:attrNameLst>
                                      </p:cBhvr>
                                      <p:tavLst>
                                        <p:tav tm="0">
                                          <p:val>
                                            <p:fltVal val="360"/>
                                          </p:val>
                                        </p:tav>
                                        <p:tav tm="100000">
                                          <p:val>
                                            <p:fltVal val="0"/>
                                          </p:val>
                                        </p:tav>
                                      </p:tavLst>
                                    </p:anim>
                                    <p:animEffect transition="in" filter="fade">
                                      <p:cBhvr>
                                        <p:cTn id="68" dur="500"/>
                                        <p:tgtEl>
                                          <p:spTgt spid="17"/>
                                        </p:tgtEl>
                                      </p:cBhvr>
                                    </p:animEffect>
                                  </p:childTnLst>
                                </p:cTn>
                              </p:par>
                              <p:par>
                                <p:cTn id="69" presetID="49" presetClass="entr" presetSubtype="0" decel="10000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 calcmode="lin" valueType="num">
                                      <p:cBhvr>
                                        <p:cTn id="73" dur="500" fill="hold"/>
                                        <p:tgtEl>
                                          <p:spTgt spid="18"/>
                                        </p:tgtEl>
                                        <p:attrNameLst>
                                          <p:attrName>style.rotation</p:attrName>
                                        </p:attrNameLst>
                                      </p:cBhvr>
                                      <p:tavLst>
                                        <p:tav tm="0">
                                          <p:val>
                                            <p:fltVal val="360"/>
                                          </p:val>
                                        </p:tav>
                                        <p:tav tm="100000">
                                          <p:val>
                                            <p:fltVal val="0"/>
                                          </p:val>
                                        </p:tav>
                                      </p:tavLst>
                                    </p:anim>
                                    <p:animEffect transition="in" filter="fade">
                                      <p:cBhvr>
                                        <p:cTn id="74" dur="500"/>
                                        <p:tgtEl>
                                          <p:spTgt spid="18"/>
                                        </p:tgtEl>
                                      </p:cBhvr>
                                    </p:animEffect>
                                  </p:childTnLst>
                                </p:cTn>
                              </p:par>
                              <p:par>
                                <p:cTn id="75" presetID="49" presetClass="entr" presetSubtype="0" decel="10000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 calcmode="lin" valueType="num">
                                      <p:cBhvr>
                                        <p:cTn id="77" dur="500" fill="hold"/>
                                        <p:tgtEl>
                                          <p:spTgt spid="28"/>
                                        </p:tgtEl>
                                        <p:attrNameLst>
                                          <p:attrName>ppt_w</p:attrName>
                                        </p:attrNameLst>
                                      </p:cBhvr>
                                      <p:tavLst>
                                        <p:tav tm="0">
                                          <p:val>
                                            <p:fltVal val="0"/>
                                          </p:val>
                                        </p:tav>
                                        <p:tav tm="100000">
                                          <p:val>
                                            <p:strVal val="#ppt_w"/>
                                          </p:val>
                                        </p:tav>
                                      </p:tavLst>
                                    </p:anim>
                                    <p:anim calcmode="lin" valueType="num">
                                      <p:cBhvr>
                                        <p:cTn id="78" dur="500" fill="hold"/>
                                        <p:tgtEl>
                                          <p:spTgt spid="28"/>
                                        </p:tgtEl>
                                        <p:attrNameLst>
                                          <p:attrName>ppt_h</p:attrName>
                                        </p:attrNameLst>
                                      </p:cBhvr>
                                      <p:tavLst>
                                        <p:tav tm="0">
                                          <p:val>
                                            <p:fltVal val="0"/>
                                          </p:val>
                                        </p:tav>
                                        <p:tav tm="100000">
                                          <p:val>
                                            <p:strVal val="#ppt_h"/>
                                          </p:val>
                                        </p:tav>
                                      </p:tavLst>
                                    </p:anim>
                                    <p:anim calcmode="lin" valueType="num">
                                      <p:cBhvr>
                                        <p:cTn id="79" dur="500" fill="hold"/>
                                        <p:tgtEl>
                                          <p:spTgt spid="28"/>
                                        </p:tgtEl>
                                        <p:attrNameLst>
                                          <p:attrName>style.rotation</p:attrName>
                                        </p:attrNameLst>
                                      </p:cBhvr>
                                      <p:tavLst>
                                        <p:tav tm="0">
                                          <p:val>
                                            <p:fltVal val="360"/>
                                          </p:val>
                                        </p:tav>
                                        <p:tav tm="100000">
                                          <p:val>
                                            <p:fltVal val="0"/>
                                          </p:val>
                                        </p:tav>
                                      </p:tavLst>
                                    </p:anim>
                                    <p:animEffect transition="in" filter="fade">
                                      <p:cBhvr>
                                        <p:cTn id="80" dur="500"/>
                                        <p:tgtEl>
                                          <p:spTgt spid="28"/>
                                        </p:tgtEl>
                                      </p:cBhvr>
                                    </p:animEffect>
                                  </p:childTnLst>
                                </p:cTn>
                              </p:par>
                              <p:par>
                                <p:cTn id="81" presetID="49" presetClass="entr" presetSubtype="0" decel="10000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anim calcmode="lin" valueType="num">
                                      <p:cBhvr>
                                        <p:cTn id="83" dur="500" fill="hold"/>
                                        <p:tgtEl>
                                          <p:spTgt spid="23"/>
                                        </p:tgtEl>
                                        <p:attrNameLst>
                                          <p:attrName>ppt_w</p:attrName>
                                        </p:attrNameLst>
                                      </p:cBhvr>
                                      <p:tavLst>
                                        <p:tav tm="0">
                                          <p:val>
                                            <p:fltVal val="0"/>
                                          </p:val>
                                        </p:tav>
                                        <p:tav tm="100000">
                                          <p:val>
                                            <p:strVal val="#ppt_w"/>
                                          </p:val>
                                        </p:tav>
                                      </p:tavLst>
                                    </p:anim>
                                    <p:anim calcmode="lin" valueType="num">
                                      <p:cBhvr>
                                        <p:cTn id="84" dur="500" fill="hold"/>
                                        <p:tgtEl>
                                          <p:spTgt spid="23"/>
                                        </p:tgtEl>
                                        <p:attrNameLst>
                                          <p:attrName>ppt_h</p:attrName>
                                        </p:attrNameLst>
                                      </p:cBhvr>
                                      <p:tavLst>
                                        <p:tav tm="0">
                                          <p:val>
                                            <p:fltVal val="0"/>
                                          </p:val>
                                        </p:tav>
                                        <p:tav tm="100000">
                                          <p:val>
                                            <p:strVal val="#ppt_h"/>
                                          </p:val>
                                        </p:tav>
                                      </p:tavLst>
                                    </p:anim>
                                    <p:anim calcmode="lin" valueType="num">
                                      <p:cBhvr>
                                        <p:cTn id="85" dur="500" fill="hold"/>
                                        <p:tgtEl>
                                          <p:spTgt spid="23"/>
                                        </p:tgtEl>
                                        <p:attrNameLst>
                                          <p:attrName>style.rotation</p:attrName>
                                        </p:attrNameLst>
                                      </p:cBhvr>
                                      <p:tavLst>
                                        <p:tav tm="0">
                                          <p:val>
                                            <p:fltVal val="360"/>
                                          </p:val>
                                        </p:tav>
                                        <p:tav tm="100000">
                                          <p:val>
                                            <p:fltVal val="0"/>
                                          </p:val>
                                        </p:tav>
                                      </p:tavLst>
                                    </p:anim>
                                    <p:animEffect transition="in" filter="fade">
                                      <p:cBhvr>
                                        <p:cTn id="86" dur="500"/>
                                        <p:tgtEl>
                                          <p:spTgt spid="23"/>
                                        </p:tgtEl>
                                      </p:cBhvr>
                                    </p:animEffect>
                                  </p:childTnLst>
                                </p:cTn>
                              </p:par>
                            </p:childTnLst>
                          </p:cTn>
                        </p:par>
                      </p:childTnLst>
                    </p:cTn>
                  </p:par>
                  <p:par>
                    <p:cTn id="87" fill="hold">
                      <p:stCondLst>
                        <p:cond delay="indefinite"/>
                      </p:stCondLst>
                      <p:childTnLst>
                        <p:par>
                          <p:cTn id="88" fill="hold">
                            <p:stCondLst>
                              <p:cond delay="0"/>
                            </p:stCondLst>
                            <p:childTnLst>
                              <p:par>
                                <p:cTn id="89" presetID="37" presetClass="entr" presetSubtype="0" fill="hold" nodeType="click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fade">
                                      <p:cBhvr>
                                        <p:cTn id="91" dur="1000"/>
                                        <p:tgtEl>
                                          <p:spTgt spid="9"/>
                                        </p:tgtEl>
                                      </p:cBhvr>
                                    </p:animEffect>
                                    <p:anim calcmode="lin" valueType="num">
                                      <p:cBhvr>
                                        <p:cTn id="92" dur="1000" fill="hold"/>
                                        <p:tgtEl>
                                          <p:spTgt spid="9"/>
                                        </p:tgtEl>
                                        <p:attrNameLst>
                                          <p:attrName>ppt_x</p:attrName>
                                        </p:attrNameLst>
                                      </p:cBhvr>
                                      <p:tavLst>
                                        <p:tav tm="0">
                                          <p:val>
                                            <p:strVal val="#ppt_x"/>
                                          </p:val>
                                        </p:tav>
                                        <p:tav tm="100000">
                                          <p:val>
                                            <p:strVal val="#ppt_x"/>
                                          </p:val>
                                        </p:tav>
                                      </p:tavLst>
                                    </p:anim>
                                    <p:anim calcmode="lin" valueType="num">
                                      <p:cBhvr>
                                        <p:cTn id="93" dur="900" decel="100000" fill="hold"/>
                                        <p:tgtEl>
                                          <p:spTgt spid="9"/>
                                        </p:tgtEl>
                                        <p:attrNameLst>
                                          <p:attrName>ppt_y</p:attrName>
                                        </p:attrNameLst>
                                      </p:cBhvr>
                                      <p:tavLst>
                                        <p:tav tm="0">
                                          <p:val>
                                            <p:strVal val="#ppt_y+1"/>
                                          </p:val>
                                        </p:tav>
                                        <p:tav tm="100000">
                                          <p:val>
                                            <p:strVal val="#ppt_y-.03"/>
                                          </p:val>
                                        </p:tav>
                                      </p:tavLst>
                                    </p:anim>
                                    <p:anim calcmode="lin" valueType="num">
                                      <p:cBhvr>
                                        <p:cTn id="94"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95" presetID="37" presetClass="entr" presetSubtype="0" fill="hold" nodeType="withEffect">
                                  <p:stCondLst>
                                    <p:cond delay="0"/>
                                  </p:stCondLst>
                                  <p:childTnLst>
                                    <p:set>
                                      <p:cBhvr>
                                        <p:cTn id="96" dur="1" fill="hold">
                                          <p:stCondLst>
                                            <p:cond delay="0"/>
                                          </p:stCondLst>
                                        </p:cTn>
                                        <p:tgtEl>
                                          <p:spTgt spid="239"/>
                                        </p:tgtEl>
                                        <p:attrNameLst>
                                          <p:attrName>style.visibility</p:attrName>
                                        </p:attrNameLst>
                                      </p:cBhvr>
                                      <p:to>
                                        <p:strVal val="visible"/>
                                      </p:to>
                                    </p:set>
                                    <p:animEffect transition="in" filter="fade">
                                      <p:cBhvr>
                                        <p:cTn id="97" dur="1000"/>
                                        <p:tgtEl>
                                          <p:spTgt spid="239"/>
                                        </p:tgtEl>
                                      </p:cBhvr>
                                    </p:animEffect>
                                    <p:anim calcmode="lin" valueType="num">
                                      <p:cBhvr>
                                        <p:cTn id="98" dur="1000" fill="hold"/>
                                        <p:tgtEl>
                                          <p:spTgt spid="239"/>
                                        </p:tgtEl>
                                        <p:attrNameLst>
                                          <p:attrName>ppt_x</p:attrName>
                                        </p:attrNameLst>
                                      </p:cBhvr>
                                      <p:tavLst>
                                        <p:tav tm="0">
                                          <p:val>
                                            <p:strVal val="#ppt_x"/>
                                          </p:val>
                                        </p:tav>
                                        <p:tav tm="100000">
                                          <p:val>
                                            <p:strVal val="#ppt_x"/>
                                          </p:val>
                                        </p:tav>
                                      </p:tavLst>
                                    </p:anim>
                                    <p:anim calcmode="lin" valueType="num">
                                      <p:cBhvr>
                                        <p:cTn id="99" dur="900" decel="100000" fill="hold"/>
                                        <p:tgtEl>
                                          <p:spTgt spid="239"/>
                                        </p:tgtEl>
                                        <p:attrNameLst>
                                          <p:attrName>ppt_y</p:attrName>
                                        </p:attrNameLst>
                                      </p:cBhvr>
                                      <p:tavLst>
                                        <p:tav tm="0">
                                          <p:val>
                                            <p:strVal val="#ppt_y+1"/>
                                          </p:val>
                                        </p:tav>
                                        <p:tav tm="100000">
                                          <p:val>
                                            <p:strVal val="#ppt_y-.03"/>
                                          </p:val>
                                        </p:tav>
                                      </p:tavLst>
                                    </p:anim>
                                    <p:anim calcmode="lin" valueType="num">
                                      <p:cBhvr>
                                        <p:cTn id="100" dur="100" accel="100000" fill="hold">
                                          <p:stCondLst>
                                            <p:cond delay="900"/>
                                          </p:stCondLst>
                                        </p:cTn>
                                        <p:tgtEl>
                                          <p:spTgt spid="239"/>
                                        </p:tgtEl>
                                        <p:attrNameLst>
                                          <p:attrName>ppt_y</p:attrName>
                                        </p:attrNameLst>
                                      </p:cBhvr>
                                      <p:tavLst>
                                        <p:tav tm="0">
                                          <p:val>
                                            <p:strVal val="#ppt_y-.03"/>
                                          </p:val>
                                        </p:tav>
                                        <p:tav tm="100000">
                                          <p:val>
                                            <p:strVal val="#ppt_y"/>
                                          </p:val>
                                        </p:tav>
                                      </p:tavLst>
                                    </p:anim>
                                  </p:childTnLst>
                                </p:cTn>
                              </p:par>
                              <p:par>
                                <p:cTn id="101" presetID="37" presetClass="entr" presetSubtype="0" fill="hold" nodeType="withEffect">
                                  <p:stCondLst>
                                    <p:cond delay="0"/>
                                  </p:stCondLst>
                                  <p:childTnLst>
                                    <p:set>
                                      <p:cBhvr>
                                        <p:cTn id="102" dur="1" fill="hold">
                                          <p:stCondLst>
                                            <p:cond delay="0"/>
                                          </p:stCondLst>
                                        </p:cTn>
                                        <p:tgtEl>
                                          <p:spTgt spid="12"/>
                                        </p:tgtEl>
                                        <p:attrNameLst>
                                          <p:attrName>style.visibility</p:attrName>
                                        </p:attrNameLst>
                                      </p:cBhvr>
                                      <p:to>
                                        <p:strVal val="visible"/>
                                      </p:to>
                                    </p:set>
                                    <p:animEffect transition="in" filter="fade">
                                      <p:cBhvr>
                                        <p:cTn id="103" dur="1000"/>
                                        <p:tgtEl>
                                          <p:spTgt spid="12"/>
                                        </p:tgtEl>
                                      </p:cBhvr>
                                    </p:animEffect>
                                    <p:anim calcmode="lin" valueType="num">
                                      <p:cBhvr>
                                        <p:cTn id="104" dur="1000" fill="hold"/>
                                        <p:tgtEl>
                                          <p:spTgt spid="12"/>
                                        </p:tgtEl>
                                        <p:attrNameLst>
                                          <p:attrName>ppt_x</p:attrName>
                                        </p:attrNameLst>
                                      </p:cBhvr>
                                      <p:tavLst>
                                        <p:tav tm="0">
                                          <p:val>
                                            <p:strVal val="#ppt_x"/>
                                          </p:val>
                                        </p:tav>
                                        <p:tav tm="100000">
                                          <p:val>
                                            <p:strVal val="#ppt_x"/>
                                          </p:val>
                                        </p:tav>
                                      </p:tavLst>
                                    </p:anim>
                                    <p:anim calcmode="lin" valueType="num">
                                      <p:cBhvr>
                                        <p:cTn id="105" dur="900" decel="100000" fill="hold"/>
                                        <p:tgtEl>
                                          <p:spTgt spid="12"/>
                                        </p:tgtEl>
                                        <p:attrNameLst>
                                          <p:attrName>ppt_y</p:attrName>
                                        </p:attrNameLst>
                                      </p:cBhvr>
                                      <p:tavLst>
                                        <p:tav tm="0">
                                          <p:val>
                                            <p:strVal val="#ppt_y+1"/>
                                          </p:val>
                                        </p:tav>
                                        <p:tav tm="100000">
                                          <p:val>
                                            <p:strVal val="#ppt_y-.03"/>
                                          </p:val>
                                        </p:tav>
                                      </p:tavLst>
                                    </p:anim>
                                    <p:anim calcmode="lin" valueType="num">
                                      <p:cBhvr>
                                        <p:cTn id="10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07" presetID="37"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1000"/>
                                        <p:tgtEl>
                                          <p:spTgt spid="29"/>
                                        </p:tgtEl>
                                      </p:cBhvr>
                                    </p:animEffect>
                                    <p:anim calcmode="lin" valueType="num">
                                      <p:cBhvr>
                                        <p:cTn id="110" dur="1000" fill="hold"/>
                                        <p:tgtEl>
                                          <p:spTgt spid="29"/>
                                        </p:tgtEl>
                                        <p:attrNameLst>
                                          <p:attrName>ppt_x</p:attrName>
                                        </p:attrNameLst>
                                      </p:cBhvr>
                                      <p:tavLst>
                                        <p:tav tm="0">
                                          <p:val>
                                            <p:strVal val="#ppt_x"/>
                                          </p:val>
                                        </p:tav>
                                        <p:tav tm="100000">
                                          <p:val>
                                            <p:strVal val="#ppt_x"/>
                                          </p:val>
                                        </p:tav>
                                      </p:tavLst>
                                    </p:anim>
                                    <p:anim calcmode="lin" valueType="num">
                                      <p:cBhvr>
                                        <p:cTn id="111" dur="900" decel="100000" fill="hold"/>
                                        <p:tgtEl>
                                          <p:spTgt spid="29"/>
                                        </p:tgtEl>
                                        <p:attrNameLst>
                                          <p:attrName>ppt_y</p:attrName>
                                        </p:attrNameLst>
                                      </p:cBhvr>
                                      <p:tavLst>
                                        <p:tav tm="0">
                                          <p:val>
                                            <p:strVal val="#ppt_y+1"/>
                                          </p:val>
                                        </p:tav>
                                        <p:tav tm="100000">
                                          <p:val>
                                            <p:strVal val="#ppt_y-.03"/>
                                          </p:val>
                                        </p:tav>
                                      </p:tavLst>
                                    </p:anim>
                                    <p:anim calcmode="lin" valueType="num">
                                      <p:cBhvr>
                                        <p:cTn id="112"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113" presetID="37" presetClass="entr" presetSubtype="0" fill="hold"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1000"/>
                                        <p:tgtEl>
                                          <p:spTgt spid="30"/>
                                        </p:tgtEl>
                                      </p:cBhvr>
                                    </p:animEffect>
                                    <p:anim calcmode="lin" valueType="num">
                                      <p:cBhvr>
                                        <p:cTn id="116" dur="1000" fill="hold"/>
                                        <p:tgtEl>
                                          <p:spTgt spid="30"/>
                                        </p:tgtEl>
                                        <p:attrNameLst>
                                          <p:attrName>ppt_x</p:attrName>
                                        </p:attrNameLst>
                                      </p:cBhvr>
                                      <p:tavLst>
                                        <p:tav tm="0">
                                          <p:val>
                                            <p:strVal val="#ppt_x"/>
                                          </p:val>
                                        </p:tav>
                                        <p:tav tm="100000">
                                          <p:val>
                                            <p:strVal val="#ppt_x"/>
                                          </p:val>
                                        </p:tav>
                                      </p:tavLst>
                                    </p:anim>
                                    <p:anim calcmode="lin" valueType="num">
                                      <p:cBhvr>
                                        <p:cTn id="117" dur="900" decel="100000" fill="hold"/>
                                        <p:tgtEl>
                                          <p:spTgt spid="30"/>
                                        </p:tgtEl>
                                        <p:attrNameLst>
                                          <p:attrName>ppt_y</p:attrName>
                                        </p:attrNameLst>
                                      </p:cBhvr>
                                      <p:tavLst>
                                        <p:tav tm="0">
                                          <p:val>
                                            <p:strVal val="#ppt_y+1"/>
                                          </p:val>
                                        </p:tav>
                                        <p:tav tm="100000">
                                          <p:val>
                                            <p:strVal val="#ppt_y-.03"/>
                                          </p:val>
                                        </p:tav>
                                      </p:tavLst>
                                    </p:anim>
                                    <p:anim calcmode="lin" valueType="num">
                                      <p:cBhvr>
                                        <p:cTn id="118" dur="100" accel="100000" fill="hold">
                                          <p:stCondLst>
                                            <p:cond delay="900"/>
                                          </p:stCondLst>
                                        </p:cTn>
                                        <p:tgtEl>
                                          <p:spTgt spid="30"/>
                                        </p:tgtEl>
                                        <p:attrNameLst>
                                          <p:attrName>ppt_y</p:attrName>
                                        </p:attrNameLst>
                                      </p:cBhvr>
                                      <p:tavLst>
                                        <p:tav tm="0">
                                          <p:val>
                                            <p:strVal val="#ppt_y-.03"/>
                                          </p:val>
                                        </p:tav>
                                        <p:tav tm="100000">
                                          <p:val>
                                            <p:strVal val="#ppt_y"/>
                                          </p:val>
                                        </p:tav>
                                      </p:tavLst>
                                    </p:anim>
                                  </p:childTnLst>
                                </p:cTn>
                              </p:par>
                              <p:par>
                                <p:cTn id="119" presetID="37" presetClass="entr" presetSubtype="0" fill="hold" nodeType="withEffect">
                                  <p:stCondLst>
                                    <p:cond delay="0"/>
                                  </p:stCondLst>
                                  <p:childTnLst>
                                    <p:set>
                                      <p:cBhvr>
                                        <p:cTn id="120" dur="1" fill="hold">
                                          <p:stCondLst>
                                            <p:cond delay="0"/>
                                          </p:stCondLst>
                                        </p:cTn>
                                        <p:tgtEl>
                                          <p:spTgt spid="227"/>
                                        </p:tgtEl>
                                        <p:attrNameLst>
                                          <p:attrName>style.visibility</p:attrName>
                                        </p:attrNameLst>
                                      </p:cBhvr>
                                      <p:to>
                                        <p:strVal val="visible"/>
                                      </p:to>
                                    </p:set>
                                    <p:animEffect transition="in" filter="fade">
                                      <p:cBhvr>
                                        <p:cTn id="121" dur="1000"/>
                                        <p:tgtEl>
                                          <p:spTgt spid="227"/>
                                        </p:tgtEl>
                                      </p:cBhvr>
                                    </p:animEffect>
                                    <p:anim calcmode="lin" valueType="num">
                                      <p:cBhvr>
                                        <p:cTn id="122" dur="1000" fill="hold"/>
                                        <p:tgtEl>
                                          <p:spTgt spid="227"/>
                                        </p:tgtEl>
                                        <p:attrNameLst>
                                          <p:attrName>ppt_x</p:attrName>
                                        </p:attrNameLst>
                                      </p:cBhvr>
                                      <p:tavLst>
                                        <p:tav tm="0">
                                          <p:val>
                                            <p:strVal val="#ppt_x"/>
                                          </p:val>
                                        </p:tav>
                                        <p:tav tm="100000">
                                          <p:val>
                                            <p:strVal val="#ppt_x"/>
                                          </p:val>
                                        </p:tav>
                                      </p:tavLst>
                                    </p:anim>
                                    <p:anim calcmode="lin" valueType="num">
                                      <p:cBhvr>
                                        <p:cTn id="123" dur="900" decel="100000" fill="hold"/>
                                        <p:tgtEl>
                                          <p:spTgt spid="227"/>
                                        </p:tgtEl>
                                        <p:attrNameLst>
                                          <p:attrName>ppt_y</p:attrName>
                                        </p:attrNameLst>
                                      </p:cBhvr>
                                      <p:tavLst>
                                        <p:tav tm="0">
                                          <p:val>
                                            <p:strVal val="#ppt_y+1"/>
                                          </p:val>
                                        </p:tav>
                                        <p:tav tm="100000">
                                          <p:val>
                                            <p:strVal val="#ppt_y-.03"/>
                                          </p:val>
                                        </p:tav>
                                      </p:tavLst>
                                    </p:anim>
                                    <p:anim calcmode="lin" valueType="num">
                                      <p:cBhvr>
                                        <p:cTn id="124" dur="100" accel="100000" fill="hold">
                                          <p:stCondLst>
                                            <p:cond delay="900"/>
                                          </p:stCondLst>
                                        </p:cTn>
                                        <p:tgtEl>
                                          <p:spTgt spid="227"/>
                                        </p:tgtEl>
                                        <p:attrNameLst>
                                          <p:attrName>ppt_y</p:attrName>
                                        </p:attrNameLst>
                                      </p:cBhvr>
                                      <p:tavLst>
                                        <p:tav tm="0">
                                          <p:val>
                                            <p:strVal val="#ppt_y-.03"/>
                                          </p:val>
                                        </p:tav>
                                        <p:tav tm="100000">
                                          <p:val>
                                            <p:strVal val="#ppt_y"/>
                                          </p:val>
                                        </p:tav>
                                      </p:tavLst>
                                    </p:anim>
                                  </p:childTnLst>
                                </p:cTn>
                              </p:par>
                              <p:par>
                                <p:cTn id="125" presetID="37" presetClass="entr" presetSubtype="0" fill="hold" nodeType="withEffect">
                                  <p:stCondLst>
                                    <p:cond delay="0"/>
                                  </p:stCondLst>
                                  <p:childTnLst>
                                    <p:set>
                                      <p:cBhvr>
                                        <p:cTn id="126" dur="1" fill="hold">
                                          <p:stCondLst>
                                            <p:cond delay="0"/>
                                          </p:stCondLst>
                                        </p:cTn>
                                        <p:tgtEl>
                                          <p:spTgt spid="224"/>
                                        </p:tgtEl>
                                        <p:attrNameLst>
                                          <p:attrName>style.visibility</p:attrName>
                                        </p:attrNameLst>
                                      </p:cBhvr>
                                      <p:to>
                                        <p:strVal val="visible"/>
                                      </p:to>
                                    </p:set>
                                    <p:animEffect transition="in" filter="fade">
                                      <p:cBhvr>
                                        <p:cTn id="127" dur="1000"/>
                                        <p:tgtEl>
                                          <p:spTgt spid="224"/>
                                        </p:tgtEl>
                                      </p:cBhvr>
                                    </p:animEffect>
                                    <p:anim calcmode="lin" valueType="num">
                                      <p:cBhvr>
                                        <p:cTn id="128" dur="1000" fill="hold"/>
                                        <p:tgtEl>
                                          <p:spTgt spid="224"/>
                                        </p:tgtEl>
                                        <p:attrNameLst>
                                          <p:attrName>ppt_x</p:attrName>
                                        </p:attrNameLst>
                                      </p:cBhvr>
                                      <p:tavLst>
                                        <p:tav tm="0">
                                          <p:val>
                                            <p:strVal val="#ppt_x"/>
                                          </p:val>
                                        </p:tav>
                                        <p:tav tm="100000">
                                          <p:val>
                                            <p:strVal val="#ppt_x"/>
                                          </p:val>
                                        </p:tav>
                                      </p:tavLst>
                                    </p:anim>
                                    <p:anim calcmode="lin" valueType="num">
                                      <p:cBhvr>
                                        <p:cTn id="129" dur="900" decel="100000" fill="hold"/>
                                        <p:tgtEl>
                                          <p:spTgt spid="224"/>
                                        </p:tgtEl>
                                        <p:attrNameLst>
                                          <p:attrName>ppt_y</p:attrName>
                                        </p:attrNameLst>
                                      </p:cBhvr>
                                      <p:tavLst>
                                        <p:tav tm="0">
                                          <p:val>
                                            <p:strVal val="#ppt_y+1"/>
                                          </p:val>
                                        </p:tav>
                                        <p:tav tm="100000">
                                          <p:val>
                                            <p:strVal val="#ppt_y-.03"/>
                                          </p:val>
                                        </p:tav>
                                      </p:tavLst>
                                    </p:anim>
                                    <p:anim calcmode="lin" valueType="num">
                                      <p:cBhvr>
                                        <p:cTn id="130" dur="100" accel="100000" fill="hold">
                                          <p:stCondLst>
                                            <p:cond delay="900"/>
                                          </p:stCondLst>
                                        </p:cTn>
                                        <p:tgtEl>
                                          <p:spTgt spid="224"/>
                                        </p:tgtEl>
                                        <p:attrNameLst>
                                          <p:attrName>ppt_y</p:attrName>
                                        </p:attrNameLst>
                                      </p:cBhvr>
                                      <p:tavLst>
                                        <p:tav tm="0">
                                          <p:val>
                                            <p:strVal val="#ppt_y-.03"/>
                                          </p:val>
                                        </p:tav>
                                        <p:tav tm="100000">
                                          <p:val>
                                            <p:strVal val="#ppt_y"/>
                                          </p:val>
                                        </p:tav>
                                      </p:tavLst>
                                    </p:anim>
                                  </p:childTnLst>
                                </p:cTn>
                              </p:par>
                              <p:par>
                                <p:cTn id="131" presetID="37" presetClass="entr" presetSubtype="0" fill="hold" nodeType="with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fade">
                                      <p:cBhvr>
                                        <p:cTn id="133" dur="1000"/>
                                        <p:tgtEl>
                                          <p:spTgt spid="31"/>
                                        </p:tgtEl>
                                      </p:cBhvr>
                                    </p:animEffect>
                                    <p:anim calcmode="lin" valueType="num">
                                      <p:cBhvr>
                                        <p:cTn id="134" dur="1000" fill="hold"/>
                                        <p:tgtEl>
                                          <p:spTgt spid="31"/>
                                        </p:tgtEl>
                                        <p:attrNameLst>
                                          <p:attrName>ppt_x</p:attrName>
                                        </p:attrNameLst>
                                      </p:cBhvr>
                                      <p:tavLst>
                                        <p:tav tm="0">
                                          <p:val>
                                            <p:strVal val="#ppt_x"/>
                                          </p:val>
                                        </p:tav>
                                        <p:tav tm="100000">
                                          <p:val>
                                            <p:strVal val="#ppt_x"/>
                                          </p:val>
                                        </p:tav>
                                      </p:tavLst>
                                    </p:anim>
                                    <p:anim calcmode="lin" valueType="num">
                                      <p:cBhvr>
                                        <p:cTn id="135" dur="900" decel="100000" fill="hold"/>
                                        <p:tgtEl>
                                          <p:spTgt spid="31"/>
                                        </p:tgtEl>
                                        <p:attrNameLst>
                                          <p:attrName>ppt_y</p:attrName>
                                        </p:attrNameLst>
                                      </p:cBhvr>
                                      <p:tavLst>
                                        <p:tav tm="0">
                                          <p:val>
                                            <p:strVal val="#ppt_y+1"/>
                                          </p:val>
                                        </p:tav>
                                        <p:tav tm="100000">
                                          <p:val>
                                            <p:strVal val="#ppt_y-.03"/>
                                          </p:val>
                                        </p:tav>
                                      </p:tavLst>
                                    </p:anim>
                                    <p:anim calcmode="lin" valueType="num">
                                      <p:cBhvr>
                                        <p:cTn id="136" dur="100" accel="100000" fill="hold">
                                          <p:stCondLst>
                                            <p:cond delay="900"/>
                                          </p:stCondLst>
                                        </p:cTn>
                                        <p:tgtEl>
                                          <p:spTgt spid="31"/>
                                        </p:tgtEl>
                                        <p:attrNameLst>
                                          <p:attrName>ppt_y</p:attrName>
                                        </p:attrNameLst>
                                      </p:cBhvr>
                                      <p:tavLst>
                                        <p:tav tm="0">
                                          <p:val>
                                            <p:strVal val="#ppt_y-.03"/>
                                          </p:val>
                                        </p:tav>
                                        <p:tav tm="100000">
                                          <p:val>
                                            <p:strVal val="#ppt_y"/>
                                          </p:val>
                                        </p:tav>
                                      </p:tavLst>
                                    </p:anim>
                                  </p:childTnLst>
                                </p:cTn>
                              </p:par>
                              <p:par>
                                <p:cTn id="137" presetID="37" presetClass="entr" presetSubtype="0" fill="hold" nodeType="withEffect">
                                  <p:stCondLst>
                                    <p:cond delay="0"/>
                                  </p:stCondLst>
                                  <p:childTnLst>
                                    <p:set>
                                      <p:cBhvr>
                                        <p:cTn id="138" dur="1" fill="hold">
                                          <p:stCondLst>
                                            <p:cond delay="0"/>
                                          </p:stCondLst>
                                        </p:cTn>
                                        <p:tgtEl>
                                          <p:spTgt spid="22"/>
                                        </p:tgtEl>
                                        <p:attrNameLst>
                                          <p:attrName>style.visibility</p:attrName>
                                        </p:attrNameLst>
                                      </p:cBhvr>
                                      <p:to>
                                        <p:strVal val="visible"/>
                                      </p:to>
                                    </p:set>
                                    <p:animEffect transition="in" filter="fade">
                                      <p:cBhvr>
                                        <p:cTn id="139" dur="1000"/>
                                        <p:tgtEl>
                                          <p:spTgt spid="22"/>
                                        </p:tgtEl>
                                      </p:cBhvr>
                                    </p:animEffect>
                                    <p:anim calcmode="lin" valueType="num">
                                      <p:cBhvr>
                                        <p:cTn id="140" dur="1000" fill="hold"/>
                                        <p:tgtEl>
                                          <p:spTgt spid="22"/>
                                        </p:tgtEl>
                                        <p:attrNameLst>
                                          <p:attrName>ppt_x</p:attrName>
                                        </p:attrNameLst>
                                      </p:cBhvr>
                                      <p:tavLst>
                                        <p:tav tm="0">
                                          <p:val>
                                            <p:strVal val="#ppt_x"/>
                                          </p:val>
                                        </p:tav>
                                        <p:tav tm="100000">
                                          <p:val>
                                            <p:strVal val="#ppt_x"/>
                                          </p:val>
                                        </p:tav>
                                      </p:tavLst>
                                    </p:anim>
                                    <p:anim calcmode="lin" valueType="num">
                                      <p:cBhvr>
                                        <p:cTn id="141" dur="900" decel="100000" fill="hold"/>
                                        <p:tgtEl>
                                          <p:spTgt spid="22"/>
                                        </p:tgtEl>
                                        <p:attrNameLst>
                                          <p:attrName>ppt_y</p:attrName>
                                        </p:attrNameLst>
                                      </p:cBhvr>
                                      <p:tavLst>
                                        <p:tav tm="0">
                                          <p:val>
                                            <p:strVal val="#ppt_y+1"/>
                                          </p:val>
                                        </p:tav>
                                        <p:tav tm="100000">
                                          <p:val>
                                            <p:strVal val="#ppt_y-.03"/>
                                          </p:val>
                                        </p:tav>
                                      </p:tavLst>
                                    </p:anim>
                                    <p:anim calcmode="lin" valueType="num">
                                      <p:cBhvr>
                                        <p:cTn id="142" dur="100" accel="100000" fill="hold">
                                          <p:stCondLst>
                                            <p:cond delay="900"/>
                                          </p:stCondLst>
                                        </p:cTn>
                                        <p:tgtEl>
                                          <p:spTgt spid="22"/>
                                        </p:tgtEl>
                                        <p:attrNameLst>
                                          <p:attrName>ppt_y</p:attrName>
                                        </p:attrNameLst>
                                      </p:cBhvr>
                                      <p:tavLst>
                                        <p:tav tm="0">
                                          <p:val>
                                            <p:strVal val="#ppt_y-.03"/>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53" presetClass="entr" presetSubtype="16" fill="hold" nodeType="clickEffect">
                                  <p:stCondLst>
                                    <p:cond delay="0"/>
                                  </p:stCondLst>
                                  <p:childTnLst>
                                    <p:set>
                                      <p:cBhvr>
                                        <p:cTn id="146" dur="1" fill="hold">
                                          <p:stCondLst>
                                            <p:cond delay="0"/>
                                          </p:stCondLst>
                                        </p:cTn>
                                        <p:tgtEl>
                                          <p:spTgt spid="13"/>
                                        </p:tgtEl>
                                        <p:attrNameLst>
                                          <p:attrName>style.visibility</p:attrName>
                                        </p:attrNameLst>
                                      </p:cBhvr>
                                      <p:to>
                                        <p:strVal val="visible"/>
                                      </p:to>
                                    </p:set>
                                    <p:anim calcmode="lin" valueType="num">
                                      <p:cBhvr>
                                        <p:cTn id="147" dur="500" fill="hold"/>
                                        <p:tgtEl>
                                          <p:spTgt spid="13"/>
                                        </p:tgtEl>
                                        <p:attrNameLst>
                                          <p:attrName>ppt_w</p:attrName>
                                        </p:attrNameLst>
                                      </p:cBhvr>
                                      <p:tavLst>
                                        <p:tav tm="0">
                                          <p:val>
                                            <p:fltVal val="0"/>
                                          </p:val>
                                        </p:tav>
                                        <p:tav tm="100000">
                                          <p:val>
                                            <p:strVal val="#ppt_w"/>
                                          </p:val>
                                        </p:tav>
                                      </p:tavLst>
                                    </p:anim>
                                    <p:anim calcmode="lin" valueType="num">
                                      <p:cBhvr>
                                        <p:cTn id="148" dur="500" fill="hold"/>
                                        <p:tgtEl>
                                          <p:spTgt spid="13"/>
                                        </p:tgtEl>
                                        <p:attrNameLst>
                                          <p:attrName>ppt_h</p:attrName>
                                        </p:attrNameLst>
                                      </p:cBhvr>
                                      <p:tavLst>
                                        <p:tav tm="0">
                                          <p:val>
                                            <p:fltVal val="0"/>
                                          </p:val>
                                        </p:tav>
                                        <p:tav tm="100000">
                                          <p:val>
                                            <p:strVal val="#ppt_h"/>
                                          </p:val>
                                        </p:tav>
                                      </p:tavLst>
                                    </p:anim>
                                    <p:animEffect transition="in" filter="fade">
                                      <p:cBhvr>
                                        <p:cTn id="149" dur="500"/>
                                        <p:tgtEl>
                                          <p:spTgt spid="13"/>
                                        </p:tgtEl>
                                      </p:cBhvr>
                                    </p:animEffect>
                                  </p:childTnLst>
                                </p:cTn>
                              </p:par>
                              <p:par>
                                <p:cTn id="150" presetID="53" presetClass="entr" presetSubtype="16" fill="hold" nodeType="withEffect">
                                  <p:stCondLst>
                                    <p:cond delay="0"/>
                                  </p:stCondLst>
                                  <p:childTnLst>
                                    <p:set>
                                      <p:cBhvr>
                                        <p:cTn id="151" dur="1" fill="hold">
                                          <p:stCondLst>
                                            <p:cond delay="0"/>
                                          </p:stCondLst>
                                        </p:cTn>
                                        <p:tgtEl>
                                          <p:spTgt spid="16"/>
                                        </p:tgtEl>
                                        <p:attrNameLst>
                                          <p:attrName>style.visibility</p:attrName>
                                        </p:attrNameLst>
                                      </p:cBhvr>
                                      <p:to>
                                        <p:strVal val="visible"/>
                                      </p:to>
                                    </p:set>
                                    <p:anim calcmode="lin" valueType="num">
                                      <p:cBhvr>
                                        <p:cTn id="152" dur="500" fill="hold"/>
                                        <p:tgtEl>
                                          <p:spTgt spid="16"/>
                                        </p:tgtEl>
                                        <p:attrNameLst>
                                          <p:attrName>ppt_w</p:attrName>
                                        </p:attrNameLst>
                                      </p:cBhvr>
                                      <p:tavLst>
                                        <p:tav tm="0">
                                          <p:val>
                                            <p:fltVal val="0"/>
                                          </p:val>
                                        </p:tav>
                                        <p:tav tm="100000">
                                          <p:val>
                                            <p:strVal val="#ppt_w"/>
                                          </p:val>
                                        </p:tav>
                                      </p:tavLst>
                                    </p:anim>
                                    <p:anim calcmode="lin" valueType="num">
                                      <p:cBhvr>
                                        <p:cTn id="153" dur="500" fill="hold"/>
                                        <p:tgtEl>
                                          <p:spTgt spid="16"/>
                                        </p:tgtEl>
                                        <p:attrNameLst>
                                          <p:attrName>ppt_h</p:attrName>
                                        </p:attrNameLst>
                                      </p:cBhvr>
                                      <p:tavLst>
                                        <p:tav tm="0">
                                          <p:val>
                                            <p:fltVal val="0"/>
                                          </p:val>
                                        </p:tav>
                                        <p:tav tm="100000">
                                          <p:val>
                                            <p:strVal val="#ppt_h"/>
                                          </p:val>
                                        </p:tav>
                                      </p:tavLst>
                                    </p:anim>
                                    <p:animEffect transition="in" filter="fade">
                                      <p:cBhvr>
                                        <p:cTn id="154" dur="500"/>
                                        <p:tgtEl>
                                          <p:spTgt spid="16"/>
                                        </p:tgtEl>
                                      </p:cBhvr>
                                    </p:animEffect>
                                  </p:childTnLst>
                                </p:cTn>
                              </p:par>
                              <p:par>
                                <p:cTn id="155" presetID="53" presetClass="entr" presetSubtype="16" fill="hold" nodeType="withEffect">
                                  <p:stCondLst>
                                    <p:cond delay="0"/>
                                  </p:stCondLst>
                                  <p:childTnLst>
                                    <p:set>
                                      <p:cBhvr>
                                        <p:cTn id="156" dur="1" fill="hold">
                                          <p:stCondLst>
                                            <p:cond delay="0"/>
                                          </p:stCondLst>
                                        </p:cTn>
                                        <p:tgtEl>
                                          <p:spTgt spid="27"/>
                                        </p:tgtEl>
                                        <p:attrNameLst>
                                          <p:attrName>style.visibility</p:attrName>
                                        </p:attrNameLst>
                                      </p:cBhvr>
                                      <p:to>
                                        <p:strVal val="visible"/>
                                      </p:to>
                                    </p:set>
                                    <p:anim calcmode="lin" valueType="num">
                                      <p:cBhvr>
                                        <p:cTn id="157" dur="500" fill="hold"/>
                                        <p:tgtEl>
                                          <p:spTgt spid="27"/>
                                        </p:tgtEl>
                                        <p:attrNameLst>
                                          <p:attrName>ppt_w</p:attrName>
                                        </p:attrNameLst>
                                      </p:cBhvr>
                                      <p:tavLst>
                                        <p:tav tm="0">
                                          <p:val>
                                            <p:fltVal val="0"/>
                                          </p:val>
                                        </p:tav>
                                        <p:tav tm="100000">
                                          <p:val>
                                            <p:strVal val="#ppt_w"/>
                                          </p:val>
                                        </p:tav>
                                      </p:tavLst>
                                    </p:anim>
                                    <p:anim calcmode="lin" valueType="num">
                                      <p:cBhvr>
                                        <p:cTn id="158" dur="500" fill="hold"/>
                                        <p:tgtEl>
                                          <p:spTgt spid="27"/>
                                        </p:tgtEl>
                                        <p:attrNameLst>
                                          <p:attrName>ppt_h</p:attrName>
                                        </p:attrNameLst>
                                      </p:cBhvr>
                                      <p:tavLst>
                                        <p:tav tm="0">
                                          <p:val>
                                            <p:fltVal val="0"/>
                                          </p:val>
                                        </p:tav>
                                        <p:tav tm="100000">
                                          <p:val>
                                            <p:strVal val="#ppt_h"/>
                                          </p:val>
                                        </p:tav>
                                      </p:tavLst>
                                    </p:anim>
                                    <p:animEffect transition="in" filter="fade">
                                      <p:cBhvr>
                                        <p:cTn id="159" dur="500"/>
                                        <p:tgtEl>
                                          <p:spTgt spid="27"/>
                                        </p:tgtEl>
                                      </p:cBhvr>
                                    </p:animEffect>
                                  </p:childTnLst>
                                </p:cTn>
                              </p:par>
                              <p:par>
                                <p:cTn id="160" presetID="53" presetClass="entr" presetSubtype="16" fill="hold" nodeType="withEffect">
                                  <p:stCondLst>
                                    <p:cond delay="0"/>
                                  </p:stCondLst>
                                  <p:childTnLst>
                                    <p:set>
                                      <p:cBhvr>
                                        <p:cTn id="161" dur="1" fill="hold">
                                          <p:stCondLst>
                                            <p:cond delay="0"/>
                                          </p:stCondLst>
                                        </p:cTn>
                                        <p:tgtEl>
                                          <p:spTgt spid="11"/>
                                        </p:tgtEl>
                                        <p:attrNameLst>
                                          <p:attrName>style.visibility</p:attrName>
                                        </p:attrNameLst>
                                      </p:cBhvr>
                                      <p:to>
                                        <p:strVal val="visible"/>
                                      </p:to>
                                    </p:set>
                                    <p:anim calcmode="lin" valueType="num">
                                      <p:cBhvr>
                                        <p:cTn id="162" dur="500" fill="hold"/>
                                        <p:tgtEl>
                                          <p:spTgt spid="11"/>
                                        </p:tgtEl>
                                        <p:attrNameLst>
                                          <p:attrName>ppt_w</p:attrName>
                                        </p:attrNameLst>
                                      </p:cBhvr>
                                      <p:tavLst>
                                        <p:tav tm="0">
                                          <p:val>
                                            <p:fltVal val="0"/>
                                          </p:val>
                                        </p:tav>
                                        <p:tav tm="100000">
                                          <p:val>
                                            <p:strVal val="#ppt_w"/>
                                          </p:val>
                                        </p:tav>
                                      </p:tavLst>
                                    </p:anim>
                                    <p:anim calcmode="lin" valueType="num">
                                      <p:cBhvr>
                                        <p:cTn id="163" dur="500" fill="hold"/>
                                        <p:tgtEl>
                                          <p:spTgt spid="11"/>
                                        </p:tgtEl>
                                        <p:attrNameLst>
                                          <p:attrName>ppt_h</p:attrName>
                                        </p:attrNameLst>
                                      </p:cBhvr>
                                      <p:tavLst>
                                        <p:tav tm="0">
                                          <p:val>
                                            <p:fltVal val="0"/>
                                          </p:val>
                                        </p:tav>
                                        <p:tav tm="100000">
                                          <p:val>
                                            <p:strVal val="#ppt_h"/>
                                          </p:val>
                                        </p:tav>
                                      </p:tavLst>
                                    </p:anim>
                                    <p:animEffect transition="in" filter="fade">
                                      <p:cBhvr>
                                        <p:cTn id="164" dur="500"/>
                                        <p:tgtEl>
                                          <p:spTgt spid="11"/>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1" fill="hold" nodeType="clickEffect">
                                  <p:stCondLst>
                                    <p:cond delay="0"/>
                                  </p:stCondLst>
                                  <p:childTnLst>
                                    <p:set>
                                      <p:cBhvr>
                                        <p:cTn id="168" dur="1" fill="hold">
                                          <p:stCondLst>
                                            <p:cond delay="0"/>
                                          </p:stCondLst>
                                        </p:cTn>
                                        <p:tgtEl>
                                          <p:spTgt spid="336"/>
                                        </p:tgtEl>
                                        <p:attrNameLst>
                                          <p:attrName>style.visibility</p:attrName>
                                        </p:attrNameLst>
                                      </p:cBhvr>
                                      <p:to>
                                        <p:strVal val="visible"/>
                                      </p:to>
                                    </p:set>
                                    <p:animEffect transition="in" filter="wipe(up)">
                                      <p:cBhvr>
                                        <p:cTn id="169" dur="500"/>
                                        <p:tgtEl>
                                          <p:spTgt spid="336"/>
                                        </p:tgtEl>
                                      </p:cBhvr>
                                    </p:animEffect>
                                  </p:childTnLst>
                                </p:cTn>
                              </p:par>
                              <p:par>
                                <p:cTn id="170" presetID="22" presetClass="entr" presetSubtype="1" fill="hold" nodeType="withEffect">
                                  <p:stCondLst>
                                    <p:cond delay="0"/>
                                  </p:stCondLst>
                                  <p:childTnLst>
                                    <p:set>
                                      <p:cBhvr>
                                        <p:cTn id="171" dur="1" fill="hold">
                                          <p:stCondLst>
                                            <p:cond delay="0"/>
                                          </p:stCondLst>
                                        </p:cTn>
                                        <p:tgtEl>
                                          <p:spTgt spid="223"/>
                                        </p:tgtEl>
                                        <p:attrNameLst>
                                          <p:attrName>style.visibility</p:attrName>
                                        </p:attrNameLst>
                                      </p:cBhvr>
                                      <p:to>
                                        <p:strVal val="visible"/>
                                      </p:to>
                                    </p:set>
                                    <p:animEffect transition="in" filter="wipe(up)">
                                      <p:cBhvr>
                                        <p:cTn id="172" dur="500"/>
                                        <p:tgtEl>
                                          <p:spTgt spid="223"/>
                                        </p:tgtEl>
                                      </p:cBhvr>
                                    </p:animEffect>
                                  </p:childTnLst>
                                </p:cTn>
                              </p:par>
                              <p:par>
                                <p:cTn id="173" presetID="22" presetClass="entr" presetSubtype="1" fill="hold" nodeType="withEffect">
                                  <p:stCondLst>
                                    <p:cond delay="0"/>
                                  </p:stCondLst>
                                  <p:childTnLst>
                                    <p:set>
                                      <p:cBhvr>
                                        <p:cTn id="174" dur="1" fill="hold">
                                          <p:stCondLst>
                                            <p:cond delay="0"/>
                                          </p:stCondLst>
                                        </p:cTn>
                                        <p:tgtEl>
                                          <p:spTgt spid="262"/>
                                        </p:tgtEl>
                                        <p:attrNameLst>
                                          <p:attrName>style.visibility</p:attrName>
                                        </p:attrNameLst>
                                      </p:cBhvr>
                                      <p:to>
                                        <p:strVal val="visible"/>
                                      </p:to>
                                    </p:set>
                                    <p:animEffect transition="in" filter="wipe(up)">
                                      <p:cBhvr>
                                        <p:cTn id="175" dur="500"/>
                                        <p:tgtEl>
                                          <p:spTgt spid="262"/>
                                        </p:tgtEl>
                                      </p:cBhvr>
                                    </p:animEffect>
                                  </p:childTnLst>
                                </p:cTn>
                              </p:par>
                              <p:par>
                                <p:cTn id="176" presetID="22" presetClass="entr" presetSubtype="1" fill="hold" nodeType="withEffect">
                                  <p:stCondLst>
                                    <p:cond delay="0"/>
                                  </p:stCondLst>
                                  <p:childTnLst>
                                    <p:set>
                                      <p:cBhvr>
                                        <p:cTn id="177" dur="1" fill="hold">
                                          <p:stCondLst>
                                            <p:cond delay="0"/>
                                          </p:stCondLst>
                                        </p:cTn>
                                        <p:tgtEl>
                                          <p:spTgt spid="301"/>
                                        </p:tgtEl>
                                        <p:attrNameLst>
                                          <p:attrName>style.visibility</p:attrName>
                                        </p:attrNameLst>
                                      </p:cBhvr>
                                      <p:to>
                                        <p:strVal val="visible"/>
                                      </p:to>
                                    </p:set>
                                    <p:animEffect transition="in" filter="wipe(up)">
                                      <p:cBhvr>
                                        <p:cTn id="178" dur="500"/>
                                        <p:tgtEl>
                                          <p:spTgt spid="301"/>
                                        </p:tgtEl>
                                      </p:cBhvr>
                                    </p:animEffect>
                                  </p:childTnLst>
                                </p:cTn>
                              </p:par>
                              <p:par>
                                <p:cTn id="179" presetID="22" presetClass="entr" presetSubtype="1" fill="hold" nodeType="withEffect">
                                  <p:stCondLst>
                                    <p:cond delay="0"/>
                                  </p:stCondLst>
                                  <p:childTnLst>
                                    <p:set>
                                      <p:cBhvr>
                                        <p:cTn id="180" dur="1" fill="hold">
                                          <p:stCondLst>
                                            <p:cond delay="0"/>
                                          </p:stCondLst>
                                        </p:cTn>
                                        <p:tgtEl>
                                          <p:spTgt spid="265"/>
                                        </p:tgtEl>
                                        <p:attrNameLst>
                                          <p:attrName>style.visibility</p:attrName>
                                        </p:attrNameLst>
                                      </p:cBhvr>
                                      <p:to>
                                        <p:strVal val="visible"/>
                                      </p:to>
                                    </p:set>
                                    <p:animEffect transition="in" filter="wipe(up)">
                                      <p:cBhvr>
                                        <p:cTn id="181" dur="500"/>
                                        <p:tgtEl>
                                          <p:spTgt spid="265"/>
                                        </p:tgtEl>
                                      </p:cBhvr>
                                    </p:animEffect>
                                  </p:childTnLst>
                                </p:cTn>
                              </p:par>
                              <p:par>
                                <p:cTn id="182" presetID="22" presetClass="entr" presetSubtype="1" fill="hold" nodeType="withEffect">
                                  <p:stCondLst>
                                    <p:cond delay="0"/>
                                  </p:stCondLst>
                                  <p:childTnLst>
                                    <p:set>
                                      <p:cBhvr>
                                        <p:cTn id="183" dur="1" fill="hold">
                                          <p:stCondLst>
                                            <p:cond delay="0"/>
                                          </p:stCondLst>
                                        </p:cTn>
                                        <p:tgtEl>
                                          <p:spTgt spid="236"/>
                                        </p:tgtEl>
                                        <p:attrNameLst>
                                          <p:attrName>style.visibility</p:attrName>
                                        </p:attrNameLst>
                                      </p:cBhvr>
                                      <p:to>
                                        <p:strVal val="visible"/>
                                      </p:to>
                                    </p:set>
                                    <p:animEffect transition="in" filter="wipe(up)">
                                      <p:cBhvr>
                                        <p:cTn id="184" dur="500"/>
                                        <p:tgtEl>
                                          <p:spTgt spid="236"/>
                                        </p:tgtEl>
                                      </p:cBhvr>
                                    </p:animEffect>
                                  </p:childTnLst>
                                </p:cTn>
                              </p:par>
                              <p:par>
                                <p:cTn id="185" presetID="22" presetClass="entr" presetSubtype="1" fill="hold" nodeType="withEffect">
                                  <p:stCondLst>
                                    <p:cond delay="0"/>
                                  </p:stCondLst>
                                  <p:childTnLst>
                                    <p:set>
                                      <p:cBhvr>
                                        <p:cTn id="186" dur="1" fill="hold">
                                          <p:stCondLst>
                                            <p:cond delay="0"/>
                                          </p:stCondLst>
                                        </p:cTn>
                                        <p:tgtEl>
                                          <p:spTgt spid="297"/>
                                        </p:tgtEl>
                                        <p:attrNameLst>
                                          <p:attrName>style.visibility</p:attrName>
                                        </p:attrNameLst>
                                      </p:cBhvr>
                                      <p:to>
                                        <p:strVal val="visible"/>
                                      </p:to>
                                    </p:set>
                                    <p:animEffect transition="in" filter="wipe(up)">
                                      <p:cBhvr>
                                        <p:cTn id="187" dur="500"/>
                                        <p:tgtEl>
                                          <p:spTgt spid="297"/>
                                        </p:tgtEl>
                                      </p:cBhvr>
                                    </p:animEffect>
                                  </p:childTnLst>
                                </p:cTn>
                              </p:par>
                              <p:par>
                                <p:cTn id="188" presetID="22" presetClass="entr" presetSubtype="1" fill="hold" nodeType="withEffect">
                                  <p:stCondLst>
                                    <p:cond delay="0"/>
                                  </p:stCondLst>
                                  <p:childTnLst>
                                    <p:set>
                                      <p:cBhvr>
                                        <p:cTn id="189" dur="1" fill="hold">
                                          <p:stCondLst>
                                            <p:cond delay="0"/>
                                          </p:stCondLst>
                                        </p:cTn>
                                        <p:tgtEl>
                                          <p:spTgt spid="267"/>
                                        </p:tgtEl>
                                        <p:attrNameLst>
                                          <p:attrName>style.visibility</p:attrName>
                                        </p:attrNameLst>
                                      </p:cBhvr>
                                      <p:to>
                                        <p:strVal val="visible"/>
                                      </p:to>
                                    </p:set>
                                    <p:animEffect transition="in" filter="wipe(up)">
                                      <p:cBhvr>
                                        <p:cTn id="190" dur="500"/>
                                        <p:tgtEl>
                                          <p:spTgt spid="267"/>
                                        </p:tgtEl>
                                      </p:cBhvr>
                                    </p:animEffect>
                                  </p:childTnLst>
                                </p:cTn>
                              </p:par>
                              <p:par>
                                <p:cTn id="191" presetID="22" presetClass="entr" presetSubtype="1" fill="hold" nodeType="withEffect">
                                  <p:stCondLst>
                                    <p:cond delay="0"/>
                                  </p:stCondLst>
                                  <p:childTnLst>
                                    <p:set>
                                      <p:cBhvr>
                                        <p:cTn id="192" dur="1" fill="hold">
                                          <p:stCondLst>
                                            <p:cond delay="0"/>
                                          </p:stCondLst>
                                        </p:cTn>
                                        <p:tgtEl>
                                          <p:spTgt spid="254"/>
                                        </p:tgtEl>
                                        <p:attrNameLst>
                                          <p:attrName>style.visibility</p:attrName>
                                        </p:attrNameLst>
                                      </p:cBhvr>
                                      <p:to>
                                        <p:strVal val="visible"/>
                                      </p:to>
                                    </p:set>
                                    <p:animEffect transition="in" filter="wipe(up)">
                                      <p:cBhvr>
                                        <p:cTn id="193" dur="500"/>
                                        <p:tgtEl>
                                          <p:spTgt spid="254"/>
                                        </p:tgtEl>
                                      </p:cBhvr>
                                    </p:animEffect>
                                  </p:childTnLst>
                                </p:cTn>
                              </p:par>
                              <p:par>
                                <p:cTn id="194" presetID="22" presetClass="entr" presetSubtype="1" fill="hold" nodeType="withEffect">
                                  <p:stCondLst>
                                    <p:cond delay="0"/>
                                  </p:stCondLst>
                                  <p:childTnLst>
                                    <p:set>
                                      <p:cBhvr>
                                        <p:cTn id="195" dur="1" fill="hold">
                                          <p:stCondLst>
                                            <p:cond delay="0"/>
                                          </p:stCondLst>
                                        </p:cTn>
                                        <p:tgtEl>
                                          <p:spTgt spid="272"/>
                                        </p:tgtEl>
                                        <p:attrNameLst>
                                          <p:attrName>style.visibility</p:attrName>
                                        </p:attrNameLst>
                                      </p:cBhvr>
                                      <p:to>
                                        <p:strVal val="visible"/>
                                      </p:to>
                                    </p:set>
                                    <p:animEffect transition="in" filter="wipe(up)">
                                      <p:cBhvr>
                                        <p:cTn id="196" dur="500"/>
                                        <p:tgtEl>
                                          <p:spTgt spid="272"/>
                                        </p:tgtEl>
                                      </p:cBhvr>
                                    </p:animEffect>
                                  </p:childTnLst>
                                </p:cTn>
                              </p:par>
                              <p:par>
                                <p:cTn id="197" presetID="22" presetClass="entr" presetSubtype="1" fill="hold" nodeType="withEffect">
                                  <p:stCondLst>
                                    <p:cond delay="0"/>
                                  </p:stCondLst>
                                  <p:childTnLst>
                                    <p:set>
                                      <p:cBhvr>
                                        <p:cTn id="198" dur="1" fill="hold">
                                          <p:stCondLst>
                                            <p:cond delay="0"/>
                                          </p:stCondLst>
                                        </p:cTn>
                                        <p:tgtEl>
                                          <p:spTgt spid="277"/>
                                        </p:tgtEl>
                                        <p:attrNameLst>
                                          <p:attrName>style.visibility</p:attrName>
                                        </p:attrNameLst>
                                      </p:cBhvr>
                                      <p:to>
                                        <p:strVal val="visible"/>
                                      </p:to>
                                    </p:set>
                                    <p:animEffect transition="in" filter="wipe(up)">
                                      <p:cBhvr>
                                        <p:cTn id="199" dur="500"/>
                                        <p:tgtEl>
                                          <p:spTgt spid="277"/>
                                        </p:tgtEl>
                                      </p:cBhvr>
                                    </p:animEffect>
                                  </p:childTnLst>
                                </p:cTn>
                              </p:par>
                              <p:par>
                                <p:cTn id="200" presetID="22" presetClass="entr" presetSubtype="1" fill="hold" nodeType="withEffect">
                                  <p:stCondLst>
                                    <p:cond delay="0"/>
                                  </p:stCondLst>
                                  <p:childTnLst>
                                    <p:set>
                                      <p:cBhvr>
                                        <p:cTn id="201" dur="1" fill="hold">
                                          <p:stCondLst>
                                            <p:cond delay="0"/>
                                          </p:stCondLst>
                                        </p:cTn>
                                        <p:tgtEl>
                                          <p:spTgt spid="293"/>
                                        </p:tgtEl>
                                        <p:attrNameLst>
                                          <p:attrName>style.visibility</p:attrName>
                                        </p:attrNameLst>
                                      </p:cBhvr>
                                      <p:to>
                                        <p:strVal val="visible"/>
                                      </p:to>
                                    </p:set>
                                    <p:animEffect transition="in" filter="wipe(up)">
                                      <p:cBhvr>
                                        <p:cTn id="202" dur="500"/>
                                        <p:tgtEl>
                                          <p:spTgt spid="293"/>
                                        </p:tgtEl>
                                      </p:cBhvr>
                                    </p:animEffect>
                                  </p:childTnLst>
                                </p:cTn>
                              </p:par>
                              <p:par>
                                <p:cTn id="203" presetID="22" presetClass="entr" presetSubtype="1" fill="hold" nodeType="withEffect">
                                  <p:stCondLst>
                                    <p:cond delay="0"/>
                                  </p:stCondLst>
                                  <p:childTnLst>
                                    <p:set>
                                      <p:cBhvr>
                                        <p:cTn id="204" dur="1" fill="hold">
                                          <p:stCondLst>
                                            <p:cond delay="0"/>
                                          </p:stCondLst>
                                        </p:cTn>
                                        <p:tgtEl>
                                          <p:spTgt spid="256"/>
                                        </p:tgtEl>
                                        <p:attrNameLst>
                                          <p:attrName>style.visibility</p:attrName>
                                        </p:attrNameLst>
                                      </p:cBhvr>
                                      <p:to>
                                        <p:strVal val="visible"/>
                                      </p:to>
                                    </p:set>
                                    <p:animEffect transition="in" filter="wipe(up)">
                                      <p:cBhvr>
                                        <p:cTn id="205" dur="500"/>
                                        <p:tgtEl>
                                          <p:spTgt spid="256"/>
                                        </p:tgtEl>
                                      </p:cBhvr>
                                    </p:animEffect>
                                  </p:childTnLst>
                                </p:cTn>
                              </p:par>
                              <p:par>
                                <p:cTn id="206" presetID="22" presetClass="entr" presetSubtype="1" fill="hold" nodeType="withEffect">
                                  <p:stCondLst>
                                    <p:cond delay="0"/>
                                  </p:stCondLst>
                                  <p:childTnLst>
                                    <p:set>
                                      <p:cBhvr>
                                        <p:cTn id="207" dur="1" fill="hold">
                                          <p:stCondLst>
                                            <p:cond delay="0"/>
                                          </p:stCondLst>
                                        </p:cTn>
                                        <p:tgtEl>
                                          <p:spTgt spid="203"/>
                                        </p:tgtEl>
                                        <p:attrNameLst>
                                          <p:attrName>style.visibility</p:attrName>
                                        </p:attrNameLst>
                                      </p:cBhvr>
                                      <p:to>
                                        <p:strVal val="visible"/>
                                      </p:to>
                                    </p:set>
                                    <p:animEffect transition="in" filter="wipe(up)">
                                      <p:cBhvr>
                                        <p:cTn id="208" dur="500"/>
                                        <p:tgtEl>
                                          <p:spTgt spid="203"/>
                                        </p:tgtEl>
                                      </p:cBhvr>
                                    </p:animEffect>
                                  </p:childTnLst>
                                </p:cTn>
                              </p:par>
                              <p:par>
                                <p:cTn id="209" presetID="22" presetClass="entr" presetSubtype="1" fill="hold" nodeType="withEffect">
                                  <p:stCondLst>
                                    <p:cond delay="0"/>
                                  </p:stCondLst>
                                  <p:childTnLst>
                                    <p:set>
                                      <p:cBhvr>
                                        <p:cTn id="210" dur="1" fill="hold">
                                          <p:stCondLst>
                                            <p:cond delay="0"/>
                                          </p:stCondLst>
                                        </p:cTn>
                                        <p:tgtEl>
                                          <p:spTgt spid="219"/>
                                        </p:tgtEl>
                                        <p:attrNameLst>
                                          <p:attrName>style.visibility</p:attrName>
                                        </p:attrNameLst>
                                      </p:cBhvr>
                                      <p:to>
                                        <p:strVal val="visible"/>
                                      </p:to>
                                    </p:set>
                                    <p:animEffect transition="in" filter="wipe(up)">
                                      <p:cBhvr>
                                        <p:cTn id="211" dur="500"/>
                                        <p:tgtEl>
                                          <p:spTgt spid="219"/>
                                        </p:tgtEl>
                                      </p:cBhvr>
                                    </p:animEffect>
                                  </p:childTnLst>
                                </p:cTn>
                              </p:par>
                              <p:par>
                                <p:cTn id="212" presetID="22" presetClass="entr" presetSubtype="1" fill="hold" nodeType="withEffect">
                                  <p:stCondLst>
                                    <p:cond delay="0"/>
                                  </p:stCondLst>
                                  <p:childTnLst>
                                    <p:set>
                                      <p:cBhvr>
                                        <p:cTn id="213" dur="1" fill="hold">
                                          <p:stCondLst>
                                            <p:cond delay="0"/>
                                          </p:stCondLst>
                                        </p:cTn>
                                        <p:tgtEl>
                                          <p:spTgt spid="270"/>
                                        </p:tgtEl>
                                        <p:attrNameLst>
                                          <p:attrName>style.visibility</p:attrName>
                                        </p:attrNameLst>
                                      </p:cBhvr>
                                      <p:to>
                                        <p:strVal val="visible"/>
                                      </p:to>
                                    </p:set>
                                    <p:animEffect transition="in" filter="wipe(up)">
                                      <p:cBhvr>
                                        <p:cTn id="214" dur="500"/>
                                        <p:tgtEl>
                                          <p:spTgt spid="270"/>
                                        </p:tgtEl>
                                      </p:cBhvr>
                                    </p:animEffect>
                                  </p:childTnLst>
                                </p:cTn>
                              </p:par>
                              <p:par>
                                <p:cTn id="215" presetID="22" presetClass="entr" presetSubtype="1" fill="hold" nodeType="withEffect">
                                  <p:stCondLst>
                                    <p:cond delay="0"/>
                                  </p:stCondLst>
                                  <p:childTnLst>
                                    <p:set>
                                      <p:cBhvr>
                                        <p:cTn id="216" dur="1" fill="hold">
                                          <p:stCondLst>
                                            <p:cond delay="0"/>
                                          </p:stCondLst>
                                        </p:cTn>
                                        <p:tgtEl>
                                          <p:spTgt spid="244"/>
                                        </p:tgtEl>
                                        <p:attrNameLst>
                                          <p:attrName>style.visibility</p:attrName>
                                        </p:attrNameLst>
                                      </p:cBhvr>
                                      <p:to>
                                        <p:strVal val="visible"/>
                                      </p:to>
                                    </p:set>
                                    <p:animEffect transition="in" filter="wipe(up)">
                                      <p:cBhvr>
                                        <p:cTn id="217" dur="500"/>
                                        <p:tgtEl>
                                          <p:spTgt spid="244"/>
                                        </p:tgtEl>
                                      </p:cBhvr>
                                    </p:animEffect>
                                  </p:childTnLst>
                                </p:cTn>
                              </p:par>
                            </p:childTnLst>
                          </p:cTn>
                        </p:par>
                        <p:par>
                          <p:cTn id="218" fill="hold">
                            <p:stCondLst>
                              <p:cond delay="500"/>
                            </p:stCondLst>
                            <p:childTnLst>
                              <p:par>
                                <p:cTn id="219" presetID="22" presetClass="entr" presetSubtype="8" fill="hold" nodeType="afterEffect">
                                  <p:stCondLst>
                                    <p:cond delay="1000"/>
                                  </p:stCondLst>
                                  <p:childTnLst>
                                    <p:set>
                                      <p:cBhvr>
                                        <p:cTn id="220" dur="1" fill="hold">
                                          <p:stCondLst>
                                            <p:cond delay="0"/>
                                          </p:stCondLst>
                                        </p:cTn>
                                        <p:tgtEl>
                                          <p:spTgt spid="242"/>
                                        </p:tgtEl>
                                        <p:attrNameLst>
                                          <p:attrName>style.visibility</p:attrName>
                                        </p:attrNameLst>
                                      </p:cBhvr>
                                      <p:to>
                                        <p:strVal val="visible"/>
                                      </p:to>
                                    </p:set>
                                    <p:animEffect transition="in" filter="wipe(left)">
                                      <p:cBhvr>
                                        <p:cTn id="221"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4107278"/>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IN" sz="2000" spc="-70" dirty="0"/>
              <a:t>A solution for dynamically changing site structures</a:t>
            </a:r>
          </a:p>
          <a:p>
            <a:pPr marL="342900" indent="-342900">
              <a:lnSpc>
                <a:spcPct val="150000"/>
              </a:lnSpc>
              <a:buFont typeface="Wingdings" panose="05000000000000000000" pitchFamily="2" charset="2"/>
              <a:buChar char="Ø"/>
            </a:pPr>
            <a:r>
              <a:rPr lang="en-US" sz="2000" spc="-70" dirty="0"/>
              <a:t>Brings together related Team sites and Communication Sites</a:t>
            </a:r>
          </a:p>
          <a:p>
            <a:pPr marL="800082" lvl="1" indent="-342900">
              <a:lnSpc>
                <a:spcPct val="150000"/>
              </a:lnSpc>
              <a:buFont typeface="Wingdings" panose="05000000000000000000" pitchFamily="2" charset="2"/>
              <a:buChar char="§"/>
            </a:pPr>
            <a:r>
              <a:rPr lang="en-US" sz="2000" spc="-70" dirty="0"/>
              <a:t>Cross-site navigation / Global Navigation</a:t>
            </a:r>
          </a:p>
          <a:p>
            <a:pPr marL="800082" lvl="1" indent="-342900">
              <a:lnSpc>
                <a:spcPct val="150000"/>
              </a:lnSpc>
              <a:buFont typeface="Wingdings" panose="05000000000000000000" pitchFamily="2" charset="2"/>
              <a:buChar char="§"/>
            </a:pPr>
            <a:r>
              <a:rPr lang="en-US" sz="2000" spc="-70" dirty="0"/>
              <a:t>Common look and feel across sites (Theme)</a:t>
            </a:r>
          </a:p>
          <a:p>
            <a:pPr marL="800082" lvl="1" indent="-342900">
              <a:lnSpc>
                <a:spcPct val="150000"/>
              </a:lnSpc>
              <a:buFont typeface="Wingdings" panose="05000000000000000000" pitchFamily="2" charset="2"/>
              <a:buChar char="§"/>
            </a:pPr>
            <a:r>
              <a:rPr lang="en-US" sz="2000" spc="-70" dirty="0"/>
              <a:t>Logo</a:t>
            </a:r>
          </a:p>
          <a:p>
            <a:pPr marL="800082" lvl="1" indent="-342900">
              <a:lnSpc>
                <a:spcPct val="150000"/>
              </a:lnSpc>
              <a:buFont typeface="Wingdings" panose="05000000000000000000" pitchFamily="2" charset="2"/>
              <a:buChar char="§"/>
            </a:pPr>
            <a:r>
              <a:rPr lang="en-US" sz="2000" spc="-70" dirty="0" err="1"/>
              <a:t>Rollsup</a:t>
            </a:r>
            <a:r>
              <a:rPr lang="en-US" sz="2000" spc="-70" dirty="0"/>
              <a:t> News together</a:t>
            </a:r>
          </a:p>
          <a:p>
            <a:pPr marL="800082" lvl="1" indent="-342900">
              <a:lnSpc>
                <a:spcPct val="150000"/>
              </a:lnSpc>
              <a:buFont typeface="Wingdings" panose="05000000000000000000" pitchFamily="2" charset="2"/>
              <a:buChar char="§"/>
            </a:pPr>
            <a:r>
              <a:rPr lang="en-US" sz="2000" spc="-70" dirty="0"/>
              <a:t>Combines site activities</a:t>
            </a:r>
          </a:p>
          <a:p>
            <a:pPr marL="800082" lvl="1" indent="-342900">
              <a:lnSpc>
                <a:spcPct val="150000"/>
              </a:lnSpc>
              <a:buFont typeface="Wingdings" panose="05000000000000000000" pitchFamily="2" charset="2"/>
              <a:buChar char="§"/>
            </a:pPr>
            <a:r>
              <a:rPr lang="en-US" sz="2000" spc="-70" dirty="0"/>
              <a:t>Search across related sites</a:t>
            </a:r>
          </a:p>
          <a:p>
            <a:pPr marL="800082" lvl="1" indent="-342900">
              <a:lnSpc>
                <a:spcPct val="150000"/>
              </a:lnSpc>
              <a:buFont typeface="Wingdings" panose="05000000000000000000" pitchFamily="2" charset="2"/>
              <a:buChar char="§"/>
            </a:pPr>
            <a:r>
              <a:rPr lang="en-US" sz="2000" spc="-70" dirty="0"/>
              <a:t>Admin create Hub Sites and site owners associate/join the hub site. </a:t>
            </a:r>
            <a:endParaRPr lang="en-IN"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587791" cy="747897"/>
          </a:xfrm>
        </p:spPr>
        <p:txBody>
          <a:bodyPr/>
          <a:lstStyle/>
          <a:p>
            <a:r>
              <a:rPr lang="en-US" sz="3200" dirty="0"/>
              <a:t>SharePoint Hub Sites</a:t>
            </a:r>
            <a:endParaRPr lang="en-IN" sz="3900" dirty="0"/>
          </a:p>
        </p:txBody>
      </p:sp>
      <p:sp>
        <p:nvSpPr>
          <p:cNvPr id="44" name="Oval 43">
            <a:extLst>
              <a:ext uri="{FF2B5EF4-FFF2-40B4-BE49-F238E27FC236}">
                <a16:creationId xmlns:a16="http://schemas.microsoft.com/office/drawing/2014/main" id="{13F3D001-7B48-460A-9389-AC8D5166969D}"/>
              </a:ext>
            </a:extLst>
          </p:cNvPr>
          <p:cNvSpPr/>
          <p:nvPr/>
        </p:nvSpPr>
        <p:spPr bwMode="auto">
          <a:xfrm>
            <a:off x="8990053" y="111542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 Report</a:t>
            </a:r>
          </a:p>
        </p:txBody>
      </p:sp>
      <p:sp>
        <p:nvSpPr>
          <p:cNvPr id="45" name="Oval 44">
            <a:extLst>
              <a:ext uri="{FF2B5EF4-FFF2-40B4-BE49-F238E27FC236}">
                <a16:creationId xmlns:a16="http://schemas.microsoft.com/office/drawing/2014/main" id="{6E24BBED-A6AE-431A-AF2B-E4D806FB81B5}"/>
              </a:ext>
            </a:extLst>
          </p:cNvPr>
          <p:cNvSpPr/>
          <p:nvPr/>
        </p:nvSpPr>
        <p:spPr bwMode="auto">
          <a:xfrm>
            <a:off x="10810832" y="2879051"/>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Regional sales</a:t>
            </a:r>
          </a:p>
        </p:txBody>
      </p:sp>
      <p:sp>
        <p:nvSpPr>
          <p:cNvPr id="46" name="Oval 45">
            <a:extLst>
              <a:ext uri="{FF2B5EF4-FFF2-40B4-BE49-F238E27FC236}">
                <a16:creationId xmlns:a16="http://schemas.microsoft.com/office/drawing/2014/main" id="{F1299560-D269-4D7C-AFA8-2DDD6120D098}"/>
              </a:ext>
            </a:extLst>
          </p:cNvPr>
          <p:cNvSpPr/>
          <p:nvPr/>
        </p:nvSpPr>
        <p:spPr bwMode="auto">
          <a:xfrm>
            <a:off x="8293768" y="2688648"/>
            <a:ext cx="1120488" cy="917755"/>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Customer Report</a:t>
            </a:r>
          </a:p>
        </p:txBody>
      </p:sp>
      <p:sp>
        <p:nvSpPr>
          <p:cNvPr id="47" name="Oval 46">
            <a:extLst>
              <a:ext uri="{FF2B5EF4-FFF2-40B4-BE49-F238E27FC236}">
                <a16:creationId xmlns:a16="http://schemas.microsoft.com/office/drawing/2014/main" id="{F8A86384-9612-48AB-B2CA-E67B80D15E5D}"/>
              </a:ext>
            </a:extLst>
          </p:cNvPr>
          <p:cNvSpPr/>
          <p:nvPr/>
        </p:nvSpPr>
        <p:spPr bwMode="auto">
          <a:xfrm>
            <a:off x="9501150" y="3606403"/>
            <a:ext cx="1097405" cy="929983"/>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Feedback</a:t>
            </a:r>
          </a:p>
        </p:txBody>
      </p:sp>
      <p:sp>
        <p:nvSpPr>
          <p:cNvPr id="48" name="Oval 47">
            <a:extLst>
              <a:ext uri="{FF2B5EF4-FFF2-40B4-BE49-F238E27FC236}">
                <a16:creationId xmlns:a16="http://schemas.microsoft.com/office/drawing/2014/main" id="{3B1F1030-87E0-4C55-BB13-2C44E6A49406}"/>
              </a:ext>
            </a:extLst>
          </p:cNvPr>
          <p:cNvSpPr/>
          <p:nvPr/>
        </p:nvSpPr>
        <p:spPr bwMode="auto">
          <a:xfrm>
            <a:off x="9672054" y="2349934"/>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Sales</a:t>
            </a:r>
          </a:p>
        </p:txBody>
      </p:sp>
      <p:cxnSp>
        <p:nvCxnSpPr>
          <p:cNvPr id="49" name="Straight Connector 48">
            <a:extLst>
              <a:ext uri="{FF2B5EF4-FFF2-40B4-BE49-F238E27FC236}">
                <a16:creationId xmlns:a16="http://schemas.microsoft.com/office/drawing/2014/main" id="{0A78E034-C6C7-4DFC-9467-DFEC18F0B62D}"/>
              </a:ext>
            </a:extLst>
          </p:cNvPr>
          <p:cNvCxnSpPr>
            <a:cxnSpLocks/>
            <a:stCxn id="44" idx="5"/>
          </p:cNvCxnSpPr>
          <p:nvPr/>
        </p:nvCxnSpPr>
        <p:spPr>
          <a:xfrm>
            <a:off x="9780871" y="1843800"/>
            <a:ext cx="208293" cy="55164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1259D3-9DF0-449A-A193-2DF463BA9968}"/>
              </a:ext>
            </a:extLst>
          </p:cNvPr>
          <p:cNvCxnSpPr>
            <a:endCxn id="48" idx="7"/>
          </p:cNvCxnSpPr>
          <p:nvPr/>
        </p:nvCxnSpPr>
        <p:spPr>
          <a:xfrm flipH="1">
            <a:off x="10462872" y="2252743"/>
            <a:ext cx="358260" cy="222161"/>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FAD9935-77F4-400D-A54A-D2AE690643DE}"/>
              </a:ext>
            </a:extLst>
          </p:cNvPr>
          <p:cNvCxnSpPr>
            <a:stCxn id="46" idx="6"/>
          </p:cNvCxnSpPr>
          <p:nvPr/>
        </p:nvCxnSpPr>
        <p:spPr>
          <a:xfrm flipV="1">
            <a:off x="9414256" y="2879051"/>
            <a:ext cx="257798" cy="268475"/>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9995A344-4F80-4BA8-B531-E494E1753F9C}"/>
              </a:ext>
            </a:extLst>
          </p:cNvPr>
          <p:cNvSpPr/>
          <p:nvPr/>
        </p:nvSpPr>
        <p:spPr bwMode="auto">
          <a:xfrm>
            <a:off x="10710187" y="1544713"/>
            <a:ext cx="926501" cy="853347"/>
          </a:xfrm>
          <a:prstGeom prst="ellipse">
            <a:avLst/>
          </a:prstGeom>
          <a:solidFill>
            <a:schemeClr val="tx2">
              <a:lumMod val="75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94" rIns="0" bIns="45694" numCol="1" spcCol="0" rtlCol="0" fromWordArt="0" anchor="ctr" anchorCtr="0" forceAA="0" compatLnSpc="1">
            <a:prstTxWarp prst="textNoShape">
              <a:avLst/>
            </a:prstTxWarp>
            <a:noAutofit/>
          </a:bodyPr>
          <a:lstStyle/>
          <a:p>
            <a:pPr algn="ctr" defTabSz="913400" fontAlgn="base">
              <a:spcBef>
                <a:spcPct val="0"/>
              </a:spcBef>
              <a:spcAft>
                <a:spcPct val="0"/>
              </a:spcAft>
              <a:defRPr/>
            </a:pPr>
            <a:r>
              <a:rPr lang="en-US" sz="1200" b="1" kern="0" dirty="0">
                <a:solidFill>
                  <a:schemeClr val="bg1"/>
                </a:solidFill>
                <a:latin typeface="Arial" panose="020B0604020202020204" pitchFamily="34" charset="0"/>
                <a:cs typeface="Arial" panose="020B0604020202020204" pitchFamily="34" charset="0"/>
              </a:rPr>
              <a:t>Yearly Report</a:t>
            </a:r>
          </a:p>
        </p:txBody>
      </p:sp>
      <p:cxnSp>
        <p:nvCxnSpPr>
          <p:cNvPr id="55" name="Straight Connector 54">
            <a:extLst>
              <a:ext uri="{FF2B5EF4-FFF2-40B4-BE49-F238E27FC236}">
                <a16:creationId xmlns:a16="http://schemas.microsoft.com/office/drawing/2014/main" id="{8AD368A1-3156-492D-ACF1-63227453CF46}"/>
              </a:ext>
            </a:extLst>
          </p:cNvPr>
          <p:cNvCxnSpPr/>
          <p:nvPr/>
        </p:nvCxnSpPr>
        <p:spPr>
          <a:xfrm flipH="1" flipV="1">
            <a:off x="10535736" y="3066574"/>
            <a:ext cx="347960" cy="227414"/>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68BC982-98EF-46CC-82F0-FEFBAA0BC996}"/>
              </a:ext>
            </a:extLst>
          </p:cNvPr>
          <p:cNvCxnSpPr/>
          <p:nvPr/>
        </p:nvCxnSpPr>
        <p:spPr>
          <a:xfrm flipV="1">
            <a:off x="10122717" y="3191544"/>
            <a:ext cx="85452" cy="403122"/>
          </a:xfrm>
          <a:prstGeom prst="line">
            <a:avLst/>
          </a:prstGeom>
          <a:ln w="254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2774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ell phone&#10;&#10;Description generated with very high confidence">
            <a:extLst>
              <a:ext uri="{FF2B5EF4-FFF2-40B4-BE49-F238E27FC236}">
                <a16:creationId xmlns:a16="http://schemas.microsoft.com/office/drawing/2014/main" id="{8DFEE833-0A3F-47B4-8874-4ECB2F839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406" y="1040208"/>
            <a:ext cx="4565815" cy="5276733"/>
          </a:xfrm>
          <a:prstGeom prst="rect">
            <a:avLst/>
          </a:prstGeom>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017CEE04-94ED-417B-92A8-6889B06E3E78}"/>
              </a:ext>
            </a:extLst>
          </p:cNvPr>
          <p:cNvSpPr/>
          <p:nvPr/>
        </p:nvSpPr>
        <p:spPr>
          <a:xfrm>
            <a:off x="2032303" y="50971"/>
            <a:ext cx="8267788" cy="6839113"/>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7"/>
            <a:endParaRPr lang="en-US" dirty="0">
              <a:solidFill>
                <a:srgbClr val="FFFFFF"/>
              </a:solidFill>
              <a:latin typeface="Segoe UI Semilight"/>
            </a:endParaRPr>
          </a:p>
        </p:txBody>
      </p:sp>
      <p:pic>
        <p:nvPicPr>
          <p:cNvPr id="24" name="Picture 23" descr="A screenshot of a cell phone&#10;&#10;Description generated with very high confidence">
            <a:extLst>
              <a:ext uri="{FF2B5EF4-FFF2-40B4-BE49-F238E27FC236}">
                <a16:creationId xmlns:a16="http://schemas.microsoft.com/office/drawing/2014/main" id="{D618CFEA-6C96-4B0D-8F32-456F27A2363E}"/>
              </a:ext>
            </a:extLst>
          </p:cNvPr>
          <p:cNvPicPr>
            <a:picLocks noChangeAspect="1"/>
          </p:cNvPicPr>
          <p:nvPr/>
        </p:nvPicPr>
        <p:blipFill>
          <a:blip r:embed="rId4"/>
          <a:stretch>
            <a:fillRect/>
          </a:stretch>
        </p:blipFill>
        <p:spPr>
          <a:xfrm>
            <a:off x="7979911" y="794200"/>
            <a:ext cx="2111018" cy="2293375"/>
          </a:xfrm>
          <a:prstGeom prst="rect">
            <a:avLst/>
          </a:prstGeom>
          <a:ln>
            <a:noFill/>
          </a:ln>
          <a:effectLst>
            <a:outerShdw blurRad="292100" dist="139700" dir="2700000" algn="tl" rotWithShape="0">
              <a:srgbClr val="333333">
                <a:alpha val="65000"/>
              </a:srgbClr>
            </a:outerShdw>
          </a:effectLst>
        </p:spPr>
      </p:pic>
      <p:pic>
        <p:nvPicPr>
          <p:cNvPr id="25" name="Picture 24" descr="A screenshot of a cell phone&#10;&#10;Description generated with very high confidence">
            <a:extLst>
              <a:ext uri="{FF2B5EF4-FFF2-40B4-BE49-F238E27FC236}">
                <a16:creationId xmlns:a16="http://schemas.microsoft.com/office/drawing/2014/main" id="{7FE3AC51-3513-4CF7-A960-93C32C52E92A}"/>
              </a:ext>
            </a:extLst>
          </p:cNvPr>
          <p:cNvPicPr>
            <a:picLocks noChangeAspect="1"/>
          </p:cNvPicPr>
          <p:nvPr/>
        </p:nvPicPr>
        <p:blipFill>
          <a:blip r:embed="rId4"/>
          <a:stretch>
            <a:fillRect/>
          </a:stretch>
        </p:blipFill>
        <p:spPr>
          <a:xfrm>
            <a:off x="7755177" y="545587"/>
            <a:ext cx="2111018" cy="2293375"/>
          </a:xfrm>
          <a:prstGeom prst="rect">
            <a:avLst/>
          </a:prstGeom>
          <a:ln>
            <a:noFill/>
          </a:ln>
          <a:effectLst>
            <a:outerShdw blurRad="292100" dist="139700" dir="2700000" algn="tl" rotWithShape="0">
              <a:srgbClr val="333333">
                <a:alpha val="65000"/>
              </a:srgbClr>
            </a:outerShdw>
          </a:effectLst>
        </p:spPr>
      </p:pic>
      <p:sp>
        <p:nvSpPr>
          <p:cNvPr id="26" name="Arrow: Left-Right 25">
            <a:extLst>
              <a:ext uri="{FF2B5EF4-FFF2-40B4-BE49-F238E27FC236}">
                <a16:creationId xmlns:a16="http://schemas.microsoft.com/office/drawing/2014/main" id="{253B2BFF-845A-4C83-B6B2-5A9EDA67C1D7}"/>
              </a:ext>
            </a:extLst>
          </p:cNvPr>
          <p:cNvSpPr/>
          <p:nvPr/>
        </p:nvSpPr>
        <p:spPr>
          <a:xfrm>
            <a:off x="6950280" y="1968120"/>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Segoe UI Semilight"/>
            </a:endParaRPr>
          </a:p>
        </p:txBody>
      </p:sp>
      <p:sp>
        <p:nvSpPr>
          <p:cNvPr id="27" name="TextBox 26">
            <a:extLst>
              <a:ext uri="{FF2B5EF4-FFF2-40B4-BE49-F238E27FC236}">
                <a16:creationId xmlns:a16="http://schemas.microsoft.com/office/drawing/2014/main" id="{7940F4FA-8098-4B6D-87B0-F7181558B249}"/>
              </a:ext>
            </a:extLst>
          </p:cNvPr>
          <p:cNvSpPr txBox="1"/>
          <p:nvPr/>
        </p:nvSpPr>
        <p:spPr>
          <a:xfrm>
            <a:off x="3922564" y="699686"/>
            <a:ext cx="1295757" cy="506833"/>
          </a:xfrm>
          <a:prstGeom prst="rect">
            <a:avLst/>
          </a:prstGeom>
          <a:noFill/>
        </p:spPr>
        <p:txBody>
          <a:bodyPr wrap="square" lIns="179285" tIns="143428" rIns="179285" bIns="143428" rtlCol="0">
            <a:spAutoFit/>
          </a:bodyPr>
          <a:lstStyle/>
          <a:p>
            <a:pPr defTabSz="914367">
              <a:lnSpc>
                <a:spcPct val="90000"/>
              </a:lnSpc>
              <a:spcAft>
                <a:spcPts val="588"/>
              </a:spcAft>
            </a:pPr>
            <a:r>
              <a:rPr lang="en-US" sz="1568" b="1" dirty="0">
                <a:solidFill>
                  <a:schemeClr val="accent2">
                    <a:lumMod val="50000"/>
                  </a:schemeClr>
                </a:solidFill>
                <a:latin typeface="Segoe UI Semilight"/>
              </a:rPr>
              <a:t>Hub site</a:t>
            </a:r>
          </a:p>
        </p:txBody>
      </p:sp>
      <p:sp>
        <p:nvSpPr>
          <p:cNvPr id="28" name="TextBox 27">
            <a:extLst>
              <a:ext uri="{FF2B5EF4-FFF2-40B4-BE49-F238E27FC236}">
                <a16:creationId xmlns:a16="http://schemas.microsoft.com/office/drawing/2014/main" id="{A32AD01B-F6B0-4B51-9C58-BB9D6D61BE05}"/>
              </a:ext>
            </a:extLst>
          </p:cNvPr>
          <p:cNvSpPr txBox="1"/>
          <p:nvPr/>
        </p:nvSpPr>
        <p:spPr>
          <a:xfrm>
            <a:off x="7489313" y="-12739"/>
            <a:ext cx="2617417"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b="1" dirty="0">
                <a:solidFill>
                  <a:schemeClr val="accent2">
                    <a:lumMod val="50000"/>
                  </a:schemeClr>
                </a:solidFill>
                <a:latin typeface="Segoe UI Semilight"/>
              </a:rPr>
              <a:t>Team sites</a:t>
            </a:r>
          </a:p>
        </p:txBody>
      </p:sp>
      <p:sp>
        <p:nvSpPr>
          <p:cNvPr id="29" name="TextBox 28">
            <a:extLst>
              <a:ext uri="{FF2B5EF4-FFF2-40B4-BE49-F238E27FC236}">
                <a16:creationId xmlns:a16="http://schemas.microsoft.com/office/drawing/2014/main" id="{A8B08145-2F0B-41F2-ADC3-9E080BCF89F5}"/>
              </a:ext>
            </a:extLst>
          </p:cNvPr>
          <p:cNvSpPr txBox="1"/>
          <p:nvPr/>
        </p:nvSpPr>
        <p:spPr>
          <a:xfrm>
            <a:off x="7489313" y="3162277"/>
            <a:ext cx="2617417" cy="506901"/>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568" b="1" dirty="0">
                <a:solidFill>
                  <a:schemeClr val="accent2">
                    <a:lumMod val="50000"/>
                  </a:schemeClr>
                </a:solidFill>
                <a:latin typeface="Segoe UI Semilight"/>
              </a:rPr>
              <a:t>Communication sites</a:t>
            </a:r>
          </a:p>
        </p:txBody>
      </p:sp>
      <p:sp>
        <p:nvSpPr>
          <p:cNvPr id="30" name="Arrow: Left-Right 29">
            <a:extLst>
              <a:ext uri="{FF2B5EF4-FFF2-40B4-BE49-F238E27FC236}">
                <a16:creationId xmlns:a16="http://schemas.microsoft.com/office/drawing/2014/main" id="{2E62788A-F73B-4721-925E-A5D2A9021577}"/>
              </a:ext>
            </a:extLst>
          </p:cNvPr>
          <p:cNvSpPr/>
          <p:nvPr/>
        </p:nvSpPr>
        <p:spPr>
          <a:xfrm>
            <a:off x="6950280" y="4813073"/>
            <a:ext cx="423451" cy="215626"/>
          </a:xfrm>
          <a:prstGeom prst="leftRightArrow">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367"/>
            <a:endParaRPr lang="en-US">
              <a:solidFill>
                <a:srgbClr val="FFFFFF"/>
              </a:solidFill>
              <a:latin typeface="Segoe UI Semilight"/>
            </a:endParaRPr>
          </a:p>
        </p:txBody>
      </p:sp>
      <p:pic>
        <p:nvPicPr>
          <p:cNvPr id="31" name="Picture 30" descr="A screenshot of a cell phone&#10;&#10;Description generated with very high confidence">
            <a:extLst>
              <a:ext uri="{FF2B5EF4-FFF2-40B4-BE49-F238E27FC236}">
                <a16:creationId xmlns:a16="http://schemas.microsoft.com/office/drawing/2014/main" id="{7A776090-D9DD-4FDB-841D-1FA490A91486}"/>
              </a:ext>
            </a:extLst>
          </p:cNvPr>
          <p:cNvPicPr>
            <a:picLocks noChangeAspect="1"/>
          </p:cNvPicPr>
          <p:nvPr/>
        </p:nvPicPr>
        <p:blipFill rotWithShape="1">
          <a:blip r:embed="rId5"/>
          <a:srcRect b="34238"/>
          <a:stretch/>
        </p:blipFill>
        <p:spPr>
          <a:xfrm>
            <a:off x="7875228" y="4102827"/>
            <a:ext cx="2160555" cy="2610730"/>
          </a:xfrm>
          <a:prstGeom prst="rect">
            <a:avLst/>
          </a:prstGeom>
          <a:ln>
            <a:noFill/>
          </a:ln>
          <a:effectLst>
            <a:outerShdw blurRad="292100" dist="139700" dir="2700000" algn="tl" rotWithShape="0">
              <a:srgbClr val="333333">
                <a:alpha val="65000"/>
              </a:srgbClr>
            </a:outerShdw>
          </a:effectLst>
        </p:spPr>
      </p:pic>
      <p:pic>
        <p:nvPicPr>
          <p:cNvPr id="32" name="Picture 31" descr="A screenshot of a computer&#10;&#10;Description generated with very high confidence">
            <a:extLst>
              <a:ext uri="{FF2B5EF4-FFF2-40B4-BE49-F238E27FC236}">
                <a16:creationId xmlns:a16="http://schemas.microsoft.com/office/drawing/2014/main" id="{2E328813-B757-4C38-A802-09D152ACD571}"/>
              </a:ext>
            </a:extLst>
          </p:cNvPr>
          <p:cNvPicPr>
            <a:picLocks noChangeAspect="1"/>
          </p:cNvPicPr>
          <p:nvPr/>
        </p:nvPicPr>
        <p:blipFill rotWithShape="1">
          <a:blip r:embed="rId6"/>
          <a:srcRect b="17249"/>
          <a:stretch/>
        </p:blipFill>
        <p:spPr>
          <a:xfrm>
            <a:off x="7706615" y="3788157"/>
            <a:ext cx="2131111" cy="2711136"/>
          </a:xfrm>
          <a:prstGeom prst="rect">
            <a:avLst/>
          </a:prstGeom>
          <a:ln>
            <a:noFill/>
          </a:ln>
          <a:effectLst>
            <a:outerShdw blurRad="292100" dist="139700" dir="2700000" algn="tl" rotWithShape="0">
              <a:srgbClr val="333333">
                <a:alpha val="65000"/>
              </a:srgbClr>
            </a:outerShdw>
          </a:effectLst>
        </p:spPr>
      </p:pic>
      <p:pic>
        <p:nvPicPr>
          <p:cNvPr id="33" name="Picture 32" descr="A screenshot of a cell phone&#10;&#10;Description generated with very high confidence">
            <a:extLst>
              <a:ext uri="{FF2B5EF4-FFF2-40B4-BE49-F238E27FC236}">
                <a16:creationId xmlns:a16="http://schemas.microsoft.com/office/drawing/2014/main" id="{7D01CCDD-2502-46DC-8FEA-A7EC360561A2}"/>
              </a:ext>
            </a:extLst>
          </p:cNvPr>
          <p:cNvPicPr>
            <a:picLocks noChangeAspect="1"/>
          </p:cNvPicPr>
          <p:nvPr/>
        </p:nvPicPr>
        <p:blipFill rotWithShape="1">
          <a:blip r:embed="rId7"/>
          <a:srcRect b="8314"/>
          <a:stretch/>
        </p:blipFill>
        <p:spPr>
          <a:xfrm>
            <a:off x="7480167" y="409230"/>
            <a:ext cx="2149576" cy="2189309"/>
          </a:xfrm>
          <a:prstGeom prst="rect">
            <a:avLst/>
          </a:prstGeom>
          <a:ln>
            <a:noFill/>
          </a:ln>
          <a:effectLst>
            <a:outerShdw blurRad="292100" dist="139700" dir="2700000" algn="tl" rotWithShape="0">
              <a:srgbClr val="333333">
                <a:alpha val="65000"/>
              </a:srgbClr>
            </a:outerShdw>
          </a:effectLst>
        </p:spPr>
      </p:pic>
      <p:pic>
        <p:nvPicPr>
          <p:cNvPr id="34" name="Picture 33" descr="A screenshot of a social media post&#10;&#10;Description generated with very high confidence">
            <a:extLst>
              <a:ext uri="{FF2B5EF4-FFF2-40B4-BE49-F238E27FC236}">
                <a16:creationId xmlns:a16="http://schemas.microsoft.com/office/drawing/2014/main" id="{0176E635-9AD0-4066-BB34-BCE504458384}"/>
              </a:ext>
            </a:extLst>
          </p:cNvPr>
          <p:cNvPicPr>
            <a:picLocks noChangeAspect="1"/>
          </p:cNvPicPr>
          <p:nvPr/>
        </p:nvPicPr>
        <p:blipFill rotWithShape="1">
          <a:blip r:embed="rId8"/>
          <a:srcRect b="22073"/>
          <a:stretch/>
        </p:blipFill>
        <p:spPr>
          <a:xfrm>
            <a:off x="7489314" y="3602446"/>
            <a:ext cx="2143582" cy="2679280"/>
          </a:xfrm>
          <a:prstGeom prst="rect">
            <a:avLst/>
          </a:prstGeom>
          <a:ln>
            <a:noFill/>
          </a:ln>
          <a:effectLst>
            <a:outerShdw blurRad="292100" dist="139700" dir="2700000" algn="tl" rotWithShape="0">
              <a:srgbClr val="333333">
                <a:alpha val="65000"/>
              </a:srgbClr>
            </a:outerShdw>
          </a:effectLst>
        </p:spPr>
      </p:pic>
      <p:sp>
        <p:nvSpPr>
          <p:cNvPr id="35" name="Rectangle 34">
            <a:extLst>
              <a:ext uri="{FF2B5EF4-FFF2-40B4-BE49-F238E27FC236}">
                <a16:creationId xmlns:a16="http://schemas.microsoft.com/office/drawing/2014/main" id="{9BA166BF-F2B1-42E4-8D95-A3E458EAEB93}"/>
              </a:ext>
            </a:extLst>
          </p:cNvPr>
          <p:cNvSpPr/>
          <p:nvPr/>
        </p:nvSpPr>
        <p:spPr bwMode="auto">
          <a:xfrm>
            <a:off x="8555436" y="3942453"/>
            <a:ext cx="553452" cy="384048"/>
          </a:xfrm>
          <a:prstGeom prst="rect">
            <a:avLst/>
          </a:prstGeom>
          <a:solidFill>
            <a:srgbClr val="4052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5803EA65-DFEF-43CD-9FED-ACEB456F5E2F}"/>
              </a:ext>
            </a:extLst>
          </p:cNvPr>
          <p:cNvSpPr txBox="1"/>
          <p:nvPr/>
        </p:nvSpPr>
        <p:spPr>
          <a:xfrm>
            <a:off x="8554955" y="4137189"/>
            <a:ext cx="513282" cy="116122"/>
          </a:xfrm>
          <a:prstGeom prst="rect">
            <a:avLst/>
          </a:prstGeom>
          <a:noFill/>
        </p:spPr>
        <p:txBody>
          <a:bodyPr wrap="none" lIns="91440" tIns="0" rIns="91440" bIns="0" rtlCol="0">
            <a:spAutoFit/>
          </a:bodyPr>
          <a:lstStyle/>
          <a:p>
            <a:pPr>
              <a:lnSpc>
                <a:spcPct val="10000"/>
              </a:lnSpc>
              <a:spcAft>
                <a:spcPts val="600"/>
              </a:spcAft>
            </a:pPr>
            <a:r>
              <a:rPr lang="en-US" sz="700" dirty="0">
                <a:solidFill>
                  <a:schemeClr val="bg1"/>
                </a:solidFill>
              </a:rPr>
              <a:t>Benefits </a:t>
            </a:r>
          </a:p>
          <a:p>
            <a:pPr>
              <a:lnSpc>
                <a:spcPct val="10000"/>
              </a:lnSpc>
              <a:spcAft>
                <a:spcPts val="600"/>
              </a:spcAft>
            </a:pPr>
            <a:r>
              <a:rPr lang="en-US" sz="700" dirty="0">
                <a:solidFill>
                  <a:schemeClr val="bg1"/>
                </a:solidFill>
              </a:rPr>
              <a:t>today…</a:t>
            </a:r>
          </a:p>
        </p:txBody>
      </p:sp>
      <p:grpSp>
        <p:nvGrpSpPr>
          <p:cNvPr id="37" name="Group 36">
            <a:extLst>
              <a:ext uri="{FF2B5EF4-FFF2-40B4-BE49-F238E27FC236}">
                <a16:creationId xmlns:a16="http://schemas.microsoft.com/office/drawing/2014/main" id="{135B53E8-A124-4E10-B1CB-65623926E46C}"/>
              </a:ext>
            </a:extLst>
          </p:cNvPr>
          <p:cNvGrpSpPr/>
          <p:nvPr/>
        </p:nvGrpSpPr>
        <p:grpSpPr>
          <a:xfrm>
            <a:off x="4853404" y="3998771"/>
            <a:ext cx="1795916" cy="2911261"/>
            <a:chOff x="6746373" y="3966686"/>
            <a:chExt cx="1795916" cy="2911261"/>
          </a:xfrm>
        </p:grpSpPr>
        <p:pic>
          <p:nvPicPr>
            <p:cNvPr id="38" name="Picture 37" descr="A screenshot of a cell phone&#10;&#10;Description generated with very high confidence">
              <a:extLst>
                <a:ext uri="{FF2B5EF4-FFF2-40B4-BE49-F238E27FC236}">
                  <a16:creationId xmlns:a16="http://schemas.microsoft.com/office/drawing/2014/main" id="{388F1C35-D61A-45AA-8763-7A459CA56EF7}"/>
                </a:ext>
              </a:extLst>
            </p:cNvPr>
            <p:cNvPicPr>
              <a:picLocks noChangeAspect="1"/>
            </p:cNvPicPr>
            <p:nvPr/>
          </p:nvPicPr>
          <p:blipFill>
            <a:blip r:embed="rId9"/>
            <a:stretch>
              <a:fillRect/>
            </a:stretch>
          </p:blipFill>
          <p:spPr>
            <a:xfrm>
              <a:off x="6746373" y="3966686"/>
              <a:ext cx="1795916" cy="2911261"/>
            </a:xfrm>
            <a:prstGeom prst="rect">
              <a:avLst/>
            </a:prstGeom>
          </p:spPr>
        </p:pic>
        <p:pic>
          <p:nvPicPr>
            <p:cNvPr id="39" name="Picture 38" descr="A screenshot of a person&#10;&#10;Description generated with very high confidence">
              <a:extLst>
                <a:ext uri="{FF2B5EF4-FFF2-40B4-BE49-F238E27FC236}">
                  <a16:creationId xmlns:a16="http://schemas.microsoft.com/office/drawing/2014/main" id="{40225613-48D6-4769-9693-87EEB3F5B8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2719" y="4196706"/>
              <a:ext cx="1236759" cy="2069185"/>
            </a:xfrm>
            <a:prstGeom prst="rect">
              <a:avLst/>
            </a:prstGeom>
          </p:spPr>
        </p:pic>
      </p:grpSp>
      <p:sp>
        <p:nvSpPr>
          <p:cNvPr id="44" name="Title 1">
            <a:extLst>
              <a:ext uri="{FF2B5EF4-FFF2-40B4-BE49-F238E27FC236}">
                <a16:creationId xmlns:a16="http://schemas.microsoft.com/office/drawing/2014/main" id="{1770E938-7226-4857-8DC5-9225F79724F2}"/>
              </a:ext>
            </a:extLst>
          </p:cNvPr>
          <p:cNvSpPr>
            <a:spLocks noGrp="1"/>
          </p:cNvSpPr>
          <p:nvPr>
            <p:ph type="title"/>
          </p:nvPr>
        </p:nvSpPr>
        <p:spPr>
          <a:xfrm>
            <a:off x="561472" y="115784"/>
            <a:ext cx="10603833" cy="747897"/>
          </a:xfrm>
        </p:spPr>
        <p:txBody>
          <a:bodyPr/>
          <a:lstStyle/>
          <a:p>
            <a:r>
              <a:rPr lang="en-US" sz="3200" dirty="0"/>
              <a:t>SharePoint Hub Sites – Quick Example</a:t>
            </a:r>
            <a:endParaRPr lang="en-IN" sz="3900" dirty="0"/>
          </a:p>
        </p:txBody>
      </p:sp>
    </p:spTree>
    <p:extLst>
      <p:ext uri="{BB962C8B-B14F-4D97-AF65-F5344CB8AC3E}">
        <p14:creationId xmlns:p14="http://schemas.microsoft.com/office/powerpoint/2010/main" val="2845696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sites </a:t>
            </a:r>
            <a:r>
              <a:rPr lang="en-US" sz="2400" dirty="0">
                <a:latin typeface="+mn-lt"/>
                <a:cs typeface="Segoe UI Semilight" panose="020B0402040204020203" pitchFamily="34" charset="0"/>
              </a:rPr>
              <a:t>(4/4) </a:t>
            </a:r>
            <a:endParaRPr lang="en-US" dirty="0"/>
          </a:p>
        </p:txBody>
      </p:sp>
      <p:sp>
        <p:nvSpPr>
          <p:cNvPr id="112" name="TextBox 111">
            <a:extLst>
              <a:ext uri="{FF2B5EF4-FFF2-40B4-BE49-F238E27FC236}">
                <a16:creationId xmlns:a16="http://schemas.microsoft.com/office/drawing/2014/main" id="{1D268673-9C46-4FAD-A42E-BD86C6D12C00}"/>
              </a:ext>
            </a:extLst>
          </p:cNvPr>
          <p:cNvSpPr txBox="1"/>
          <p:nvPr/>
        </p:nvSpPr>
        <p:spPr>
          <a:xfrm>
            <a:off x="584200" y="1330583"/>
            <a:ext cx="3098800"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r>
              <a:rPr lang="en-US" sz="2400" dirty="0"/>
              <a:t>Other SharePoint sites</a:t>
            </a:r>
          </a:p>
        </p:txBody>
      </p:sp>
      <p:grpSp>
        <p:nvGrpSpPr>
          <p:cNvPr id="7" name="Group 6">
            <a:extLst>
              <a:ext uri="{FF2B5EF4-FFF2-40B4-BE49-F238E27FC236}">
                <a16:creationId xmlns:a16="http://schemas.microsoft.com/office/drawing/2014/main" id="{2FEF87E9-769A-4EE4-A990-9B1DFEC0FD21}"/>
              </a:ext>
              <a:ext uri="{C183D7F6-B498-43B3-948B-1728B52AA6E4}">
                <adec:decorative xmlns:adec="http://schemas.microsoft.com/office/drawing/2017/decorative" val="1"/>
              </a:ext>
            </a:extLst>
          </p:cNvPr>
          <p:cNvGrpSpPr/>
          <p:nvPr/>
        </p:nvGrpSpPr>
        <p:grpSpPr>
          <a:xfrm>
            <a:off x="6096000" y="2428124"/>
            <a:ext cx="5022850" cy="2467365"/>
            <a:chOff x="6583933" y="2195317"/>
            <a:chExt cx="5022850" cy="2467365"/>
          </a:xfrm>
        </p:grpSpPr>
        <p:sp>
          <p:nvSpPr>
            <p:cNvPr id="10" name="Freeform 1282">
              <a:extLst>
                <a:ext uri="{FF2B5EF4-FFF2-40B4-BE49-F238E27FC236}">
                  <a16:creationId xmlns:a16="http://schemas.microsoft.com/office/drawing/2014/main" id="{7910A122-8CE1-4880-B8BB-2CE15C02F1ED}"/>
                </a:ext>
              </a:extLst>
            </p:cNvPr>
            <p:cNvSpPr>
              <a:spLocks/>
            </p:cNvSpPr>
            <p:nvPr/>
          </p:nvSpPr>
          <p:spPr bwMode="auto">
            <a:xfrm>
              <a:off x="10910631" y="3781480"/>
              <a:ext cx="696152" cy="440601"/>
            </a:xfrm>
            <a:custGeom>
              <a:avLst/>
              <a:gdLst>
                <a:gd name="T0" fmla="*/ 194 w 197"/>
                <a:gd name="T1" fmla="*/ 126 h 126"/>
                <a:gd name="T2" fmla="*/ 3 w 197"/>
                <a:gd name="T3" fmla="*/ 126 h 126"/>
                <a:gd name="T4" fmla="*/ 0 w 197"/>
                <a:gd name="T5" fmla="*/ 122 h 126"/>
                <a:gd name="T6" fmla="*/ 0 w 197"/>
                <a:gd name="T7" fmla="*/ 4 h 126"/>
                <a:gd name="T8" fmla="*/ 3 w 197"/>
                <a:gd name="T9" fmla="*/ 0 h 126"/>
                <a:gd name="T10" fmla="*/ 194 w 197"/>
                <a:gd name="T11" fmla="*/ 0 h 126"/>
                <a:gd name="T12" fmla="*/ 197 w 197"/>
                <a:gd name="T13" fmla="*/ 4 h 126"/>
                <a:gd name="T14" fmla="*/ 197 w 197"/>
                <a:gd name="T15" fmla="*/ 122 h 126"/>
                <a:gd name="T16" fmla="*/ 194 w 197"/>
                <a:gd name="T17"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26">
                  <a:moveTo>
                    <a:pt x="194" y="126"/>
                  </a:moveTo>
                  <a:lnTo>
                    <a:pt x="3" y="126"/>
                  </a:lnTo>
                  <a:cubicBezTo>
                    <a:pt x="1" y="126"/>
                    <a:pt x="0" y="124"/>
                    <a:pt x="0" y="122"/>
                  </a:cubicBezTo>
                  <a:lnTo>
                    <a:pt x="0" y="4"/>
                  </a:lnTo>
                  <a:cubicBezTo>
                    <a:pt x="0" y="2"/>
                    <a:pt x="1" y="0"/>
                    <a:pt x="3" y="0"/>
                  </a:cubicBezTo>
                  <a:lnTo>
                    <a:pt x="194" y="0"/>
                  </a:lnTo>
                  <a:cubicBezTo>
                    <a:pt x="196" y="0"/>
                    <a:pt x="197" y="2"/>
                    <a:pt x="197" y="4"/>
                  </a:cubicBezTo>
                  <a:lnTo>
                    <a:pt x="197" y="122"/>
                  </a:lnTo>
                  <a:cubicBezTo>
                    <a:pt x="197" y="124"/>
                    <a:pt x="196" y="126"/>
                    <a:pt x="194" y="12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83">
              <a:extLst>
                <a:ext uri="{FF2B5EF4-FFF2-40B4-BE49-F238E27FC236}">
                  <a16:creationId xmlns:a16="http://schemas.microsoft.com/office/drawing/2014/main" id="{F3E15FDE-77D5-487E-9EA1-D34833CE163D}"/>
                </a:ext>
              </a:extLst>
            </p:cNvPr>
            <p:cNvSpPr>
              <a:spLocks/>
            </p:cNvSpPr>
            <p:nvPr/>
          </p:nvSpPr>
          <p:spPr bwMode="auto">
            <a:xfrm>
              <a:off x="10910631" y="3781480"/>
              <a:ext cx="696152" cy="440601"/>
            </a:xfrm>
            <a:custGeom>
              <a:avLst/>
              <a:gdLst>
                <a:gd name="T0" fmla="*/ 196 w 197"/>
                <a:gd name="T1" fmla="*/ 120 h 126"/>
                <a:gd name="T2" fmla="*/ 117 w 197"/>
                <a:gd name="T3" fmla="*/ 72 h 126"/>
                <a:gd name="T4" fmla="*/ 196 w 197"/>
                <a:gd name="T5" fmla="*/ 6 h 126"/>
                <a:gd name="T6" fmla="*/ 197 w 197"/>
                <a:gd name="T7" fmla="*/ 4 h 126"/>
                <a:gd name="T8" fmla="*/ 197 w 197"/>
                <a:gd name="T9" fmla="*/ 3 h 126"/>
                <a:gd name="T10" fmla="*/ 194 w 197"/>
                <a:gd name="T11" fmla="*/ 0 h 126"/>
                <a:gd name="T12" fmla="*/ 192 w 197"/>
                <a:gd name="T13" fmla="*/ 0 h 126"/>
                <a:gd name="T14" fmla="*/ 190 w 197"/>
                <a:gd name="T15" fmla="*/ 1 h 126"/>
                <a:gd name="T16" fmla="*/ 108 w 197"/>
                <a:gd name="T17" fmla="*/ 69 h 126"/>
                <a:gd name="T18" fmla="*/ 89 w 197"/>
                <a:gd name="T19" fmla="*/ 69 h 126"/>
                <a:gd name="T20" fmla="*/ 7 w 197"/>
                <a:gd name="T21" fmla="*/ 1 h 126"/>
                <a:gd name="T22" fmla="*/ 5 w 197"/>
                <a:gd name="T23" fmla="*/ 0 h 126"/>
                <a:gd name="T24" fmla="*/ 3 w 197"/>
                <a:gd name="T25" fmla="*/ 0 h 126"/>
                <a:gd name="T26" fmla="*/ 0 w 197"/>
                <a:gd name="T27" fmla="*/ 3 h 126"/>
                <a:gd name="T28" fmla="*/ 0 w 197"/>
                <a:gd name="T29" fmla="*/ 4 h 126"/>
                <a:gd name="T30" fmla="*/ 1 w 197"/>
                <a:gd name="T31" fmla="*/ 6 h 126"/>
                <a:gd name="T32" fmla="*/ 80 w 197"/>
                <a:gd name="T33" fmla="*/ 72 h 126"/>
                <a:gd name="T34" fmla="*/ 1 w 197"/>
                <a:gd name="T35" fmla="*/ 120 h 126"/>
                <a:gd name="T36" fmla="*/ 0 w 197"/>
                <a:gd name="T37" fmla="*/ 123 h 126"/>
                <a:gd name="T38" fmla="*/ 3 w 197"/>
                <a:gd name="T39" fmla="*/ 126 h 126"/>
                <a:gd name="T40" fmla="*/ 6 w 197"/>
                <a:gd name="T41" fmla="*/ 126 h 126"/>
                <a:gd name="T42" fmla="*/ 8 w 197"/>
                <a:gd name="T43" fmla="*/ 126 h 126"/>
                <a:gd name="T44" fmla="*/ 87 w 197"/>
                <a:gd name="T45" fmla="*/ 77 h 126"/>
                <a:gd name="T46" fmla="*/ 98 w 197"/>
                <a:gd name="T47" fmla="*/ 80 h 126"/>
                <a:gd name="T48" fmla="*/ 110 w 197"/>
                <a:gd name="T49" fmla="*/ 77 h 126"/>
                <a:gd name="T50" fmla="*/ 189 w 197"/>
                <a:gd name="T51" fmla="*/ 126 h 126"/>
                <a:gd name="T52" fmla="*/ 191 w 197"/>
                <a:gd name="T53" fmla="*/ 126 h 126"/>
                <a:gd name="T54" fmla="*/ 194 w 197"/>
                <a:gd name="T55" fmla="*/ 126 h 126"/>
                <a:gd name="T56" fmla="*/ 197 w 197"/>
                <a:gd name="T57" fmla="*/ 123 h 126"/>
                <a:gd name="T58" fmla="*/ 196 w 197"/>
                <a:gd name="T59" fmla="*/ 12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7" h="126">
                  <a:moveTo>
                    <a:pt x="196" y="120"/>
                  </a:moveTo>
                  <a:lnTo>
                    <a:pt x="117" y="72"/>
                  </a:lnTo>
                  <a:lnTo>
                    <a:pt x="196" y="6"/>
                  </a:lnTo>
                  <a:cubicBezTo>
                    <a:pt x="197" y="6"/>
                    <a:pt x="197" y="5"/>
                    <a:pt x="197" y="4"/>
                  </a:cubicBezTo>
                  <a:lnTo>
                    <a:pt x="197" y="3"/>
                  </a:lnTo>
                  <a:cubicBezTo>
                    <a:pt x="197" y="2"/>
                    <a:pt x="196" y="0"/>
                    <a:pt x="194" y="0"/>
                  </a:cubicBezTo>
                  <a:lnTo>
                    <a:pt x="192" y="0"/>
                  </a:lnTo>
                  <a:cubicBezTo>
                    <a:pt x="192" y="0"/>
                    <a:pt x="191" y="1"/>
                    <a:pt x="190" y="1"/>
                  </a:cubicBezTo>
                  <a:lnTo>
                    <a:pt x="108" y="69"/>
                  </a:lnTo>
                  <a:cubicBezTo>
                    <a:pt x="102" y="73"/>
                    <a:pt x="95" y="73"/>
                    <a:pt x="89" y="69"/>
                  </a:cubicBezTo>
                  <a:lnTo>
                    <a:pt x="7" y="1"/>
                  </a:lnTo>
                  <a:cubicBezTo>
                    <a:pt x="6" y="1"/>
                    <a:pt x="5" y="0"/>
                    <a:pt x="5" y="0"/>
                  </a:cubicBezTo>
                  <a:lnTo>
                    <a:pt x="3" y="0"/>
                  </a:lnTo>
                  <a:cubicBezTo>
                    <a:pt x="1" y="0"/>
                    <a:pt x="0" y="2"/>
                    <a:pt x="0" y="3"/>
                  </a:cubicBezTo>
                  <a:lnTo>
                    <a:pt x="0" y="4"/>
                  </a:lnTo>
                  <a:cubicBezTo>
                    <a:pt x="0" y="5"/>
                    <a:pt x="0" y="6"/>
                    <a:pt x="1" y="6"/>
                  </a:cubicBezTo>
                  <a:lnTo>
                    <a:pt x="80" y="72"/>
                  </a:lnTo>
                  <a:lnTo>
                    <a:pt x="1" y="120"/>
                  </a:lnTo>
                  <a:cubicBezTo>
                    <a:pt x="0" y="121"/>
                    <a:pt x="0" y="122"/>
                    <a:pt x="0" y="123"/>
                  </a:cubicBezTo>
                  <a:cubicBezTo>
                    <a:pt x="0" y="125"/>
                    <a:pt x="1" y="126"/>
                    <a:pt x="3" y="126"/>
                  </a:cubicBezTo>
                  <a:lnTo>
                    <a:pt x="6" y="126"/>
                  </a:lnTo>
                  <a:cubicBezTo>
                    <a:pt x="7" y="126"/>
                    <a:pt x="7" y="126"/>
                    <a:pt x="8" y="126"/>
                  </a:cubicBezTo>
                  <a:lnTo>
                    <a:pt x="87" y="77"/>
                  </a:lnTo>
                  <a:cubicBezTo>
                    <a:pt x="90" y="79"/>
                    <a:pt x="94" y="80"/>
                    <a:pt x="98" y="80"/>
                  </a:cubicBezTo>
                  <a:cubicBezTo>
                    <a:pt x="103" y="80"/>
                    <a:pt x="107" y="79"/>
                    <a:pt x="110" y="77"/>
                  </a:cubicBezTo>
                  <a:lnTo>
                    <a:pt x="189" y="126"/>
                  </a:lnTo>
                  <a:cubicBezTo>
                    <a:pt x="190" y="126"/>
                    <a:pt x="190" y="126"/>
                    <a:pt x="191" y="126"/>
                  </a:cubicBezTo>
                  <a:lnTo>
                    <a:pt x="194" y="126"/>
                  </a:lnTo>
                  <a:cubicBezTo>
                    <a:pt x="196" y="126"/>
                    <a:pt x="197" y="125"/>
                    <a:pt x="197" y="123"/>
                  </a:cubicBezTo>
                  <a:cubicBezTo>
                    <a:pt x="197" y="122"/>
                    <a:pt x="197" y="121"/>
                    <a:pt x="196" y="12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84">
              <a:extLst>
                <a:ext uri="{FF2B5EF4-FFF2-40B4-BE49-F238E27FC236}">
                  <a16:creationId xmlns:a16="http://schemas.microsoft.com/office/drawing/2014/main" id="{7730C34C-7557-4411-81E9-AAC1F1945318}"/>
                </a:ext>
              </a:extLst>
            </p:cNvPr>
            <p:cNvSpPr>
              <a:spLocks noChangeArrowheads="1"/>
            </p:cNvSpPr>
            <p:nvPr/>
          </p:nvSpPr>
          <p:spPr bwMode="auto">
            <a:xfrm>
              <a:off x="10452406" y="4107522"/>
              <a:ext cx="38772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285">
              <a:extLst>
                <a:ext uri="{FF2B5EF4-FFF2-40B4-BE49-F238E27FC236}">
                  <a16:creationId xmlns:a16="http://schemas.microsoft.com/office/drawing/2014/main" id="{E9352D35-AA6F-4CC8-8B62-771AB01D6FAC}"/>
                </a:ext>
              </a:extLst>
            </p:cNvPr>
            <p:cNvSpPr>
              <a:spLocks noChangeArrowheads="1"/>
            </p:cNvSpPr>
            <p:nvPr/>
          </p:nvSpPr>
          <p:spPr bwMode="auto">
            <a:xfrm>
              <a:off x="10637461" y="3878410"/>
              <a:ext cx="202679" cy="35248"/>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286">
              <a:extLst>
                <a:ext uri="{FF2B5EF4-FFF2-40B4-BE49-F238E27FC236}">
                  <a16:creationId xmlns:a16="http://schemas.microsoft.com/office/drawing/2014/main" id="{B5344E59-FB2B-44A5-9479-5B6C9B36C544}"/>
                </a:ext>
              </a:extLst>
            </p:cNvPr>
            <p:cNvSpPr>
              <a:spLocks noChangeArrowheads="1"/>
            </p:cNvSpPr>
            <p:nvPr/>
          </p:nvSpPr>
          <p:spPr bwMode="auto">
            <a:xfrm>
              <a:off x="8654754" y="2583046"/>
              <a:ext cx="114559" cy="290799"/>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287">
              <a:extLst>
                <a:ext uri="{FF2B5EF4-FFF2-40B4-BE49-F238E27FC236}">
                  <a16:creationId xmlns:a16="http://schemas.microsoft.com/office/drawing/2014/main" id="{102C13BD-23D5-4742-8821-D60F79D692E5}"/>
                </a:ext>
              </a:extLst>
            </p:cNvPr>
            <p:cNvSpPr>
              <a:spLocks noChangeArrowheads="1"/>
            </p:cNvSpPr>
            <p:nvPr/>
          </p:nvSpPr>
          <p:spPr bwMode="auto">
            <a:xfrm>
              <a:off x="8875058" y="2380367"/>
              <a:ext cx="114559" cy="493473"/>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88">
              <a:extLst>
                <a:ext uri="{FF2B5EF4-FFF2-40B4-BE49-F238E27FC236}">
                  <a16:creationId xmlns:a16="http://schemas.microsoft.com/office/drawing/2014/main" id="{9B45B98D-4A59-4939-B955-0DEFE96ED2DE}"/>
                </a:ext>
              </a:extLst>
            </p:cNvPr>
            <p:cNvSpPr>
              <a:spLocks noChangeArrowheads="1"/>
            </p:cNvSpPr>
            <p:nvPr/>
          </p:nvSpPr>
          <p:spPr bwMode="auto">
            <a:xfrm>
              <a:off x="9095355" y="2256998"/>
              <a:ext cx="105744" cy="616841"/>
            </a:xfrm>
            <a:prstGeom prst="rect">
              <a:avLst/>
            </a:prstGeom>
            <a:solidFill>
              <a:srgbClr val="45A0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89">
              <a:extLst>
                <a:ext uri="{FF2B5EF4-FFF2-40B4-BE49-F238E27FC236}">
                  <a16:creationId xmlns:a16="http://schemas.microsoft.com/office/drawing/2014/main" id="{A1A7BFEA-734E-48FB-8A37-8A98DA814FA7}"/>
                </a:ext>
              </a:extLst>
            </p:cNvPr>
            <p:cNvSpPr>
              <a:spLocks/>
            </p:cNvSpPr>
            <p:nvPr/>
          </p:nvSpPr>
          <p:spPr bwMode="auto">
            <a:xfrm>
              <a:off x="9712196" y="2195317"/>
              <a:ext cx="669713" cy="563969"/>
            </a:xfrm>
            <a:custGeom>
              <a:avLst/>
              <a:gdLst>
                <a:gd name="T0" fmla="*/ 156 w 191"/>
                <a:gd name="T1" fmla="*/ 0 h 162"/>
                <a:gd name="T2" fmla="*/ 36 w 191"/>
                <a:gd name="T3" fmla="*/ 0 h 162"/>
                <a:gd name="T4" fmla="*/ 0 w 191"/>
                <a:gd name="T5" fmla="*/ 35 h 162"/>
                <a:gd name="T6" fmla="*/ 0 w 191"/>
                <a:gd name="T7" fmla="*/ 91 h 162"/>
                <a:gd name="T8" fmla="*/ 36 w 191"/>
                <a:gd name="T9" fmla="*/ 127 h 162"/>
                <a:gd name="T10" fmla="*/ 73 w 191"/>
                <a:gd name="T11" fmla="*/ 127 h 162"/>
                <a:gd name="T12" fmla="*/ 73 w 191"/>
                <a:gd name="T13" fmla="*/ 162 h 162"/>
                <a:gd name="T14" fmla="*/ 107 w 191"/>
                <a:gd name="T15" fmla="*/ 127 h 162"/>
                <a:gd name="T16" fmla="*/ 156 w 191"/>
                <a:gd name="T17" fmla="*/ 127 h 162"/>
                <a:gd name="T18" fmla="*/ 191 w 191"/>
                <a:gd name="T19" fmla="*/ 91 h 162"/>
                <a:gd name="T20" fmla="*/ 191 w 191"/>
                <a:gd name="T21" fmla="*/ 35 h 162"/>
                <a:gd name="T22" fmla="*/ 156 w 191"/>
                <a:gd name="T2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62">
                  <a:moveTo>
                    <a:pt x="156" y="0"/>
                  </a:moveTo>
                  <a:lnTo>
                    <a:pt x="36" y="0"/>
                  </a:lnTo>
                  <a:cubicBezTo>
                    <a:pt x="16" y="0"/>
                    <a:pt x="0" y="16"/>
                    <a:pt x="0" y="35"/>
                  </a:cubicBezTo>
                  <a:lnTo>
                    <a:pt x="0" y="91"/>
                  </a:lnTo>
                  <a:cubicBezTo>
                    <a:pt x="0" y="111"/>
                    <a:pt x="16" y="127"/>
                    <a:pt x="36" y="127"/>
                  </a:cubicBezTo>
                  <a:lnTo>
                    <a:pt x="73" y="127"/>
                  </a:lnTo>
                  <a:lnTo>
                    <a:pt x="73" y="162"/>
                  </a:lnTo>
                  <a:lnTo>
                    <a:pt x="107" y="127"/>
                  </a:lnTo>
                  <a:lnTo>
                    <a:pt x="156" y="127"/>
                  </a:lnTo>
                  <a:cubicBezTo>
                    <a:pt x="175" y="127"/>
                    <a:pt x="191" y="111"/>
                    <a:pt x="191" y="91"/>
                  </a:cubicBezTo>
                  <a:lnTo>
                    <a:pt x="191" y="35"/>
                  </a:lnTo>
                  <a:cubicBezTo>
                    <a:pt x="191" y="16"/>
                    <a:pt x="175" y="0"/>
                    <a:pt x="156" y="0"/>
                  </a:cubicBezTo>
                  <a:close/>
                </a:path>
              </a:pathLst>
            </a:custGeom>
            <a:solidFill>
              <a:srgbClr val="FFFFFF"/>
            </a:solidFill>
            <a:ln w="9525">
              <a:solidFill>
                <a:srgbClr val="0078D4"/>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Rectangle 1290">
              <a:extLst>
                <a:ext uri="{FF2B5EF4-FFF2-40B4-BE49-F238E27FC236}">
                  <a16:creationId xmlns:a16="http://schemas.microsoft.com/office/drawing/2014/main" id="{D2D20BD3-2611-4976-AB0F-DE35289082FF}"/>
                </a:ext>
              </a:extLst>
            </p:cNvPr>
            <p:cNvSpPr>
              <a:spLocks noChangeArrowheads="1"/>
            </p:cNvSpPr>
            <p:nvPr/>
          </p:nvSpPr>
          <p:spPr bwMode="auto">
            <a:xfrm>
              <a:off x="9826755" y="2301061"/>
              <a:ext cx="440601" cy="35248"/>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291">
              <a:extLst>
                <a:ext uri="{FF2B5EF4-FFF2-40B4-BE49-F238E27FC236}">
                  <a16:creationId xmlns:a16="http://schemas.microsoft.com/office/drawing/2014/main" id="{AB8C815C-D269-4EF8-892D-1E86F043D471}"/>
                </a:ext>
              </a:extLst>
            </p:cNvPr>
            <p:cNvSpPr>
              <a:spLocks noChangeArrowheads="1"/>
            </p:cNvSpPr>
            <p:nvPr/>
          </p:nvSpPr>
          <p:spPr bwMode="auto">
            <a:xfrm>
              <a:off x="9826755" y="238918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Rectangle 1292">
              <a:extLst>
                <a:ext uri="{FF2B5EF4-FFF2-40B4-BE49-F238E27FC236}">
                  <a16:creationId xmlns:a16="http://schemas.microsoft.com/office/drawing/2014/main" id="{0D9BEA91-29A0-42A4-B6D1-C7CBD5847463}"/>
                </a:ext>
              </a:extLst>
            </p:cNvPr>
            <p:cNvSpPr>
              <a:spLocks noChangeArrowheads="1"/>
            </p:cNvSpPr>
            <p:nvPr/>
          </p:nvSpPr>
          <p:spPr bwMode="auto">
            <a:xfrm>
              <a:off x="9826755" y="2486111"/>
              <a:ext cx="440601" cy="44063"/>
            </a:xfrm>
            <a:prstGeom prst="rect">
              <a:avLst/>
            </a:prstGeom>
            <a:solidFill>
              <a:srgbClr val="FDA8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93">
              <a:extLst>
                <a:ext uri="{FF2B5EF4-FFF2-40B4-BE49-F238E27FC236}">
                  <a16:creationId xmlns:a16="http://schemas.microsoft.com/office/drawing/2014/main" id="{A77FACE9-1F5E-40CC-ADF4-D859A46C32F6}"/>
                </a:ext>
              </a:extLst>
            </p:cNvPr>
            <p:cNvSpPr>
              <a:spLocks/>
            </p:cNvSpPr>
            <p:nvPr/>
          </p:nvSpPr>
          <p:spPr bwMode="auto">
            <a:xfrm>
              <a:off x="6901166" y="2433239"/>
              <a:ext cx="3938975" cy="1586163"/>
            </a:xfrm>
            <a:custGeom>
              <a:avLst/>
              <a:gdLst>
                <a:gd name="T0" fmla="*/ 1063 w 1120"/>
                <a:gd name="T1" fmla="*/ 441 h 451"/>
                <a:gd name="T2" fmla="*/ 998 w 1120"/>
                <a:gd name="T3" fmla="*/ 377 h 451"/>
                <a:gd name="T4" fmla="*/ 998 w 1120"/>
                <a:gd name="T5" fmla="*/ 202 h 451"/>
                <a:gd name="T6" fmla="*/ 916 w 1120"/>
                <a:gd name="T7" fmla="*/ 119 h 451"/>
                <a:gd name="T8" fmla="*/ 882 w 1120"/>
                <a:gd name="T9" fmla="*/ 119 h 451"/>
                <a:gd name="T10" fmla="*/ 870 w 1120"/>
                <a:gd name="T11" fmla="*/ 111 h 451"/>
                <a:gd name="T12" fmla="*/ 858 w 1120"/>
                <a:gd name="T13" fmla="*/ 119 h 451"/>
                <a:gd name="T14" fmla="*/ 719 w 1120"/>
                <a:gd name="T15" fmla="*/ 119 h 451"/>
                <a:gd name="T16" fmla="*/ 682 w 1120"/>
                <a:gd name="T17" fmla="*/ 97 h 451"/>
                <a:gd name="T18" fmla="*/ 649 w 1120"/>
                <a:gd name="T19" fmla="*/ 37 h 451"/>
                <a:gd name="T20" fmla="*/ 652 w 1120"/>
                <a:gd name="T21" fmla="*/ 29 h 451"/>
                <a:gd name="T22" fmla="*/ 639 w 1120"/>
                <a:gd name="T23" fmla="*/ 16 h 451"/>
                <a:gd name="T24" fmla="*/ 632 w 1120"/>
                <a:gd name="T25" fmla="*/ 18 h 451"/>
                <a:gd name="T26" fmla="*/ 590 w 1120"/>
                <a:gd name="T27" fmla="*/ 8 h 451"/>
                <a:gd name="T28" fmla="*/ 578 w 1120"/>
                <a:gd name="T29" fmla="*/ 0 h 451"/>
                <a:gd name="T30" fmla="*/ 565 w 1120"/>
                <a:gd name="T31" fmla="*/ 12 h 451"/>
                <a:gd name="T32" fmla="*/ 566 w 1120"/>
                <a:gd name="T33" fmla="*/ 17 h 451"/>
                <a:gd name="T34" fmla="*/ 518 w 1120"/>
                <a:gd name="T35" fmla="*/ 76 h 451"/>
                <a:gd name="T36" fmla="*/ 516 w 1120"/>
                <a:gd name="T37" fmla="*/ 75 h 451"/>
                <a:gd name="T38" fmla="*/ 503 w 1120"/>
                <a:gd name="T39" fmla="*/ 88 h 451"/>
                <a:gd name="T40" fmla="*/ 503 w 1120"/>
                <a:gd name="T41" fmla="*/ 90 h 451"/>
                <a:gd name="T42" fmla="*/ 473 w 1120"/>
                <a:gd name="T43" fmla="*/ 113 h 451"/>
                <a:gd name="T44" fmla="*/ 457 w 1120"/>
                <a:gd name="T45" fmla="*/ 118 h 451"/>
                <a:gd name="T46" fmla="*/ 457 w 1120"/>
                <a:gd name="T47" fmla="*/ 118 h 451"/>
                <a:gd name="T48" fmla="*/ 91 w 1120"/>
                <a:gd name="T49" fmla="*/ 118 h 451"/>
                <a:gd name="T50" fmla="*/ 0 w 1120"/>
                <a:gd name="T51" fmla="*/ 208 h 451"/>
                <a:gd name="T52" fmla="*/ 0 w 1120"/>
                <a:gd name="T53" fmla="*/ 382 h 451"/>
                <a:gd name="T54" fmla="*/ 14 w 1120"/>
                <a:gd name="T55" fmla="*/ 382 h 451"/>
                <a:gd name="T56" fmla="*/ 14 w 1120"/>
                <a:gd name="T57" fmla="*/ 208 h 451"/>
                <a:gd name="T58" fmla="*/ 91 w 1120"/>
                <a:gd name="T59" fmla="*/ 131 h 451"/>
                <a:gd name="T60" fmla="*/ 457 w 1120"/>
                <a:gd name="T61" fmla="*/ 132 h 451"/>
                <a:gd name="T62" fmla="*/ 457 w 1120"/>
                <a:gd name="T63" fmla="*/ 132 h 451"/>
                <a:gd name="T64" fmla="*/ 481 w 1120"/>
                <a:gd name="T65" fmla="*/ 123 h 451"/>
                <a:gd name="T66" fmla="*/ 512 w 1120"/>
                <a:gd name="T67" fmla="*/ 100 h 451"/>
                <a:gd name="T68" fmla="*/ 516 w 1120"/>
                <a:gd name="T69" fmla="*/ 101 h 451"/>
                <a:gd name="T70" fmla="*/ 529 w 1120"/>
                <a:gd name="T71" fmla="*/ 88 h 451"/>
                <a:gd name="T72" fmla="*/ 528 w 1120"/>
                <a:gd name="T73" fmla="*/ 84 h 451"/>
                <a:gd name="T74" fmla="*/ 576 w 1120"/>
                <a:gd name="T75" fmla="*/ 25 h 451"/>
                <a:gd name="T76" fmla="*/ 578 w 1120"/>
                <a:gd name="T77" fmla="*/ 25 h 451"/>
                <a:gd name="T78" fmla="*/ 587 w 1120"/>
                <a:gd name="T79" fmla="*/ 21 h 451"/>
                <a:gd name="T80" fmla="*/ 626 w 1120"/>
                <a:gd name="T81" fmla="*/ 30 h 451"/>
                <a:gd name="T82" fmla="*/ 639 w 1120"/>
                <a:gd name="T83" fmla="*/ 42 h 451"/>
                <a:gd name="T84" fmla="*/ 640 w 1120"/>
                <a:gd name="T85" fmla="*/ 42 h 451"/>
                <a:gd name="T86" fmla="*/ 673 w 1120"/>
                <a:gd name="T87" fmla="*/ 102 h 451"/>
                <a:gd name="T88" fmla="*/ 719 w 1120"/>
                <a:gd name="T89" fmla="*/ 130 h 451"/>
                <a:gd name="T90" fmla="*/ 858 w 1120"/>
                <a:gd name="T91" fmla="*/ 130 h 451"/>
                <a:gd name="T92" fmla="*/ 870 w 1120"/>
                <a:gd name="T93" fmla="*/ 136 h 451"/>
                <a:gd name="T94" fmla="*/ 881 w 1120"/>
                <a:gd name="T95" fmla="*/ 130 h 451"/>
                <a:gd name="T96" fmla="*/ 916 w 1120"/>
                <a:gd name="T97" fmla="*/ 130 h 451"/>
                <a:gd name="T98" fmla="*/ 988 w 1120"/>
                <a:gd name="T99" fmla="*/ 202 h 451"/>
                <a:gd name="T100" fmla="*/ 988 w 1120"/>
                <a:gd name="T101" fmla="*/ 377 h 451"/>
                <a:gd name="T102" fmla="*/ 1063 w 1120"/>
                <a:gd name="T103" fmla="*/ 451 h 451"/>
                <a:gd name="T104" fmla="*/ 1120 w 1120"/>
                <a:gd name="T105" fmla="*/ 451 h 451"/>
                <a:gd name="T106" fmla="*/ 1120 w 1120"/>
                <a:gd name="T107" fmla="*/ 441 h 451"/>
                <a:gd name="T108" fmla="*/ 1063 w 1120"/>
                <a:gd name="T109" fmla="*/ 441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20" h="451">
                  <a:moveTo>
                    <a:pt x="1063" y="441"/>
                  </a:moveTo>
                  <a:cubicBezTo>
                    <a:pt x="1027" y="441"/>
                    <a:pt x="998" y="412"/>
                    <a:pt x="998" y="377"/>
                  </a:cubicBezTo>
                  <a:lnTo>
                    <a:pt x="998" y="202"/>
                  </a:lnTo>
                  <a:cubicBezTo>
                    <a:pt x="998" y="156"/>
                    <a:pt x="961" y="119"/>
                    <a:pt x="916" y="119"/>
                  </a:cubicBezTo>
                  <a:lnTo>
                    <a:pt x="882" y="119"/>
                  </a:lnTo>
                  <a:cubicBezTo>
                    <a:pt x="880" y="114"/>
                    <a:pt x="875" y="111"/>
                    <a:pt x="870" y="111"/>
                  </a:cubicBezTo>
                  <a:cubicBezTo>
                    <a:pt x="864" y="111"/>
                    <a:pt x="860" y="114"/>
                    <a:pt x="858" y="119"/>
                  </a:cubicBezTo>
                  <a:lnTo>
                    <a:pt x="719" y="119"/>
                  </a:lnTo>
                  <a:cubicBezTo>
                    <a:pt x="704" y="119"/>
                    <a:pt x="689" y="111"/>
                    <a:pt x="682" y="97"/>
                  </a:cubicBezTo>
                  <a:lnTo>
                    <a:pt x="649" y="37"/>
                  </a:lnTo>
                  <a:cubicBezTo>
                    <a:pt x="651" y="35"/>
                    <a:pt x="652" y="32"/>
                    <a:pt x="652" y="29"/>
                  </a:cubicBezTo>
                  <a:cubicBezTo>
                    <a:pt x="652" y="22"/>
                    <a:pt x="646" y="16"/>
                    <a:pt x="639" y="16"/>
                  </a:cubicBezTo>
                  <a:cubicBezTo>
                    <a:pt x="637" y="16"/>
                    <a:pt x="634" y="17"/>
                    <a:pt x="632" y="18"/>
                  </a:cubicBezTo>
                  <a:lnTo>
                    <a:pt x="590" y="8"/>
                  </a:lnTo>
                  <a:cubicBezTo>
                    <a:pt x="589" y="3"/>
                    <a:pt x="584" y="0"/>
                    <a:pt x="578" y="0"/>
                  </a:cubicBezTo>
                  <a:cubicBezTo>
                    <a:pt x="571" y="0"/>
                    <a:pt x="565" y="5"/>
                    <a:pt x="565" y="12"/>
                  </a:cubicBezTo>
                  <a:cubicBezTo>
                    <a:pt x="565" y="14"/>
                    <a:pt x="566" y="15"/>
                    <a:pt x="566" y="17"/>
                  </a:cubicBezTo>
                  <a:lnTo>
                    <a:pt x="518" y="76"/>
                  </a:lnTo>
                  <a:cubicBezTo>
                    <a:pt x="517" y="75"/>
                    <a:pt x="517" y="75"/>
                    <a:pt x="516" y="75"/>
                  </a:cubicBezTo>
                  <a:cubicBezTo>
                    <a:pt x="509" y="75"/>
                    <a:pt x="503" y="81"/>
                    <a:pt x="503" y="88"/>
                  </a:cubicBezTo>
                  <a:cubicBezTo>
                    <a:pt x="503" y="89"/>
                    <a:pt x="503" y="89"/>
                    <a:pt x="503" y="90"/>
                  </a:cubicBezTo>
                  <a:lnTo>
                    <a:pt x="473" y="113"/>
                  </a:lnTo>
                  <a:cubicBezTo>
                    <a:pt x="469" y="117"/>
                    <a:pt x="463" y="118"/>
                    <a:pt x="457" y="118"/>
                  </a:cubicBezTo>
                  <a:lnTo>
                    <a:pt x="457" y="118"/>
                  </a:lnTo>
                  <a:lnTo>
                    <a:pt x="91" y="118"/>
                  </a:lnTo>
                  <a:cubicBezTo>
                    <a:pt x="41" y="118"/>
                    <a:pt x="0" y="158"/>
                    <a:pt x="0" y="208"/>
                  </a:cubicBezTo>
                  <a:lnTo>
                    <a:pt x="0" y="382"/>
                  </a:lnTo>
                  <a:lnTo>
                    <a:pt x="14" y="382"/>
                  </a:lnTo>
                  <a:lnTo>
                    <a:pt x="14" y="208"/>
                  </a:lnTo>
                  <a:cubicBezTo>
                    <a:pt x="14" y="166"/>
                    <a:pt x="48" y="131"/>
                    <a:pt x="91" y="131"/>
                  </a:cubicBezTo>
                  <a:lnTo>
                    <a:pt x="457" y="132"/>
                  </a:lnTo>
                  <a:lnTo>
                    <a:pt x="457" y="132"/>
                  </a:lnTo>
                  <a:cubicBezTo>
                    <a:pt x="466" y="132"/>
                    <a:pt x="474" y="129"/>
                    <a:pt x="481" y="123"/>
                  </a:cubicBezTo>
                  <a:lnTo>
                    <a:pt x="512" y="100"/>
                  </a:lnTo>
                  <a:cubicBezTo>
                    <a:pt x="513" y="101"/>
                    <a:pt x="514" y="101"/>
                    <a:pt x="516" y="101"/>
                  </a:cubicBezTo>
                  <a:cubicBezTo>
                    <a:pt x="523" y="101"/>
                    <a:pt x="529" y="95"/>
                    <a:pt x="529" y="88"/>
                  </a:cubicBezTo>
                  <a:cubicBezTo>
                    <a:pt x="529" y="87"/>
                    <a:pt x="529" y="86"/>
                    <a:pt x="528" y="84"/>
                  </a:cubicBezTo>
                  <a:lnTo>
                    <a:pt x="576" y="25"/>
                  </a:lnTo>
                  <a:cubicBezTo>
                    <a:pt x="577" y="25"/>
                    <a:pt x="578" y="25"/>
                    <a:pt x="578" y="25"/>
                  </a:cubicBezTo>
                  <a:cubicBezTo>
                    <a:pt x="582" y="25"/>
                    <a:pt x="585" y="24"/>
                    <a:pt x="587" y="21"/>
                  </a:cubicBezTo>
                  <a:lnTo>
                    <a:pt x="626" y="30"/>
                  </a:lnTo>
                  <a:cubicBezTo>
                    <a:pt x="627" y="37"/>
                    <a:pt x="632" y="42"/>
                    <a:pt x="639" y="42"/>
                  </a:cubicBezTo>
                  <a:cubicBezTo>
                    <a:pt x="639" y="42"/>
                    <a:pt x="640" y="42"/>
                    <a:pt x="640" y="42"/>
                  </a:cubicBezTo>
                  <a:lnTo>
                    <a:pt x="673" y="102"/>
                  </a:lnTo>
                  <a:cubicBezTo>
                    <a:pt x="682" y="119"/>
                    <a:pt x="700" y="130"/>
                    <a:pt x="719" y="130"/>
                  </a:cubicBezTo>
                  <a:lnTo>
                    <a:pt x="858" y="130"/>
                  </a:lnTo>
                  <a:cubicBezTo>
                    <a:pt x="861" y="134"/>
                    <a:pt x="865" y="136"/>
                    <a:pt x="870" y="136"/>
                  </a:cubicBezTo>
                  <a:cubicBezTo>
                    <a:pt x="875" y="136"/>
                    <a:pt x="879" y="134"/>
                    <a:pt x="881" y="130"/>
                  </a:cubicBezTo>
                  <a:lnTo>
                    <a:pt x="916" y="130"/>
                  </a:lnTo>
                  <a:cubicBezTo>
                    <a:pt x="955" y="130"/>
                    <a:pt x="988" y="162"/>
                    <a:pt x="988" y="202"/>
                  </a:cubicBezTo>
                  <a:lnTo>
                    <a:pt x="988" y="377"/>
                  </a:lnTo>
                  <a:cubicBezTo>
                    <a:pt x="988" y="418"/>
                    <a:pt x="1021" y="451"/>
                    <a:pt x="1063" y="451"/>
                  </a:cubicBezTo>
                  <a:lnTo>
                    <a:pt x="1120" y="451"/>
                  </a:lnTo>
                  <a:lnTo>
                    <a:pt x="1120" y="441"/>
                  </a:lnTo>
                  <a:lnTo>
                    <a:pt x="1063" y="44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Rectangle 1294">
              <a:extLst>
                <a:ext uri="{FF2B5EF4-FFF2-40B4-BE49-F238E27FC236}">
                  <a16:creationId xmlns:a16="http://schemas.microsoft.com/office/drawing/2014/main" id="{4CC861E2-0AE1-4326-9396-BEF6D6FEEF9D}"/>
                </a:ext>
              </a:extLst>
            </p:cNvPr>
            <p:cNvSpPr>
              <a:spLocks noChangeArrowheads="1"/>
            </p:cNvSpPr>
            <p:nvPr/>
          </p:nvSpPr>
          <p:spPr bwMode="auto">
            <a:xfrm>
              <a:off x="10152797" y="3217511"/>
              <a:ext cx="484664" cy="40535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95">
              <a:extLst>
                <a:ext uri="{FF2B5EF4-FFF2-40B4-BE49-F238E27FC236}">
                  <a16:creationId xmlns:a16="http://schemas.microsoft.com/office/drawing/2014/main" id="{B1307F9B-D3C3-4518-BB6B-6D26875BBAC0}"/>
                </a:ext>
              </a:extLst>
            </p:cNvPr>
            <p:cNvSpPr>
              <a:spLocks noChangeArrowheads="1"/>
            </p:cNvSpPr>
            <p:nvPr/>
          </p:nvSpPr>
          <p:spPr bwMode="auto">
            <a:xfrm>
              <a:off x="10205669"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296">
              <a:extLst>
                <a:ext uri="{FF2B5EF4-FFF2-40B4-BE49-F238E27FC236}">
                  <a16:creationId xmlns:a16="http://schemas.microsoft.com/office/drawing/2014/main" id="{1D9B0CA6-FC65-4F7B-AED0-E95EC6396FE2}"/>
                </a:ext>
              </a:extLst>
            </p:cNvPr>
            <p:cNvSpPr>
              <a:spLocks noChangeArrowheads="1"/>
            </p:cNvSpPr>
            <p:nvPr/>
          </p:nvSpPr>
          <p:spPr bwMode="auto">
            <a:xfrm>
              <a:off x="10276166"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97">
              <a:extLst>
                <a:ext uri="{FF2B5EF4-FFF2-40B4-BE49-F238E27FC236}">
                  <a16:creationId xmlns:a16="http://schemas.microsoft.com/office/drawing/2014/main" id="{C8B587B2-7AB5-41A4-A653-1BEFFE823AA8}"/>
                </a:ext>
              </a:extLst>
            </p:cNvPr>
            <p:cNvSpPr>
              <a:spLocks noChangeArrowheads="1"/>
            </p:cNvSpPr>
            <p:nvPr/>
          </p:nvSpPr>
          <p:spPr bwMode="auto">
            <a:xfrm>
              <a:off x="10346662"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298">
              <a:extLst>
                <a:ext uri="{FF2B5EF4-FFF2-40B4-BE49-F238E27FC236}">
                  <a16:creationId xmlns:a16="http://schemas.microsoft.com/office/drawing/2014/main" id="{D51F45A2-0948-42D4-B2F5-63A509AB0F6B}"/>
                </a:ext>
              </a:extLst>
            </p:cNvPr>
            <p:cNvSpPr>
              <a:spLocks noChangeArrowheads="1"/>
            </p:cNvSpPr>
            <p:nvPr/>
          </p:nvSpPr>
          <p:spPr bwMode="auto">
            <a:xfrm>
              <a:off x="10417158" y="3182263"/>
              <a:ext cx="26439"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1299">
              <a:extLst>
                <a:ext uri="{FF2B5EF4-FFF2-40B4-BE49-F238E27FC236}">
                  <a16:creationId xmlns:a16="http://schemas.microsoft.com/office/drawing/2014/main" id="{9430B2C6-300C-44C2-AA7C-A9C74BE73B89}"/>
                </a:ext>
              </a:extLst>
            </p:cNvPr>
            <p:cNvSpPr>
              <a:spLocks noChangeArrowheads="1"/>
            </p:cNvSpPr>
            <p:nvPr/>
          </p:nvSpPr>
          <p:spPr bwMode="auto">
            <a:xfrm>
              <a:off x="10478845"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300">
              <a:extLst>
                <a:ext uri="{FF2B5EF4-FFF2-40B4-BE49-F238E27FC236}">
                  <a16:creationId xmlns:a16="http://schemas.microsoft.com/office/drawing/2014/main" id="{A3F2E94B-6DF2-4A23-AFEA-83DEBFB94666}"/>
                </a:ext>
              </a:extLst>
            </p:cNvPr>
            <p:cNvSpPr>
              <a:spLocks noChangeArrowheads="1"/>
            </p:cNvSpPr>
            <p:nvPr/>
          </p:nvSpPr>
          <p:spPr bwMode="auto">
            <a:xfrm>
              <a:off x="10549341" y="3182263"/>
              <a:ext cx="35248" cy="7049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301">
              <a:extLst>
                <a:ext uri="{FF2B5EF4-FFF2-40B4-BE49-F238E27FC236}">
                  <a16:creationId xmlns:a16="http://schemas.microsoft.com/office/drawing/2014/main" id="{FFA27862-5A6B-4E18-84F0-3773B643415B}"/>
                </a:ext>
              </a:extLst>
            </p:cNvPr>
            <p:cNvSpPr>
              <a:spLocks noChangeArrowheads="1"/>
            </p:cNvSpPr>
            <p:nvPr/>
          </p:nvSpPr>
          <p:spPr bwMode="auto">
            <a:xfrm>
              <a:off x="10223293"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1302">
              <a:extLst>
                <a:ext uri="{FF2B5EF4-FFF2-40B4-BE49-F238E27FC236}">
                  <a16:creationId xmlns:a16="http://schemas.microsoft.com/office/drawing/2014/main" id="{2AB9B5F1-6571-46FD-826B-8C663024E506}"/>
                </a:ext>
              </a:extLst>
            </p:cNvPr>
            <p:cNvSpPr>
              <a:spLocks noChangeArrowheads="1"/>
            </p:cNvSpPr>
            <p:nvPr/>
          </p:nvSpPr>
          <p:spPr bwMode="auto">
            <a:xfrm>
              <a:off x="10355477"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1303">
              <a:extLst>
                <a:ext uri="{FF2B5EF4-FFF2-40B4-BE49-F238E27FC236}">
                  <a16:creationId xmlns:a16="http://schemas.microsoft.com/office/drawing/2014/main" id="{C85702A5-D6E2-4A12-93D3-9BC6E7BD6A1A}"/>
                </a:ext>
              </a:extLst>
            </p:cNvPr>
            <p:cNvSpPr>
              <a:spLocks noChangeArrowheads="1"/>
            </p:cNvSpPr>
            <p:nvPr/>
          </p:nvSpPr>
          <p:spPr bwMode="auto">
            <a:xfrm>
              <a:off x="10496469" y="3340879"/>
              <a:ext cx="70496" cy="616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1304">
              <a:extLst>
                <a:ext uri="{FF2B5EF4-FFF2-40B4-BE49-F238E27FC236}">
                  <a16:creationId xmlns:a16="http://schemas.microsoft.com/office/drawing/2014/main" id="{1EC33211-4053-44F5-993D-B8429888FAF3}"/>
                </a:ext>
              </a:extLst>
            </p:cNvPr>
            <p:cNvSpPr>
              <a:spLocks noChangeArrowheads="1"/>
            </p:cNvSpPr>
            <p:nvPr/>
          </p:nvSpPr>
          <p:spPr bwMode="auto">
            <a:xfrm>
              <a:off x="10223293"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1305">
              <a:extLst>
                <a:ext uri="{FF2B5EF4-FFF2-40B4-BE49-F238E27FC236}">
                  <a16:creationId xmlns:a16="http://schemas.microsoft.com/office/drawing/2014/main" id="{4E348842-F0E8-4715-BD78-840F88FE05F4}"/>
                </a:ext>
              </a:extLst>
            </p:cNvPr>
            <p:cNvSpPr>
              <a:spLocks noChangeArrowheads="1"/>
            </p:cNvSpPr>
            <p:nvPr/>
          </p:nvSpPr>
          <p:spPr bwMode="auto">
            <a:xfrm>
              <a:off x="10355477"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1306">
              <a:extLst>
                <a:ext uri="{FF2B5EF4-FFF2-40B4-BE49-F238E27FC236}">
                  <a16:creationId xmlns:a16="http://schemas.microsoft.com/office/drawing/2014/main" id="{9BB592F9-DC1A-4F7D-A50C-C5D4D4FE4E20}"/>
                </a:ext>
              </a:extLst>
            </p:cNvPr>
            <p:cNvSpPr>
              <a:spLocks noChangeArrowheads="1"/>
            </p:cNvSpPr>
            <p:nvPr/>
          </p:nvSpPr>
          <p:spPr bwMode="auto">
            <a:xfrm>
              <a:off x="10496469" y="3464248"/>
              <a:ext cx="70496" cy="704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307">
              <a:extLst>
                <a:ext uri="{FF2B5EF4-FFF2-40B4-BE49-F238E27FC236}">
                  <a16:creationId xmlns:a16="http://schemas.microsoft.com/office/drawing/2014/main" id="{0AC44518-421C-46DB-BC08-78EB455F0818}"/>
                </a:ext>
              </a:extLst>
            </p:cNvPr>
            <p:cNvSpPr>
              <a:spLocks/>
            </p:cNvSpPr>
            <p:nvPr/>
          </p:nvSpPr>
          <p:spPr bwMode="auto">
            <a:xfrm>
              <a:off x="7280080" y="2442054"/>
              <a:ext cx="396544" cy="422977"/>
            </a:xfrm>
            <a:custGeom>
              <a:avLst/>
              <a:gdLst>
                <a:gd name="T0" fmla="*/ 114 w 114"/>
                <a:gd name="T1" fmla="*/ 119 h 119"/>
                <a:gd name="T2" fmla="*/ 0 w 114"/>
                <a:gd name="T3" fmla="*/ 82 h 119"/>
                <a:gd name="T4" fmla="*/ 114 w 114"/>
                <a:gd name="T5" fmla="*/ 0 h 119"/>
                <a:gd name="T6" fmla="*/ 114 w 114"/>
                <a:gd name="T7" fmla="*/ 119 h 119"/>
              </a:gdLst>
              <a:ahLst/>
              <a:cxnLst>
                <a:cxn ang="0">
                  <a:pos x="T0" y="T1"/>
                </a:cxn>
                <a:cxn ang="0">
                  <a:pos x="T2" y="T3"/>
                </a:cxn>
                <a:cxn ang="0">
                  <a:pos x="T4" y="T5"/>
                </a:cxn>
                <a:cxn ang="0">
                  <a:pos x="T6" y="T7"/>
                </a:cxn>
              </a:cxnLst>
              <a:rect l="0" t="0" r="r" b="b"/>
              <a:pathLst>
                <a:path w="114" h="119">
                  <a:moveTo>
                    <a:pt x="114" y="119"/>
                  </a:moveTo>
                  <a:lnTo>
                    <a:pt x="0" y="82"/>
                  </a:lnTo>
                  <a:cubicBezTo>
                    <a:pt x="17" y="32"/>
                    <a:pt x="61" y="0"/>
                    <a:pt x="114" y="0"/>
                  </a:cubicBezTo>
                  <a:lnTo>
                    <a:pt x="114" y="1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08">
              <a:extLst>
                <a:ext uri="{FF2B5EF4-FFF2-40B4-BE49-F238E27FC236}">
                  <a16:creationId xmlns:a16="http://schemas.microsoft.com/office/drawing/2014/main" id="{2CF65481-8194-4689-B68E-BF2C0C7C2A47}"/>
                </a:ext>
              </a:extLst>
            </p:cNvPr>
            <p:cNvSpPr>
              <a:spLocks/>
            </p:cNvSpPr>
            <p:nvPr/>
          </p:nvSpPr>
          <p:spPr bwMode="auto">
            <a:xfrm>
              <a:off x="7253646" y="2732847"/>
              <a:ext cx="422977" cy="255551"/>
            </a:xfrm>
            <a:custGeom>
              <a:avLst/>
              <a:gdLst>
                <a:gd name="T0" fmla="*/ 122 w 122"/>
                <a:gd name="T1" fmla="*/ 37 h 74"/>
                <a:gd name="T2" fmla="*/ 8 w 122"/>
                <a:gd name="T3" fmla="*/ 74 h 74"/>
                <a:gd name="T4" fmla="*/ 8 w 122"/>
                <a:gd name="T5" fmla="*/ 0 h 74"/>
                <a:gd name="T6" fmla="*/ 122 w 122"/>
                <a:gd name="T7" fmla="*/ 37 h 74"/>
              </a:gdLst>
              <a:ahLst/>
              <a:cxnLst>
                <a:cxn ang="0">
                  <a:pos x="T0" y="T1"/>
                </a:cxn>
                <a:cxn ang="0">
                  <a:pos x="T2" y="T3"/>
                </a:cxn>
                <a:cxn ang="0">
                  <a:pos x="T4" y="T5"/>
                </a:cxn>
                <a:cxn ang="0">
                  <a:pos x="T6" y="T7"/>
                </a:cxn>
              </a:cxnLst>
              <a:rect l="0" t="0" r="r" b="b"/>
              <a:pathLst>
                <a:path w="122" h="74">
                  <a:moveTo>
                    <a:pt x="122" y="37"/>
                  </a:moveTo>
                  <a:lnTo>
                    <a:pt x="8" y="74"/>
                  </a:lnTo>
                  <a:cubicBezTo>
                    <a:pt x="0" y="49"/>
                    <a:pt x="0" y="25"/>
                    <a:pt x="8" y="0"/>
                  </a:cubicBezTo>
                  <a:lnTo>
                    <a:pt x="122" y="3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309">
              <a:extLst>
                <a:ext uri="{FF2B5EF4-FFF2-40B4-BE49-F238E27FC236}">
                  <a16:creationId xmlns:a16="http://schemas.microsoft.com/office/drawing/2014/main" id="{16999364-4D21-45CA-BB25-6EF6E38DD66E}"/>
                </a:ext>
              </a:extLst>
            </p:cNvPr>
            <p:cNvSpPr>
              <a:spLocks/>
            </p:cNvSpPr>
            <p:nvPr/>
          </p:nvSpPr>
          <p:spPr bwMode="auto">
            <a:xfrm>
              <a:off x="7280080" y="2865030"/>
              <a:ext cx="396544" cy="334857"/>
            </a:xfrm>
            <a:custGeom>
              <a:avLst/>
              <a:gdLst>
                <a:gd name="T0" fmla="*/ 114 w 114"/>
                <a:gd name="T1" fmla="*/ 0 h 96"/>
                <a:gd name="T2" fmla="*/ 44 w 114"/>
                <a:gd name="T3" fmla="*/ 96 h 96"/>
                <a:gd name="T4" fmla="*/ 0 w 114"/>
                <a:gd name="T5" fmla="*/ 37 h 96"/>
                <a:gd name="T6" fmla="*/ 114 w 114"/>
                <a:gd name="T7" fmla="*/ 0 h 96"/>
              </a:gdLst>
              <a:ahLst/>
              <a:cxnLst>
                <a:cxn ang="0">
                  <a:pos x="T0" y="T1"/>
                </a:cxn>
                <a:cxn ang="0">
                  <a:pos x="T2" y="T3"/>
                </a:cxn>
                <a:cxn ang="0">
                  <a:pos x="T4" y="T5"/>
                </a:cxn>
                <a:cxn ang="0">
                  <a:pos x="T6" y="T7"/>
                </a:cxn>
              </a:cxnLst>
              <a:rect l="0" t="0" r="r" b="b"/>
              <a:pathLst>
                <a:path w="114" h="96">
                  <a:moveTo>
                    <a:pt x="114" y="0"/>
                  </a:moveTo>
                  <a:lnTo>
                    <a:pt x="44" y="96"/>
                  </a:lnTo>
                  <a:cubicBezTo>
                    <a:pt x="22" y="81"/>
                    <a:pt x="9" y="62"/>
                    <a:pt x="0" y="37"/>
                  </a:cubicBezTo>
                  <a:lnTo>
                    <a:pt x="11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10">
              <a:extLst>
                <a:ext uri="{FF2B5EF4-FFF2-40B4-BE49-F238E27FC236}">
                  <a16:creationId xmlns:a16="http://schemas.microsoft.com/office/drawing/2014/main" id="{19F7FEE1-5039-49BF-A547-81EE9BCC1E34}"/>
                </a:ext>
              </a:extLst>
            </p:cNvPr>
            <p:cNvSpPr>
              <a:spLocks/>
            </p:cNvSpPr>
            <p:nvPr/>
          </p:nvSpPr>
          <p:spPr bwMode="auto">
            <a:xfrm>
              <a:off x="7429887" y="2865030"/>
              <a:ext cx="652089" cy="467040"/>
            </a:xfrm>
            <a:custGeom>
              <a:avLst/>
              <a:gdLst>
                <a:gd name="T0" fmla="*/ 70 w 183"/>
                <a:gd name="T1" fmla="*/ 0 h 134"/>
                <a:gd name="T2" fmla="*/ 183 w 183"/>
                <a:gd name="T3" fmla="*/ 37 h 134"/>
                <a:gd name="T4" fmla="*/ 32 w 183"/>
                <a:gd name="T5" fmla="*/ 114 h 134"/>
                <a:gd name="T6" fmla="*/ 0 w 183"/>
                <a:gd name="T7" fmla="*/ 96 h 134"/>
                <a:gd name="T8" fmla="*/ 70 w 183"/>
                <a:gd name="T9" fmla="*/ 0 h 134"/>
              </a:gdLst>
              <a:ahLst/>
              <a:cxnLst>
                <a:cxn ang="0">
                  <a:pos x="T0" y="T1"/>
                </a:cxn>
                <a:cxn ang="0">
                  <a:pos x="T2" y="T3"/>
                </a:cxn>
                <a:cxn ang="0">
                  <a:pos x="T4" y="T5"/>
                </a:cxn>
                <a:cxn ang="0">
                  <a:pos x="T6" y="T7"/>
                </a:cxn>
                <a:cxn ang="0">
                  <a:pos x="T8" y="T9"/>
                </a:cxn>
              </a:cxnLst>
              <a:rect l="0" t="0" r="r" b="b"/>
              <a:pathLst>
                <a:path w="183" h="134">
                  <a:moveTo>
                    <a:pt x="70" y="0"/>
                  </a:moveTo>
                  <a:lnTo>
                    <a:pt x="183" y="37"/>
                  </a:lnTo>
                  <a:cubicBezTo>
                    <a:pt x="162" y="99"/>
                    <a:pt x="95" y="134"/>
                    <a:pt x="32" y="114"/>
                  </a:cubicBezTo>
                  <a:cubicBezTo>
                    <a:pt x="20" y="110"/>
                    <a:pt x="10" y="104"/>
                    <a:pt x="0" y="96"/>
                  </a:cubicBezTo>
                  <a:lnTo>
                    <a:pt x="70"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311">
              <a:extLst>
                <a:ext uri="{FF2B5EF4-FFF2-40B4-BE49-F238E27FC236}">
                  <a16:creationId xmlns:a16="http://schemas.microsoft.com/office/drawing/2014/main" id="{81D06C04-603E-4428-9FEF-54C6FB51CCF0}"/>
                </a:ext>
              </a:extLst>
            </p:cNvPr>
            <p:cNvSpPr>
              <a:spLocks/>
            </p:cNvSpPr>
            <p:nvPr/>
          </p:nvSpPr>
          <p:spPr bwMode="auto">
            <a:xfrm>
              <a:off x="7676623" y="2442054"/>
              <a:ext cx="422977" cy="546345"/>
            </a:xfrm>
            <a:custGeom>
              <a:avLst/>
              <a:gdLst>
                <a:gd name="T0" fmla="*/ 0 w 118"/>
                <a:gd name="T1" fmla="*/ 119 h 156"/>
                <a:gd name="T2" fmla="*/ 0 w 118"/>
                <a:gd name="T3" fmla="*/ 0 h 156"/>
                <a:gd name="T4" fmla="*/ 118 w 118"/>
                <a:gd name="T5" fmla="*/ 119 h 156"/>
                <a:gd name="T6" fmla="*/ 113 w 118"/>
                <a:gd name="T7" fmla="*/ 156 h 156"/>
                <a:gd name="T8" fmla="*/ 0 w 118"/>
                <a:gd name="T9" fmla="*/ 119 h 156"/>
              </a:gdLst>
              <a:ahLst/>
              <a:cxnLst>
                <a:cxn ang="0">
                  <a:pos x="T0" y="T1"/>
                </a:cxn>
                <a:cxn ang="0">
                  <a:pos x="T2" y="T3"/>
                </a:cxn>
                <a:cxn ang="0">
                  <a:pos x="T4" y="T5"/>
                </a:cxn>
                <a:cxn ang="0">
                  <a:pos x="T6" y="T7"/>
                </a:cxn>
                <a:cxn ang="0">
                  <a:pos x="T8" y="T9"/>
                </a:cxn>
              </a:cxnLst>
              <a:rect l="0" t="0" r="r" b="b"/>
              <a:pathLst>
                <a:path w="118" h="156">
                  <a:moveTo>
                    <a:pt x="0" y="119"/>
                  </a:moveTo>
                  <a:lnTo>
                    <a:pt x="0" y="0"/>
                  </a:lnTo>
                  <a:cubicBezTo>
                    <a:pt x="65" y="0"/>
                    <a:pt x="118" y="53"/>
                    <a:pt x="118" y="119"/>
                  </a:cubicBezTo>
                  <a:cubicBezTo>
                    <a:pt x="118" y="132"/>
                    <a:pt x="117" y="143"/>
                    <a:pt x="113" y="156"/>
                  </a:cubicBezTo>
                  <a:lnTo>
                    <a:pt x="0" y="119"/>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12">
              <a:extLst>
                <a:ext uri="{FF2B5EF4-FFF2-40B4-BE49-F238E27FC236}">
                  <a16:creationId xmlns:a16="http://schemas.microsoft.com/office/drawing/2014/main" id="{C3F947CA-6984-45EA-9471-B2287BFC0F5C}"/>
                </a:ext>
              </a:extLst>
            </p:cNvPr>
            <p:cNvSpPr>
              <a:spLocks/>
            </p:cNvSpPr>
            <p:nvPr/>
          </p:nvSpPr>
          <p:spPr bwMode="auto">
            <a:xfrm>
              <a:off x="6583933" y="3728608"/>
              <a:ext cx="678528" cy="555160"/>
            </a:xfrm>
            <a:custGeom>
              <a:avLst/>
              <a:gdLst>
                <a:gd name="T0" fmla="*/ 168 w 193"/>
                <a:gd name="T1" fmla="*/ 156 h 156"/>
                <a:gd name="T2" fmla="*/ 25 w 193"/>
                <a:gd name="T3" fmla="*/ 156 h 156"/>
                <a:gd name="T4" fmla="*/ 0 w 193"/>
                <a:gd name="T5" fmla="*/ 131 h 156"/>
                <a:gd name="T6" fmla="*/ 0 w 193"/>
                <a:gd name="T7" fmla="*/ 24 h 156"/>
                <a:gd name="T8" fmla="*/ 25 w 193"/>
                <a:gd name="T9" fmla="*/ 0 h 156"/>
                <a:gd name="T10" fmla="*/ 168 w 193"/>
                <a:gd name="T11" fmla="*/ 0 h 156"/>
                <a:gd name="T12" fmla="*/ 193 w 193"/>
                <a:gd name="T13" fmla="*/ 24 h 156"/>
                <a:gd name="T14" fmla="*/ 193 w 193"/>
                <a:gd name="T15" fmla="*/ 131 h 156"/>
                <a:gd name="T16" fmla="*/ 168 w 193"/>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56">
                  <a:moveTo>
                    <a:pt x="168" y="156"/>
                  </a:moveTo>
                  <a:lnTo>
                    <a:pt x="25" y="156"/>
                  </a:lnTo>
                  <a:cubicBezTo>
                    <a:pt x="11" y="156"/>
                    <a:pt x="0" y="145"/>
                    <a:pt x="0" y="131"/>
                  </a:cubicBezTo>
                  <a:lnTo>
                    <a:pt x="0" y="24"/>
                  </a:lnTo>
                  <a:cubicBezTo>
                    <a:pt x="0" y="11"/>
                    <a:pt x="11" y="0"/>
                    <a:pt x="25" y="0"/>
                  </a:cubicBezTo>
                  <a:lnTo>
                    <a:pt x="168" y="0"/>
                  </a:lnTo>
                  <a:cubicBezTo>
                    <a:pt x="181" y="0"/>
                    <a:pt x="193" y="11"/>
                    <a:pt x="193" y="24"/>
                  </a:cubicBezTo>
                  <a:lnTo>
                    <a:pt x="193" y="131"/>
                  </a:lnTo>
                  <a:cubicBezTo>
                    <a:pt x="193" y="145"/>
                    <a:pt x="181" y="156"/>
                    <a:pt x="168" y="1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313">
              <a:extLst>
                <a:ext uri="{FF2B5EF4-FFF2-40B4-BE49-F238E27FC236}">
                  <a16:creationId xmlns:a16="http://schemas.microsoft.com/office/drawing/2014/main" id="{1BCC9184-B747-4CA6-AD9B-9539864ED5E2}"/>
                </a:ext>
              </a:extLst>
            </p:cNvPr>
            <p:cNvSpPr>
              <a:spLocks noEditPoints="1"/>
            </p:cNvSpPr>
            <p:nvPr/>
          </p:nvSpPr>
          <p:spPr bwMode="auto">
            <a:xfrm>
              <a:off x="6689677" y="3860786"/>
              <a:ext cx="467040" cy="246737"/>
            </a:xfrm>
            <a:custGeom>
              <a:avLst/>
              <a:gdLst>
                <a:gd name="T0" fmla="*/ 95 w 132"/>
                <a:gd name="T1" fmla="*/ 32 h 69"/>
                <a:gd name="T2" fmla="*/ 106 w 132"/>
                <a:gd name="T3" fmla="*/ 22 h 69"/>
                <a:gd name="T4" fmla="*/ 117 w 132"/>
                <a:gd name="T5" fmla="*/ 32 h 69"/>
                <a:gd name="T6" fmla="*/ 106 w 132"/>
                <a:gd name="T7" fmla="*/ 43 h 69"/>
                <a:gd name="T8" fmla="*/ 95 w 132"/>
                <a:gd name="T9" fmla="*/ 32 h 69"/>
                <a:gd name="T10" fmla="*/ 55 w 132"/>
                <a:gd name="T11" fmla="*/ 17 h 69"/>
                <a:gd name="T12" fmla="*/ 65 w 132"/>
                <a:gd name="T13" fmla="*/ 6 h 69"/>
                <a:gd name="T14" fmla="*/ 76 w 132"/>
                <a:gd name="T15" fmla="*/ 17 h 69"/>
                <a:gd name="T16" fmla="*/ 65 w 132"/>
                <a:gd name="T17" fmla="*/ 27 h 69"/>
                <a:gd name="T18" fmla="*/ 55 w 132"/>
                <a:gd name="T19" fmla="*/ 17 h 69"/>
                <a:gd name="T20" fmla="*/ 15 w 132"/>
                <a:gd name="T21" fmla="*/ 32 h 69"/>
                <a:gd name="T22" fmla="*/ 26 w 132"/>
                <a:gd name="T23" fmla="*/ 22 h 69"/>
                <a:gd name="T24" fmla="*/ 37 w 132"/>
                <a:gd name="T25" fmla="*/ 32 h 69"/>
                <a:gd name="T26" fmla="*/ 26 w 132"/>
                <a:gd name="T27" fmla="*/ 43 h 69"/>
                <a:gd name="T28" fmla="*/ 15 w 132"/>
                <a:gd name="T29" fmla="*/ 32 h 69"/>
                <a:gd name="T30" fmla="*/ 117 w 132"/>
                <a:gd name="T31" fmla="*/ 45 h 69"/>
                <a:gd name="T32" fmla="*/ 123 w 132"/>
                <a:gd name="T33" fmla="*/ 32 h 69"/>
                <a:gd name="T34" fmla="*/ 106 w 132"/>
                <a:gd name="T35" fmla="*/ 15 h 69"/>
                <a:gd name="T36" fmla="*/ 89 w 132"/>
                <a:gd name="T37" fmla="*/ 32 h 69"/>
                <a:gd name="T38" fmla="*/ 95 w 132"/>
                <a:gd name="T39" fmla="*/ 45 h 69"/>
                <a:gd name="T40" fmla="*/ 91 w 132"/>
                <a:gd name="T41" fmla="*/ 48 h 69"/>
                <a:gd name="T42" fmla="*/ 76 w 132"/>
                <a:gd name="T43" fmla="*/ 30 h 69"/>
                <a:gd name="T44" fmla="*/ 82 w 132"/>
                <a:gd name="T45" fmla="*/ 17 h 69"/>
                <a:gd name="T46" fmla="*/ 65 w 132"/>
                <a:gd name="T47" fmla="*/ 0 h 69"/>
                <a:gd name="T48" fmla="*/ 48 w 132"/>
                <a:gd name="T49" fmla="*/ 17 h 69"/>
                <a:gd name="T50" fmla="*/ 55 w 132"/>
                <a:gd name="T51" fmla="*/ 30 h 69"/>
                <a:gd name="T52" fmla="*/ 40 w 132"/>
                <a:gd name="T53" fmla="*/ 47 h 69"/>
                <a:gd name="T54" fmla="*/ 37 w 132"/>
                <a:gd name="T55" fmla="*/ 45 h 69"/>
                <a:gd name="T56" fmla="*/ 43 w 132"/>
                <a:gd name="T57" fmla="*/ 32 h 69"/>
                <a:gd name="T58" fmla="*/ 26 w 132"/>
                <a:gd name="T59" fmla="*/ 15 h 69"/>
                <a:gd name="T60" fmla="*/ 9 w 132"/>
                <a:gd name="T61" fmla="*/ 32 h 69"/>
                <a:gd name="T62" fmla="*/ 15 w 132"/>
                <a:gd name="T63" fmla="*/ 45 h 69"/>
                <a:gd name="T64" fmla="*/ 0 w 132"/>
                <a:gd name="T65" fmla="*/ 69 h 69"/>
                <a:gd name="T66" fmla="*/ 6 w 132"/>
                <a:gd name="T67" fmla="*/ 69 h 69"/>
                <a:gd name="T68" fmla="*/ 26 w 132"/>
                <a:gd name="T69" fmla="*/ 49 h 69"/>
                <a:gd name="T70" fmla="*/ 46 w 132"/>
                <a:gd name="T71" fmla="*/ 69 h 69"/>
                <a:gd name="T72" fmla="*/ 52 w 132"/>
                <a:gd name="T73" fmla="*/ 69 h 69"/>
                <a:gd name="T74" fmla="*/ 46 w 132"/>
                <a:gd name="T75" fmla="*/ 52 h 69"/>
                <a:gd name="T76" fmla="*/ 65 w 132"/>
                <a:gd name="T77" fmla="*/ 34 h 69"/>
                <a:gd name="T78" fmla="*/ 85 w 132"/>
                <a:gd name="T79" fmla="*/ 53 h 69"/>
                <a:gd name="T80" fmla="*/ 80 w 132"/>
                <a:gd name="T81" fmla="*/ 69 h 69"/>
                <a:gd name="T82" fmla="*/ 86 w 132"/>
                <a:gd name="T83" fmla="*/ 69 h 69"/>
                <a:gd name="T84" fmla="*/ 106 w 132"/>
                <a:gd name="T85" fmla="*/ 49 h 69"/>
                <a:gd name="T86" fmla="*/ 126 w 132"/>
                <a:gd name="T87" fmla="*/ 69 h 69"/>
                <a:gd name="T88" fmla="*/ 132 w 132"/>
                <a:gd name="T89" fmla="*/ 69 h 69"/>
                <a:gd name="T90" fmla="*/ 117 w 132"/>
                <a:gd name="T91"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69">
                  <a:moveTo>
                    <a:pt x="95" y="32"/>
                  </a:moveTo>
                  <a:cubicBezTo>
                    <a:pt x="95" y="26"/>
                    <a:pt x="100" y="22"/>
                    <a:pt x="106" y="22"/>
                  </a:cubicBezTo>
                  <a:cubicBezTo>
                    <a:pt x="112" y="22"/>
                    <a:pt x="117" y="26"/>
                    <a:pt x="117" y="32"/>
                  </a:cubicBezTo>
                  <a:cubicBezTo>
                    <a:pt x="117" y="38"/>
                    <a:pt x="112" y="43"/>
                    <a:pt x="106" y="43"/>
                  </a:cubicBezTo>
                  <a:cubicBezTo>
                    <a:pt x="100" y="43"/>
                    <a:pt x="95" y="38"/>
                    <a:pt x="95" y="32"/>
                  </a:cubicBezTo>
                  <a:close/>
                  <a:moveTo>
                    <a:pt x="55" y="17"/>
                  </a:moveTo>
                  <a:cubicBezTo>
                    <a:pt x="55" y="11"/>
                    <a:pt x="60" y="6"/>
                    <a:pt x="65" y="6"/>
                  </a:cubicBezTo>
                  <a:cubicBezTo>
                    <a:pt x="71" y="6"/>
                    <a:pt x="76" y="11"/>
                    <a:pt x="76" y="17"/>
                  </a:cubicBezTo>
                  <a:cubicBezTo>
                    <a:pt x="76" y="23"/>
                    <a:pt x="71" y="27"/>
                    <a:pt x="65" y="27"/>
                  </a:cubicBezTo>
                  <a:cubicBezTo>
                    <a:pt x="60" y="27"/>
                    <a:pt x="55" y="23"/>
                    <a:pt x="55" y="17"/>
                  </a:cubicBezTo>
                  <a:close/>
                  <a:moveTo>
                    <a:pt x="15" y="32"/>
                  </a:moveTo>
                  <a:cubicBezTo>
                    <a:pt x="15" y="26"/>
                    <a:pt x="20" y="22"/>
                    <a:pt x="26" y="22"/>
                  </a:cubicBezTo>
                  <a:cubicBezTo>
                    <a:pt x="32" y="22"/>
                    <a:pt x="37" y="26"/>
                    <a:pt x="37" y="32"/>
                  </a:cubicBezTo>
                  <a:cubicBezTo>
                    <a:pt x="37" y="38"/>
                    <a:pt x="32" y="43"/>
                    <a:pt x="26" y="43"/>
                  </a:cubicBezTo>
                  <a:cubicBezTo>
                    <a:pt x="20" y="43"/>
                    <a:pt x="15" y="38"/>
                    <a:pt x="15" y="32"/>
                  </a:cubicBezTo>
                  <a:close/>
                  <a:moveTo>
                    <a:pt x="117" y="45"/>
                  </a:moveTo>
                  <a:cubicBezTo>
                    <a:pt x="121" y="42"/>
                    <a:pt x="123" y="38"/>
                    <a:pt x="123" y="32"/>
                  </a:cubicBezTo>
                  <a:cubicBezTo>
                    <a:pt x="123" y="23"/>
                    <a:pt x="115" y="15"/>
                    <a:pt x="106" y="15"/>
                  </a:cubicBezTo>
                  <a:cubicBezTo>
                    <a:pt x="97" y="15"/>
                    <a:pt x="89" y="23"/>
                    <a:pt x="89" y="32"/>
                  </a:cubicBezTo>
                  <a:cubicBezTo>
                    <a:pt x="89" y="38"/>
                    <a:pt x="91" y="42"/>
                    <a:pt x="95" y="45"/>
                  </a:cubicBezTo>
                  <a:cubicBezTo>
                    <a:pt x="94" y="46"/>
                    <a:pt x="92" y="47"/>
                    <a:pt x="91" y="48"/>
                  </a:cubicBezTo>
                  <a:cubicBezTo>
                    <a:pt x="89" y="40"/>
                    <a:pt x="84" y="33"/>
                    <a:pt x="76" y="30"/>
                  </a:cubicBezTo>
                  <a:cubicBezTo>
                    <a:pt x="80" y="27"/>
                    <a:pt x="82" y="22"/>
                    <a:pt x="82" y="17"/>
                  </a:cubicBezTo>
                  <a:cubicBezTo>
                    <a:pt x="82" y="7"/>
                    <a:pt x="75" y="0"/>
                    <a:pt x="65" y="0"/>
                  </a:cubicBezTo>
                  <a:cubicBezTo>
                    <a:pt x="56" y="0"/>
                    <a:pt x="48" y="7"/>
                    <a:pt x="48" y="17"/>
                  </a:cubicBezTo>
                  <a:cubicBezTo>
                    <a:pt x="48" y="22"/>
                    <a:pt x="51" y="27"/>
                    <a:pt x="55" y="30"/>
                  </a:cubicBezTo>
                  <a:cubicBezTo>
                    <a:pt x="47" y="33"/>
                    <a:pt x="42" y="39"/>
                    <a:pt x="40" y="47"/>
                  </a:cubicBezTo>
                  <a:cubicBezTo>
                    <a:pt x="39" y="46"/>
                    <a:pt x="38" y="46"/>
                    <a:pt x="37" y="45"/>
                  </a:cubicBezTo>
                  <a:cubicBezTo>
                    <a:pt x="41" y="42"/>
                    <a:pt x="43" y="38"/>
                    <a:pt x="43" y="32"/>
                  </a:cubicBezTo>
                  <a:cubicBezTo>
                    <a:pt x="43" y="23"/>
                    <a:pt x="35" y="15"/>
                    <a:pt x="26" y="15"/>
                  </a:cubicBezTo>
                  <a:cubicBezTo>
                    <a:pt x="17" y="15"/>
                    <a:pt x="9" y="23"/>
                    <a:pt x="9" y="32"/>
                  </a:cubicBezTo>
                  <a:cubicBezTo>
                    <a:pt x="9" y="38"/>
                    <a:pt x="11" y="42"/>
                    <a:pt x="15" y="45"/>
                  </a:cubicBezTo>
                  <a:cubicBezTo>
                    <a:pt x="6" y="50"/>
                    <a:pt x="0" y="59"/>
                    <a:pt x="0" y="69"/>
                  </a:cubicBezTo>
                  <a:lnTo>
                    <a:pt x="6" y="69"/>
                  </a:lnTo>
                  <a:cubicBezTo>
                    <a:pt x="6" y="58"/>
                    <a:pt x="15" y="49"/>
                    <a:pt x="26" y="49"/>
                  </a:cubicBezTo>
                  <a:cubicBezTo>
                    <a:pt x="37" y="49"/>
                    <a:pt x="46" y="58"/>
                    <a:pt x="46" y="69"/>
                  </a:cubicBezTo>
                  <a:lnTo>
                    <a:pt x="52" y="69"/>
                  </a:lnTo>
                  <a:cubicBezTo>
                    <a:pt x="52" y="63"/>
                    <a:pt x="50" y="57"/>
                    <a:pt x="46" y="52"/>
                  </a:cubicBezTo>
                  <a:cubicBezTo>
                    <a:pt x="47" y="42"/>
                    <a:pt x="55" y="34"/>
                    <a:pt x="65" y="34"/>
                  </a:cubicBezTo>
                  <a:cubicBezTo>
                    <a:pt x="76" y="34"/>
                    <a:pt x="85" y="42"/>
                    <a:pt x="85" y="53"/>
                  </a:cubicBezTo>
                  <a:cubicBezTo>
                    <a:pt x="82" y="58"/>
                    <a:pt x="80" y="63"/>
                    <a:pt x="80" y="69"/>
                  </a:cubicBezTo>
                  <a:lnTo>
                    <a:pt x="86" y="69"/>
                  </a:lnTo>
                  <a:cubicBezTo>
                    <a:pt x="86" y="58"/>
                    <a:pt x="95" y="49"/>
                    <a:pt x="106" y="49"/>
                  </a:cubicBezTo>
                  <a:cubicBezTo>
                    <a:pt x="117" y="49"/>
                    <a:pt x="126" y="58"/>
                    <a:pt x="126" y="69"/>
                  </a:cubicBezTo>
                  <a:lnTo>
                    <a:pt x="132" y="69"/>
                  </a:lnTo>
                  <a:cubicBezTo>
                    <a:pt x="132" y="59"/>
                    <a:pt x="126" y="50"/>
                    <a:pt x="11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14">
              <a:extLst>
                <a:ext uri="{FF2B5EF4-FFF2-40B4-BE49-F238E27FC236}">
                  <a16:creationId xmlns:a16="http://schemas.microsoft.com/office/drawing/2014/main" id="{EB6BC83E-9307-4573-9A55-394A3BC482E0}"/>
                </a:ext>
              </a:extLst>
            </p:cNvPr>
            <p:cNvSpPr>
              <a:spLocks/>
            </p:cNvSpPr>
            <p:nvPr/>
          </p:nvSpPr>
          <p:spPr bwMode="auto">
            <a:xfrm>
              <a:off x="8046728" y="3367313"/>
              <a:ext cx="1973892" cy="581593"/>
            </a:xfrm>
            <a:custGeom>
              <a:avLst/>
              <a:gdLst>
                <a:gd name="T0" fmla="*/ 278 w 559"/>
                <a:gd name="T1" fmla="*/ 0 h 165"/>
                <a:gd name="T2" fmla="*/ 0 w 559"/>
                <a:gd name="T3" fmla="*/ 112 h 165"/>
                <a:gd name="T4" fmla="*/ 0 w 559"/>
                <a:gd name="T5" fmla="*/ 165 h 165"/>
                <a:gd name="T6" fmla="*/ 279 w 559"/>
                <a:gd name="T7" fmla="*/ 51 h 165"/>
                <a:gd name="T8" fmla="*/ 559 w 559"/>
                <a:gd name="T9" fmla="*/ 165 h 165"/>
                <a:gd name="T10" fmla="*/ 559 w 559"/>
                <a:gd name="T11" fmla="*/ 112 h 165"/>
                <a:gd name="T12" fmla="*/ 278 w 559"/>
                <a:gd name="T13" fmla="*/ 0 h 165"/>
              </a:gdLst>
              <a:ahLst/>
              <a:cxnLst>
                <a:cxn ang="0">
                  <a:pos x="T0" y="T1"/>
                </a:cxn>
                <a:cxn ang="0">
                  <a:pos x="T2" y="T3"/>
                </a:cxn>
                <a:cxn ang="0">
                  <a:pos x="T4" y="T5"/>
                </a:cxn>
                <a:cxn ang="0">
                  <a:pos x="T6" y="T7"/>
                </a:cxn>
                <a:cxn ang="0">
                  <a:pos x="T8" y="T9"/>
                </a:cxn>
                <a:cxn ang="0">
                  <a:pos x="T10" y="T11"/>
                </a:cxn>
                <a:cxn ang="0">
                  <a:pos x="T12" y="T13"/>
                </a:cxn>
              </a:cxnLst>
              <a:rect l="0" t="0" r="r" b="b"/>
              <a:pathLst>
                <a:path w="559" h="165">
                  <a:moveTo>
                    <a:pt x="278" y="0"/>
                  </a:moveTo>
                  <a:cubicBezTo>
                    <a:pt x="86" y="0"/>
                    <a:pt x="0" y="112"/>
                    <a:pt x="0" y="112"/>
                  </a:cubicBezTo>
                  <a:lnTo>
                    <a:pt x="0" y="165"/>
                  </a:lnTo>
                  <a:cubicBezTo>
                    <a:pt x="0" y="165"/>
                    <a:pt x="89" y="51"/>
                    <a:pt x="279" y="51"/>
                  </a:cubicBezTo>
                  <a:cubicBezTo>
                    <a:pt x="469" y="51"/>
                    <a:pt x="559" y="165"/>
                    <a:pt x="559" y="165"/>
                  </a:cubicBezTo>
                  <a:lnTo>
                    <a:pt x="559" y="112"/>
                  </a:lnTo>
                  <a:cubicBezTo>
                    <a:pt x="559" y="112"/>
                    <a:pt x="470" y="0"/>
                    <a:pt x="278"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315">
              <a:extLst>
                <a:ext uri="{FF2B5EF4-FFF2-40B4-BE49-F238E27FC236}">
                  <a16:creationId xmlns:a16="http://schemas.microsoft.com/office/drawing/2014/main" id="{60E2B80B-B089-4F78-9B18-E8AE88CEF3E5}"/>
                </a:ext>
              </a:extLst>
            </p:cNvPr>
            <p:cNvSpPr>
              <a:spLocks/>
            </p:cNvSpPr>
            <p:nvPr/>
          </p:nvSpPr>
          <p:spPr bwMode="auto">
            <a:xfrm>
              <a:off x="8029104" y="3684545"/>
              <a:ext cx="2009140" cy="493473"/>
            </a:xfrm>
            <a:custGeom>
              <a:avLst/>
              <a:gdLst>
                <a:gd name="T0" fmla="*/ 285 w 571"/>
                <a:gd name="T1" fmla="*/ 0 h 138"/>
                <a:gd name="T2" fmla="*/ 571 w 571"/>
                <a:gd name="T3" fmla="*/ 34 h 138"/>
                <a:gd name="T4" fmla="*/ 571 w 571"/>
                <a:gd name="T5" fmla="*/ 120 h 138"/>
                <a:gd name="T6" fmla="*/ 545 w 571"/>
                <a:gd name="T7" fmla="*/ 123 h 138"/>
                <a:gd name="T8" fmla="*/ 347 w 571"/>
                <a:gd name="T9" fmla="*/ 136 h 138"/>
                <a:gd name="T10" fmla="*/ 329 w 571"/>
                <a:gd name="T11" fmla="*/ 129 h 138"/>
                <a:gd name="T12" fmla="*/ 286 w 571"/>
                <a:gd name="T13" fmla="*/ 129 h 138"/>
                <a:gd name="T14" fmla="*/ 285 w 571"/>
                <a:gd name="T15" fmla="*/ 129 h 138"/>
                <a:gd name="T16" fmla="*/ 242 w 571"/>
                <a:gd name="T17" fmla="*/ 129 h 138"/>
                <a:gd name="T18" fmla="*/ 223 w 571"/>
                <a:gd name="T19" fmla="*/ 136 h 138"/>
                <a:gd name="T20" fmla="*/ 25 w 571"/>
                <a:gd name="T21" fmla="*/ 123 h 138"/>
                <a:gd name="T22" fmla="*/ 0 w 571"/>
                <a:gd name="T23" fmla="*/ 120 h 138"/>
                <a:gd name="T24" fmla="*/ 0 w 571"/>
                <a:gd name="T25" fmla="*/ 34 h 138"/>
                <a:gd name="T26" fmla="*/ 285 w 571"/>
                <a:gd name="T2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 h="138">
                  <a:moveTo>
                    <a:pt x="285" y="0"/>
                  </a:moveTo>
                  <a:lnTo>
                    <a:pt x="571" y="34"/>
                  </a:lnTo>
                  <a:lnTo>
                    <a:pt x="571" y="120"/>
                  </a:lnTo>
                  <a:lnTo>
                    <a:pt x="545" y="123"/>
                  </a:lnTo>
                  <a:cubicBezTo>
                    <a:pt x="545" y="123"/>
                    <a:pt x="361" y="138"/>
                    <a:pt x="347" y="136"/>
                  </a:cubicBezTo>
                  <a:cubicBezTo>
                    <a:pt x="333" y="134"/>
                    <a:pt x="329" y="129"/>
                    <a:pt x="329" y="129"/>
                  </a:cubicBezTo>
                  <a:lnTo>
                    <a:pt x="286" y="129"/>
                  </a:lnTo>
                  <a:lnTo>
                    <a:pt x="285" y="129"/>
                  </a:lnTo>
                  <a:lnTo>
                    <a:pt x="242" y="129"/>
                  </a:lnTo>
                  <a:cubicBezTo>
                    <a:pt x="242" y="129"/>
                    <a:pt x="237" y="134"/>
                    <a:pt x="223" y="136"/>
                  </a:cubicBezTo>
                  <a:cubicBezTo>
                    <a:pt x="209" y="138"/>
                    <a:pt x="25" y="123"/>
                    <a:pt x="25" y="123"/>
                  </a:cubicBezTo>
                  <a:lnTo>
                    <a:pt x="0" y="120"/>
                  </a:lnTo>
                  <a:lnTo>
                    <a:pt x="0" y="34"/>
                  </a:lnTo>
                  <a:lnTo>
                    <a:pt x="285"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316">
              <a:extLst>
                <a:ext uri="{FF2B5EF4-FFF2-40B4-BE49-F238E27FC236}">
                  <a16:creationId xmlns:a16="http://schemas.microsoft.com/office/drawing/2014/main" id="{4607FDAB-CA9A-4C11-821E-21F3A82B47AA}"/>
                </a:ext>
              </a:extLst>
            </p:cNvPr>
            <p:cNvSpPr>
              <a:spLocks/>
            </p:cNvSpPr>
            <p:nvPr/>
          </p:nvSpPr>
          <p:spPr bwMode="auto">
            <a:xfrm>
              <a:off x="9941309" y="3737417"/>
              <a:ext cx="185055" cy="493473"/>
            </a:xfrm>
            <a:custGeom>
              <a:avLst/>
              <a:gdLst>
                <a:gd name="T0" fmla="*/ 19 w 52"/>
                <a:gd name="T1" fmla="*/ 4 h 140"/>
                <a:gd name="T2" fmla="*/ 52 w 52"/>
                <a:gd name="T3" fmla="*/ 51 h 140"/>
                <a:gd name="T4" fmla="*/ 46 w 52"/>
                <a:gd name="T5" fmla="*/ 129 h 140"/>
                <a:gd name="T6" fmla="*/ 34 w 52"/>
                <a:gd name="T7" fmla="*/ 140 h 140"/>
                <a:gd name="T8" fmla="*/ 0 w 52"/>
                <a:gd name="T9" fmla="*/ 140 h 140"/>
                <a:gd name="T10" fmla="*/ 0 w 52"/>
                <a:gd name="T11" fmla="*/ 0 h 140"/>
                <a:gd name="T12" fmla="*/ 19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19" y="4"/>
                  </a:moveTo>
                  <a:cubicBezTo>
                    <a:pt x="44" y="14"/>
                    <a:pt x="52" y="24"/>
                    <a:pt x="52" y="51"/>
                  </a:cubicBezTo>
                  <a:cubicBezTo>
                    <a:pt x="52" y="71"/>
                    <a:pt x="48" y="110"/>
                    <a:pt x="46" y="129"/>
                  </a:cubicBezTo>
                  <a:cubicBezTo>
                    <a:pt x="45" y="135"/>
                    <a:pt x="40" y="140"/>
                    <a:pt x="34" y="140"/>
                  </a:cubicBezTo>
                  <a:lnTo>
                    <a:pt x="0" y="140"/>
                  </a:lnTo>
                  <a:lnTo>
                    <a:pt x="0" y="0"/>
                  </a:lnTo>
                  <a:lnTo>
                    <a:pt x="1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317">
              <a:extLst>
                <a:ext uri="{FF2B5EF4-FFF2-40B4-BE49-F238E27FC236}">
                  <a16:creationId xmlns:a16="http://schemas.microsoft.com/office/drawing/2014/main" id="{8C905591-F026-4416-93C3-0427368AE91E}"/>
                </a:ext>
              </a:extLst>
            </p:cNvPr>
            <p:cNvSpPr>
              <a:spLocks/>
            </p:cNvSpPr>
            <p:nvPr/>
          </p:nvSpPr>
          <p:spPr bwMode="auto">
            <a:xfrm>
              <a:off x="9958933" y="4213266"/>
              <a:ext cx="114559" cy="88120"/>
            </a:xfrm>
            <a:custGeom>
              <a:avLst/>
              <a:gdLst>
                <a:gd name="T0" fmla="*/ 31 w 31"/>
                <a:gd name="T1" fmla="*/ 0 h 24"/>
                <a:gd name="T2" fmla="*/ 31 w 31"/>
                <a:gd name="T3" fmla="*/ 12 h 24"/>
                <a:gd name="T4" fmla="*/ 26 w 31"/>
                <a:gd name="T5" fmla="*/ 20 h 24"/>
                <a:gd name="T6" fmla="*/ 24 w 31"/>
                <a:gd name="T7" fmla="*/ 22 h 24"/>
                <a:gd name="T8" fmla="*/ 18 w 31"/>
                <a:gd name="T9" fmla="*/ 24 h 24"/>
                <a:gd name="T10" fmla="*/ 8 w 31"/>
                <a:gd name="T11" fmla="*/ 24 h 24"/>
                <a:gd name="T12" fmla="*/ 0 w 31"/>
                <a:gd name="T13" fmla="*/ 20 h 24"/>
                <a:gd name="T14" fmla="*/ 0 w 31"/>
                <a:gd name="T15" fmla="*/ 0 h 24"/>
                <a:gd name="T16" fmla="*/ 31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31" y="0"/>
                  </a:moveTo>
                  <a:lnTo>
                    <a:pt x="31" y="12"/>
                  </a:lnTo>
                  <a:cubicBezTo>
                    <a:pt x="31" y="15"/>
                    <a:pt x="29" y="19"/>
                    <a:pt x="26" y="20"/>
                  </a:cubicBezTo>
                  <a:lnTo>
                    <a:pt x="24" y="22"/>
                  </a:lnTo>
                  <a:cubicBezTo>
                    <a:pt x="22" y="23"/>
                    <a:pt x="20" y="24"/>
                    <a:pt x="18" y="24"/>
                  </a:cubicBezTo>
                  <a:lnTo>
                    <a:pt x="8" y="24"/>
                  </a:lnTo>
                  <a:cubicBezTo>
                    <a:pt x="2" y="24"/>
                    <a:pt x="0" y="20"/>
                    <a:pt x="0" y="20"/>
                  </a:cubicBezTo>
                  <a:lnTo>
                    <a:pt x="0" y="0"/>
                  </a:lnTo>
                  <a:lnTo>
                    <a:pt x="31"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318">
              <a:extLst>
                <a:ext uri="{FF2B5EF4-FFF2-40B4-BE49-F238E27FC236}">
                  <a16:creationId xmlns:a16="http://schemas.microsoft.com/office/drawing/2014/main" id="{B016735C-F4BB-4ACF-8EA0-E64579B9B3A4}"/>
                </a:ext>
              </a:extLst>
            </p:cNvPr>
            <p:cNvSpPr>
              <a:spLocks/>
            </p:cNvSpPr>
            <p:nvPr/>
          </p:nvSpPr>
          <p:spPr bwMode="auto">
            <a:xfrm>
              <a:off x="8178905" y="3878410"/>
              <a:ext cx="308423" cy="158616"/>
            </a:xfrm>
            <a:custGeom>
              <a:avLst/>
              <a:gdLst>
                <a:gd name="T0" fmla="*/ 23 w 88"/>
                <a:gd name="T1" fmla="*/ 0 h 45"/>
                <a:gd name="T2" fmla="*/ 65 w 88"/>
                <a:gd name="T3" fmla="*/ 0 h 45"/>
                <a:gd name="T4" fmla="*/ 88 w 88"/>
                <a:gd name="T5" fmla="*/ 22 h 45"/>
                <a:gd name="T6" fmla="*/ 65 w 88"/>
                <a:gd name="T7" fmla="*/ 45 h 45"/>
                <a:gd name="T8" fmla="*/ 23 w 88"/>
                <a:gd name="T9" fmla="*/ 45 h 45"/>
                <a:gd name="T10" fmla="*/ 0 w 88"/>
                <a:gd name="T11" fmla="*/ 22 h 45"/>
                <a:gd name="T12" fmla="*/ 23 w 88"/>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8" h="45">
                  <a:moveTo>
                    <a:pt x="23" y="0"/>
                  </a:moveTo>
                  <a:lnTo>
                    <a:pt x="65" y="0"/>
                  </a:lnTo>
                  <a:cubicBezTo>
                    <a:pt x="77" y="0"/>
                    <a:pt x="88" y="10"/>
                    <a:pt x="88" y="22"/>
                  </a:cubicBezTo>
                  <a:cubicBezTo>
                    <a:pt x="88"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1319">
              <a:extLst>
                <a:ext uri="{FF2B5EF4-FFF2-40B4-BE49-F238E27FC236}">
                  <a16:creationId xmlns:a16="http://schemas.microsoft.com/office/drawing/2014/main" id="{7F876B5E-0BDF-4A4D-A1EF-76A2FE40E849}"/>
                </a:ext>
              </a:extLst>
            </p:cNvPr>
            <p:cNvSpPr>
              <a:spLocks noChangeArrowheads="1"/>
            </p:cNvSpPr>
            <p:nvPr/>
          </p:nvSpPr>
          <p:spPr bwMode="auto">
            <a:xfrm>
              <a:off x="8355146"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1320">
              <a:extLst>
                <a:ext uri="{FF2B5EF4-FFF2-40B4-BE49-F238E27FC236}">
                  <a16:creationId xmlns:a16="http://schemas.microsoft.com/office/drawing/2014/main" id="{7EAAEC7B-1A7B-4647-8702-47D5B64BB138}"/>
                </a:ext>
              </a:extLst>
            </p:cNvPr>
            <p:cNvSpPr>
              <a:spLocks noChangeArrowheads="1"/>
            </p:cNvSpPr>
            <p:nvPr/>
          </p:nvSpPr>
          <p:spPr bwMode="auto">
            <a:xfrm>
              <a:off x="8390394"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1321">
              <a:extLst>
                <a:ext uri="{FF2B5EF4-FFF2-40B4-BE49-F238E27FC236}">
                  <a16:creationId xmlns:a16="http://schemas.microsoft.com/office/drawing/2014/main" id="{A45680EE-1CB0-415A-ACAA-F5EC25B3E7A3}"/>
                </a:ext>
              </a:extLst>
            </p:cNvPr>
            <p:cNvSpPr>
              <a:spLocks noChangeArrowheads="1"/>
            </p:cNvSpPr>
            <p:nvPr/>
          </p:nvSpPr>
          <p:spPr bwMode="auto">
            <a:xfrm>
              <a:off x="8205344"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1322">
              <a:extLst>
                <a:ext uri="{FF2B5EF4-FFF2-40B4-BE49-F238E27FC236}">
                  <a16:creationId xmlns:a16="http://schemas.microsoft.com/office/drawing/2014/main" id="{FD19A989-99F1-41DC-B4E1-D6DB98328699}"/>
                </a:ext>
              </a:extLst>
            </p:cNvPr>
            <p:cNvSpPr>
              <a:spLocks noChangeArrowheads="1"/>
            </p:cNvSpPr>
            <p:nvPr/>
          </p:nvSpPr>
          <p:spPr bwMode="auto">
            <a:xfrm>
              <a:off x="8240592"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323">
              <a:extLst>
                <a:ext uri="{FF2B5EF4-FFF2-40B4-BE49-F238E27FC236}">
                  <a16:creationId xmlns:a16="http://schemas.microsoft.com/office/drawing/2014/main" id="{10D4C5A6-A9D4-41A0-AB7A-214D96D9F61D}"/>
                </a:ext>
              </a:extLst>
            </p:cNvPr>
            <p:cNvSpPr>
              <a:spLocks/>
            </p:cNvSpPr>
            <p:nvPr/>
          </p:nvSpPr>
          <p:spPr bwMode="auto">
            <a:xfrm>
              <a:off x="9580019" y="3878410"/>
              <a:ext cx="308423" cy="158616"/>
            </a:xfrm>
            <a:custGeom>
              <a:avLst/>
              <a:gdLst>
                <a:gd name="T0" fmla="*/ 23 w 87"/>
                <a:gd name="T1" fmla="*/ 0 h 45"/>
                <a:gd name="T2" fmla="*/ 65 w 87"/>
                <a:gd name="T3" fmla="*/ 0 h 45"/>
                <a:gd name="T4" fmla="*/ 87 w 87"/>
                <a:gd name="T5" fmla="*/ 22 h 45"/>
                <a:gd name="T6" fmla="*/ 65 w 87"/>
                <a:gd name="T7" fmla="*/ 45 h 45"/>
                <a:gd name="T8" fmla="*/ 23 w 87"/>
                <a:gd name="T9" fmla="*/ 45 h 45"/>
                <a:gd name="T10" fmla="*/ 0 w 87"/>
                <a:gd name="T11" fmla="*/ 22 h 45"/>
                <a:gd name="T12" fmla="*/ 23 w 8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87" h="45">
                  <a:moveTo>
                    <a:pt x="23" y="0"/>
                  </a:moveTo>
                  <a:lnTo>
                    <a:pt x="65" y="0"/>
                  </a:lnTo>
                  <a:cubicBezTo>
                    <a:pt x="77" y="0"/>
                    <a:pt x="87" y="10"/>
                    <a:pt x="87" y="22"/>
                  </a:cubicBezTo>
                  <a:cubicBezTo>
                    <a:pt x="87" y="35"/>
                    <a:pt x="77" y="45"/>
                    <a:pt x="65" y="45"/>
                  </a:cubicBezTo>
                  <a:lnTo>
                    <a:pt x="23" y="45"/>
                  </a:lnTo>
                  <a:cubicBezTo>
                    <a:pt x="10" y="45"/>
                    <a:pt x="0" y="35"/>
                    <a:pt x="0" y="22"/>
                  </a:cubicBezTo>
                  <a:cubicBezTo>
                    <a:pt x="0" y="10"/>
                    <a:pt x="10" y="0"/>
                    <a:pt x="2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324">
              <a:extLst>
                <a:ext uri="{FF2B5EF4-FFF2-40B4-BE49-F238E27FC236}">
                  <a16:creationId xmlns:a16="http://schemas.microsoft.com/office/drawing/2014/main" id="{3D49FCBE-0B75-40B0-9CA7-CB8BA585A4A6}"/>
                </a:ext>
              </a:extLst>
            </p:cNvPr>
            <p:cNvSpPr>
              <a:spLocks noChangeArrowheads="1"/>
            </p:cNvSpPr>
            <p:nvPr/>
          </p:nvSpPr>
          <p:spPr bwMode="auto">
            <a:xfrm>
              <a:off x="9756259" y="3904848"/>
              <a:ext cx="96935"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1325">
              <a:extLst>
                <a:ext uri="{FF2B5EF4-FFF2-40B4-BE49-F238E27FC236}">
                  <a16:creationId xmlns:a16="http://schemas.microsoft.com/office/drawing/2014/main" id="{6A60941F-C2FF-4C56-916A-CCA6925619AD}"/>
                </a:ext>
              </a:extLst>
            </p:cNvPr>
            <p:cNvSpPr>
              <a:spLocks noChangeArrowheads="1"/>
            </p:cNvSpPr>
            <p:nvPr/>
          </p:nvSpPr>
          <p:spPr bwMode="auto">
            <a:xfrm>
              <a:off x="9791507" y="3940097"/>
              <a:ext cx="26439"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1326">
              <a:extLst>
                <a:ext uri="{FF2B5EF4-FFF2-40B4-BE49-F238E27FC236}">
                  <a16:creationId xmlns:a16="http://schemas.microsoft.com/office/drawing/2014/main" id="{C496CEE4-0D18-4EE2-81DA-94EBA4A176CF}"/>
                </a:ext>
              </a:extLst>
            </p:cNvPr>
            <p:cNvSpPr>
              <a:spLocks noChangeArrowheads="1"/>
            </p:cNvSpPr>
            <p:nvPr/>
          </p:nvSpPr>
          <p:spPr bwMode="auto">
            <a:xfrm>
              <a:off x="9606452" y="3904848"/>
              <a:ext cx="105744" cy="9693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1327">
              <a:extLst>
                <a:ext uri="{FF2B5EF4-FFF2-40B4-BE49-F238E27FC236}">
                  <a16:creationId xmlns:a16="http://schemas.microsoft.com/office/drawing/2014/main" id="{9F567413-CDD1-4182-89E2-A353EF90AABC}"/>
                </a:ext>
              </a:extLst>
            </p:cNvPr>
            <p:cNvSpPr>
              <a:spLocks noChangeArrowheads="1"/>
            </p:cNvSpPr>
            <p:nvPr/>
          </p:nvSpPr>
          <p:spPr bwMode="auto">
            <a:xfrm>
              <a:off x="9641700" y="3940097"/>
              <a:ext cx="35248" cy="26439"/>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328">
              <a:extLst>
                <a:ext uri="{FF2B5EF4-FFF2-40B4-BE49-F238E27FC236}">
                  <a16:creationId xmlns:a16="http://schemas.microsoft.com/office/drawing/2014/main" id="{A45037BA-D162-4733-B691-D1B87D49EA62}"/>
                </a:ext>
              </a:extLst>
            </p:cNvPr>
            <p:cNvSpPr>
              <a:spLocks/>
            </p:cNvSpPr>
            <p:nvPr/>
          </p:nvSpPr>
          <p:spPr bwMode="auto">
            <a:xfrm>
              <a:off x="7932169" y="3737417"/>
              <a:ext cx="185055" cy="493473"/>
            </a:xfrm>
            <a:custGeom>
              <a:avLst/>
              <a:gdLst>
                <a:gd name="T0" fmla="*/ 33 w 52"/>
                <a:gd name="T1" fmla="*/ 4 h 140"/>
                <a:gd name="T2" fmla="*/ 0 w 52"/>
                <a:gd name="T3" fmla="*/ 51 h 140"/>
                <a:gd name="T4" fmla="*/ 6 w 52"/>
                <a:gd name="T5" fmla="*/ 129 h 140"/>
                <a:gd name="T6" fmla="*/ 18 w 52"/>
                <a:gd name="T7" fmla="*/ 140 h 140"/>
                <a:gd name="T8" fmla="*/ 52 w 52"/>
                <a:gd name="T9" fmla="*/ 140 h 140"/>
                <a:gd name="T10" fmla="*/ 52 w 52"/>
                <a:gd name="T11" fmla="*/ 0 h 140"/>
                <a:gd name="T12" fmla="*/ 33 w 52"/>
                <a:gd name="T13" fmla="*/ 4 h 140"/>
              </a:gdLst>
              <a:ahLst/>
              <a:cxnLst>
                <a:cxn ang="0">
                  <a:pos x="T0" y="T1"/>
                </a:cxn>
                <a:cxn ang="0">
                  <a:pos x="T2" y="T3"/>
                </a:cxn>
                <a:cxn ang="0">
                  <a:pos x="T4" y="T5"/>
                </a:cxn>
                <a:cxn ang="0">
                  <a:pos x="T6" y="T7"/>
                </a:cxn>
                <a:cxn ang="0">
                  <a:pos x="T8" y="T9"/>
                </a:cxn>
                <a:cxn ang="0">
                  <a:pos x="T10" y="T11"/>
                </a:cxn>
                <a:cxn ang="0">
                  <a:pos x="T12" y="T13"/>
                </a:cxn>
              </a:cxnLst>
              <a:rect l="0" t="0" r="r" b="b"/>
              <a:pathLst>
                <a:path w="52" h="140">
                  <a:moveTo>
                    <a:pt x="33" y="4"/>
                  </a:moveTo>
                  <a:cubicBezTo>
                    <a:pt x="8" y="14"/>
                    <a:pt x="0" y="24"/>
                    <a:pt x="0" y="51"/>
                  </a:cubicBezTo>
                  <a:cubicBezTo>
                    <a:pt x="0" y="71"/>
                    <a:pt x="4" y="110"/>
                    <a:pt x="6" y="129"/>
                  </a:cubicBezTo>
                  <a:cubicBezTo>
                    <a:pt x="7" y="135"/>
                    <a:pt x="12" y="140"/>
                    <a:pt x="18" y="140"/>
                  </a:cubicBezTo>
                  <a:lnTo>
                    <a:pt x="52" y="140"/>
                  </a:lnTo>
                  <a:lnTo>
                    <a:pt x="52" y="0"/>
                  </a:lnTo>
                  <a:lnTo>
                    <a:pt x="33"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329">
              <a:extLst>
                <a:ext uri="{FF2B5EF4-FFF2-40B4-BE49-F238E27FC236}">
                  <a16:creationId xmlns:a16="http://schemas.microsoft.com/office/drawing/2014/main" id="{739B321D-1E84-4E57-BC13-34988DFDB5DB}"/>
                </a:ext>
              </a:extLst>
            </p:cNvPr>
            <p:cNvSpPr>
              <a:spLocks/>
            </p:cNvSpPr>
            <p:nvPr/>
          </p:nvSpPr>
          <p:spPr bwMode="auto">
            <a:xfrm>
              <a:off x="7993856" y="4213266"/>
              <a:ext cx="105744" cy="88120"/>
            </a:xfrm>
            <a:custGeom>
              <a:avLst/>
              <a:gdLst>
                <a:gd name="T0" fmla="*/ 0 w 31"/>
                <a:gd name="T1" fmla="*/ 0 h 24"/>
                <a:gd name="T2" fmla="*/ 0 w 31"/>
                <a:gd name="T3" fmla="*/ 12 h 24"/>
                <a:gd name="T4" fmla="*/ 5 w 31"/>
                <a:gd name="T5" fmla="*/ 20 h 24"/>
                <a:gd name="T6" fmla="*/ 7 w 31"/>
                <a:gd name="T7" fmla="*/ 22 h 24"/>
                <a:gd name="T8" fmla="*/ 13 w 31"/>
                <a:gd name="T9" fmla="*/ 24 h 24"/>
                <a:gd name="T10" fmla="*/ 23 w 31"/>
                <a:gd name="T11" fmla="*/ 24 h 24"/>
                <a:gd name="T12" fmla="*/ 31 w 31"/>
                <a:gd name="T13" fmla="*/ 20 h 24"/>
                <a:gd name="T14" fmla="*/ 31 w 31"/>
                <a:gd name="T15" fmla="*/ 0 h 24"/>
                <a:gd name="T16" fmla="*/ 0 w 31"/>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24">
                  <a:moveTo>
                    <a:pt x="0" y="0"/>
                  </a:moveTo>
                  <a:lnTo>
                    <a:pt x="0" y="12"/>
                  </a:lnTo>
                  <a:cubicBezTo>
                    <a:pt x="0" y="15"/>
                    <a:pt x="2" y="19"/>
                    <a:pt x="5" y="20"/>
                  </a:cubicBezTo>
                  <a:lnTo>
                    <a:pt x="7" y="22"/>
                  </a:lnTo>
                  <a:cubicBezTo>
                    <a:pt x="9" y="23"/>
                    <a:pt x="11" y="24"/>
                    <a:pt x="13" y="24"/>
                  </a:cubicBezTo>
                  <a:lnTo>
                    <a:pt x="23" y="24"/>
                  </a:lnTo>
                  <a:cubicBezTo>
                    <a:pt x="29" y="24"/>
                    <a:pt x="31" y="20"/>
                    <a:pt x="31" y="20"/>
                  </a:cubicBezTo>
                  <a:lnTo>
                    <a:pt x="31" y="0"/>
                  </a:lnTo>
                  <a:lnTo>
                    <a:pt x="0"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330">
              <a:extLst>
                <a:ext uri="{FF2B5EF4-FFF2-40B4-BE49-F238E27FC236}">
                  <a16:creationId xmlns:a16="http://schemas.microsoft.com/office/drawing/2014/main" id="{2D0BF57A-6328-4086-B09B-C680942A9280}"/>
                </a:ext>
              </a:extLst>
            </p:cNvPr>
            <p:cNvSpPr>
              <a:spLocks/>
            </p:cNvSpPr>
            <p:nvPr/>
          </p:nvSpPr>
          <p:spPr bwMode="auto">
            <a:xfrm>
              <a:off x="8020289" y="3658112"/>
              <a:ext cx="2017955" cy="1004570"/>
            </a:xfrm>
            <a:custGeom>
              <a:avLst/>
              <a:gdLst>
                <a:gd name="T0" fmla="*/ 9 w 575"/>
                <a:gd name="T1" fmla="*/ 28 h 287"/>
                <a:gd name="T2" fmla="*/ 287 w 575"/>
                <a:gd name="T3" fmla="*/ 0 h 287"/>
                <a:gd name="T4" fmla="*/ 287 w 575"/>
                <a:gd name="T5" fmla="*/ 0 h 287"/>
                <a:gd name="T6" fmla="*/ 288 w 575"/>
                <a:gd name="T7" fmla="*/ 0 h 287"/>
                <a:gd name="T8" fmla="*/ 566 w 575"/>
                <a:gd name="T9" fmla="*/ 28 h 287"/>
                <a:gd name="T10" fmla="*/ 530 w 575"/>
                <a:gd name="T11" fmla="*/ 221 h 287"/>
                <a:gd name="T12" fmla="*/ 491 w 575"/>
                <a:gd name="T13" fmla="*/ 257 h 287"/>
                <a:gd name="T14" fmla="*/ 349 w 575"/>
                <a:gd name="T15" fmla="*/ 287 h 287"/>
                <a:gd name="T16" fmla="*/ 288 w 575"/>
                <a:gd name="T17" fmla="*/ 258 h 287"/>
                <a:gd name="T18" fmla="*/ 287 w 575"/>
                <a:gd name="T19" fmla="*/ 258 h 287"/>
                <a:gd name="T20" fmla="*/ 287 w 575"/>
                <a:gd name="T21" fmla="*/ 258 h 287"/>
                <a:gd name="T22" fmla="*/ 226 w 575"/>
                <a:gd name="T23" fmla="*/ 287 h 287"/>
                <a:gd name="T24" fmla="*/ 84 w 575"/>
                <a:gd name="T25" fmla="*/ 257 h 287"/>
                <a:gd name="T26" fmla="*/ 45 w 575"/>
                <a:gd name="T27" fmla="*/ 221 h 287"/>
                <a:gd name="T28" fmla="*/ 9 w 575"/>
                <a:gd name="T29" fmla="*/ 28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5" h="287">
                  <a:moveTo>
                    <a:pt x="9" y="28"/>
                  </a:moveTo>
                  <a:cubicBezTo>
                    <a:pt x="77" y="6"/>
                    <a:pt x="142" y="0"/>
                    <a:pt x="287" y="0"/>
                  </a:cubicBezTo>
                  <a:lnTo>
                    <a:pt x="287" y="0"/>
                  </a:lnTo>
                  <a:lnTo>
                    <a:pt x="288" y="0"/>
                  </a:lnTo>
                  <a:cubicBezTo>
                    <a:pt x="433" y="0"/>
                    <a:pt x="497" y="6"/>
                    <a:pt x="566" y="28"/>
                  </a:cubicBezTo>
                  <a:cubicBezTo>
                    <a:pt x="570" y="101"/>
                    <a:pt x="575" y="145"/>
                    <a:pt x="530" y="221"/>
                  </a:cubicBezTo>
                  <a:cubicBezTo>
                    <a:pt x="521" y="237"/>
                    <a:pt x="507" y="249"/>
                    <a:pt x="491" y="257"/>
                  </a:cubicBezTo>
                  <a:cubicBezTo>
                    <a:pt x="443" y="278"/>
                    <a:pt x="378" y="287"/>
                    <a:pt x="349" y="287"/>
                  </a:cubicBezTo>
                  <a:cubicBezTo>
                    <a:pt x="315" y="287"/>
                    <a:pt x="325" y="258"/>
                    <a:pt x="288" y="258"/>
                  </a:cubicBezTo>
                  <a:lnTo>
                    <a:pt x="287" y="258"/>
                  </a:lnTo>
                  <a:lnTo>
                    <a:pt x="287" y="258"/>
                  </a:lnTo>
                  <a:cubicBezTo>
                    <a:pt x="249" y="258"/>
                    <a:pt x="260" y="287"/>
                    <a:pt x="226" y="287"/>
                  </a:cubicBezTo>
                  <a:cubicBezTo>
                    <a:pt x="197" y="287"/>
                    <a:pt x="131" y="278"/>
                    <a:pt x="84" y="257"/>
                  </a:cubicBezTo>
                  <a:cubicBezTo>
                    <a:pt x="67" y="249"/>
                    <a:pt x="54" y="237"/>
                    <a:pt x="45" y="221"/>
                  </a:cubicBezTo>
                  <a:cubicBezTo>
                    <a:pt x="0" y="145"/>
                    <a:pt x="5" y="101"/>
                    <a:pt x="9" y="28"/>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331">
              <a:extLst>
                <a:ext uri="{FF2B5EF4-FFF2-40B4-BE49-F238E27FC236}">
                  <a16:creationId xmlns:a16="http://schemas.microsoft.com/office/drawing/2014/main" id="{4C241639-5E15-41F5-8D97-ABF9EBC6363D}"/>
                </a:ext>
              </a:extLst>
            </p:cNvPr>
            <p:cNvSpPr>
              <a:spLocks/>
            </p:cNvSpPr>
            <p:nvPr/>
          </p:nvSpPr>
          <p:spPr bwMode="auto">
            <a:xfrm>
              <a:off x="8037913" y="3755041"/>
              <a:ext cx="502288" cy="872393"/>
            </a:xfrm>
            <a:custGeom>
              <a:avLst/>
              <a:gdLst>
                <a:gd name="T0" fmla="*/ 3 w 144"/>
                <a:gd name="T1" fmla="*/ 10 h 249"/>
                <a:gd name="T2" fmla="*/ 2 w 144"/>
                <a:gd name="T3" fmla="*/ 28 h 249"/>
                <a:gd name="T4" fmla="*/ 3 w 144"/>
                <a:gd name="T5" fmla="*/ 93 h 249"/>
                <a:gd name="T6" fmla="*/ 40 w 144"/>
                <a:gd name="T7" fmla="*/ 193 h 249"/>
                <a:gd name="T8" fmla="*/ 79 w 144"/>
                <a:gd name="T9" fmla="*/ 229 h 249"/>
                <a:gd name="T10" fmla="*/ 144 w 144"/>
                <a:gd name="T11" fmla="*/ 249 h 249"/>
                <a:gd name="T12" fmla="*/ 120 w 144"/>
                <a:gd name="T13" fmla="*/ 9 h 249"/>
                <a:gd name="T14" fmla="*/ 95 w 144"/>
                <a:gd name="T15" fmla="*/ 0 h 249"/>
                <a:gd name="T16" fmla="*/ 5 w 144"/>
                <a:gd name="T17" fmla="*/ 0 h 249"/>
                <a:gd name="T18" fmla="*/ 4 w 144"/>
                <a:gd name="T19" fmla="*/ 0 h 249"/>
                <a:gd name="T20" fmla="*/ 3 w 144"/>
                <a:gd name="T21" fmla="*/ 1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249">
                  <a:moveTo>
                    <a:pt x="3" y="10"/>
                  </a:moveTo>
                  <a:lnTo>
                    <a:pt x="2" y="28"/>
                  </a:lnTo>
                  <a:cubicBezTo>
                    <a:pt x="0" y="69"/>
                    <a:pt x="3" y="93"/>
                    <a:pt x="3" y="93"/>
                  </a:cubicBezTo>
                  <a:cubicBezTo>
                    <a:pt x="7" y="124"/>
                    <a:pt x="17" y="154"/>
                    <a:pt x="40" y="193"/>
                  </a:cubicBezTo>
                  <a:cubicBezTo>
                    <a:pt x="49" y="209"/>
                    <a:pt x="62" y="221"/>
                    <a:pt x="79" y="229"/>
                  </a:cubicBezTo>
                  <a:cubicBezTo>
                    <a:pt x="99" y="238"/>
                    <a:pt x="122" y="244"/>
                    <a:pt x="144" y="249"/>
                  </a:cubicBezTo>
                  <a:cubicBezTo>
                    <a:pt x="144" y="249"/>
                    <a:pt x="108" y="191"/>
                    <a:pt x="120" y="9"/>
                  </a:cubicBezTo>
                  <a:cubicBezTo>
                    <a:pt x="120" y="2"/>
                    <a:pt x="95" y="0"/>
                    <a:pt x="95" y="0"/>
                  </a:cubicBezTo>
                  <a:lnTo>
                    <a:pt x="5" y="0"/>
                  </a:lnTo>
                  <a:cubicBezTo>
                    <a:pt x="4" y="0"/>
                    <a:pt x="4" y="0"/>
                    <a:pt x="4" y="0"/>
                  </a:cubicBezTo>
                  <a:cubicBezTo>
                    <a:pt x="3" y="3"/>
                    <a:pt x="3" y="7"/>
                    <a:pt x="3" y="10"/>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332">
              <a:extLst>
                <a:ext uri="{FF2B5EF4-FFF2-40B4-BE49-F238E27FC236}">
                  <a16:creationId xmlns:a16="http://schemas.microsoft.com/office/drawing/2014/main" id="{B6E813CF-D6CD-4ACF-9978-2DD00160800F}"/>
                </a:ext>
              </a:extLst>
            </p:cNvPr>
            <p:cNvSpPr>
              <a:spLocks/>
            </p:cNvSpPr>
            <p:nvPr/>
          </p:nvSpPr>
          <p:spPr bwMode="auto">
            <a:xfrm>
              <a:off x="8046728" y="3658112"/>
              <a:ext cx="1973892" cy="193864"/>
            </a:xfrm>
            <a:custGeom>
              <a:avLst/>
              <a:gdLst>
                <a:gd name="T0" fmla="*/ 281 w 561"/>
                <a:gd name="T1" fmla="*/ 28 h 56"/>
                <a:gd name="T2" fmla="*/ 561 w 561"/>
                <a:gd name="T3" fmla="*/ 56 h 56"/>
                <a:gd name="T4" fmla="*/ 559 w 561"/>
                <a:gd name="T5" fmla="*/ 28 h 56"/>
                <a:gd name="T6" fmla="*/ 281 w 561"/>
                <a:gd name="T7" fmla="*/ 0 h 56"/>
                <a:gd name="T8" fmla="*/ 280 w 561"/>
                <a:gd name="T9" fmla="*/ 0 h 56"/>
                <a:gd name="T10" fmla="*/ 280 w 561"/>
                <a:gd name="T11" fmla="*/ 0 h 56"/>
                <a:gd name="T12" fmla="*/ 2 w 561"/>
                <a:gd name="T13" fmla="*/ 28 h 56"/>
                <a:gd name="T14" fmla="*/ 0 w 561"/>
                <a:gd name="T15" fmla="*/ 56 h 56"/>
                <a:gd name="T16" fmla="*/ 281 w 561"/>
                <a:gd name="T17"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1" h="56">
                  <a:moveTo>
                    <a:pt x="281" y="28"/>
                  </a:moveTo>
                  <a:cubicBezTo>
                    <a:pt x="484" y="28"/>
                    <a:pt x="560" y="56"/>
                    <a:pt x="561" y="56"/>
                  </a:cubicBezTo>
                  <a:cubicBezTo>
                    <a:pt x="560" y="47"/>
                    <a:pt x="560" y="38"/>
                    <a:pt x="559" y="28"/>
                  </a:cubicBezTo>
                  <a:cubicBezTo>
                    <a:pt x="490" y="6"/>
                    <a:pt x="426" y="0"/>
                    <a:pt x="281" y="0"/>
                  </a:cubicBezTo>
                  <a:lnTo>
                    <a:pt x="280" y="0"/>
                  </a:lnTo>
                  <a:lnTo>
                    <a:pt x="280" y="0"/>
                  </a:lnTo>
                  <a:cubicBezTo>
                    <a:pt x="135" y="0"/>
                    <a:pt x="70" y="6"/>
                    <a:pt x="2" y="28"/>
                  </a:cubicBezTo>
                  <a:cubicBezTo>
                    <a:pt x="1" y="38"/>
                    <a:pt x="1" y="47"/>
                    <a:pt x="0" y="56"/>
                  </a:cubicBezTo>
                  <a:cubicBezTo>
                    <a:pt x="0" y="56"/>
                    <a:pt x="79" y="28"/>
                    <a:pt x="281" y="2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333">
              <a:extLst>
                <a:ext uri="{FF2B5EF4-FFF2-40B4-BE49-F238E27FC236}">
                  <a16:creationId xmlns:a16="http://schemas.microsoft.com/office/drawing/2014/main" id="{052FA787-1C55-4360-84A3-AF2567A92DCA}"/>
                </a:ext>
              </a:extLst>
            </p:cNvPr>
            <p:cNvSpPr>
              <a:spLocks/>
            </p:cNvSpPr>
            <p:nvPr/>
          </p:nvSpPr>
          <p:spPr bwMode="auto">
            <a:xfrm>
              <a:off x="8046728" y="3675736"/>
              <a:ext cx="405353" cy="176240"/>
            </a:xfrm>
            <a:custGeom>
              <a:avLst/>
              <a:gdLst>
                <a:gd name="T0" fmla="*/ 2 w 117"/>
                <a:gd name="T1" fmla="*/ 23 h 51"/>
                <a:gd name="T2" fmla="*/ 5 w 117"/>
                <a:gd name="T3" fmla="*/ 50 h 51"/>
                <a:gd name="T4" fmla="*/ 6 w 117"/>
                <a:gd name="T5" fmla="*/ 50 h 51"/>
                <a:gd name="T6" fmla="*/ 7 w 117"/>
                <a:gd name="T7" fmla="*/ 49 h 51"/>
                <a:gd name="T8" fmla="*/ 9 w 117"/>
                <a:gd name="T9" fmla="*/ 49 h 51"/>
                <a:gd name="T10" fmla="*/ 10 w 117"/>
                <a:gd name="T11" fmla="*/ 48 h 51"/>
                <a:gd name="T12" fmla="*/ 12 w 117"/>
                <a:gd name="T13" fmla="*/ 48 h 51"/>
                <a:gd name="T14" fmla="*/ 14 w 117"/>
                <a:gd name="T15" fmla="*/ 47 h 51"/>
                <a:gd name="T16" fmla="*/ 16 w 117"/>
                <a:gd name="T17" fmla="*/ 47 h 51"/>
                <a:gd name="T18" fmla="*/ 18 w 117"/>
                <a:gd name="T19" fmla="*/ 47 h 51"/>
                <a:gd name="T20" fmla="*/ 20 w 117"/>
                <a:gd name="T21" fmla="*/ 46 h 51"/>
                <a:gd name="T22" fmla="*/ 22 w 117"/>
                <a:gd name="T23" fmla="*/ 45 h 51"/>
                <a:gd name="T24" fmla="*/ 27 w 117"/>
                <a:gd name="T25" fmla="*/ 44 h 51"/>
                <a:gd name="T26" fmla="*/ 30 w 117"/>
                <a:gd name="T27" fmla="*/ 44 h 51"/>
                <a:gd name="T28" fmla="*/ 33 w 117"/>
                <a:gd name="T29" fmla="*/ 43 h 51"/>
                <a:gd name="T30" fmla="*/ 42 w 117"/>
                <a:gd name="T31" fmla="*/ 41 h 51"/>
                <a:gd name="T32" fmla="*/ 45 w 117"/>
                <a:gd name="T33" fmla="*/ 41 h 51"/>
                <a:gd name="T34" fmla="*/ 49 w 117"/>
                <a:gd name="T35" fmla="*/ 40 h 51"/>
                <a:gd name="T36" fmla="*/ 53 w 117"/>
                <a:gd name="T37" fmla="*/ 39 h 51"/>
                <a:gd name="T38" fmla="*/ 57 w 117"/>
                <a:gd name="T39" fmla="*/ 39 h 51"/>
                <a:gd name="T40" fmla="*/ 61 w 117"/>
                <a:gd name="T41" fmla="*/ 38 h 51"/>
                <a:gd name="T42" fmla="*/ 65 w 117"/>
                <a:gd name="T43" fmla="*/ 37 h 51"/>
                <a:gd name="T44" fmla="*/ 69 w 117"/>
                <a:gd name="T45" fmla="*/ 37 h 51"/>
                <a:gd name="T46" fmla="*/ 73 w 117"/>
                <a:gd name="T47" fmla="*/ 36 h 51"/>
                <a:gd name="T48" fmla="*/ 78 w 117"/>
                <a:gd name="T49" fmla="*/ 35 h 51"/>
                <a:gd name="T50" fmla="*/ 83 w 117"/>
                <a:gd name="T51" fmla="*/ 35 h 51"/>
                <a:gd name="T52" fmla="*/ 88 w 117"/>
                <a:gd name="T53" fmla="*/ 34 h 51"/>
                <a:gd name="T54" fmla="*/ 93 w 117"/>
                <a:gd name="T55" fmla="*/ 33 h 51"/>
                <a:gd name="T56" fmla="*/ 98 w 117"/>
                <a:gd name="T57" fmla="*/ 33 h 51"/>
                <a:gd name="T58" fmla="*/ 103 w 117"/>
                <a:gd name="T59" fmla="*/ 32 h 51"/>
                <a:gd name="T60" fmla="*/ 109 w 117"/>
                <a:gd name="T61" fmla="*/ 31 h 51"/>
                <a:gd name="T62" fmla="*/ 114 w 117"/>
                <a:gd name="T63"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 h="51">
                  <a:moveTo>
                    <a:pt x="117" y="0"/>
                  </a:moveTo>
                  <a:cubicBezTo>
                    <a:pt x="72" y="5"/>
                    <a:pt x="37" y="12"/>
                    <a:pt x="2" y="23"/>
                  </a:cubicBezTo>
                  <a:cubicBezTo>
                    <a:pt x="1" y="33"/>
                    <a:pt x="1" y="42"/>
                    <a:pt x="0" y="51"/>
                  </a:cubicBezTo>
                  <a:cubicBezTo>
                    <a:pt x="0" y="51"/>
                    <a:pt x="2" y="51"/>
                    <a:pt x="5" y="50"/>
                  </a:cubicBezTo>
                  <a:lnTo>
                    <a:pt x="5" y="50"/>
                  </a:lnTo>
                  <a:cubicBezTo>
                    <a:pt x="5" y="50"/>
                    <a:pt x="6" y="50"/>
                    <a:pt x="6" y="50"/>
                  </a:cubicBezTo>
                  <a:cubicBezTo>
                    <a:pt x="6" y="50"/>
                    <a:pt x="6" y="49"/>
                    <a:pt x="7" y="49"/>
                  </a:cubicBezTo>
                  <a:cubicBezTo>
                    <a:pt x="7" y="49"/>
                    <a:pt x="7" y="49"/>
                    <a:pt x="7" y="49"/>
                  </a:cubicBezTo>
                  <a:cubicBezTo>
                    <a:pt x="7" y="49"/>
                    <a:pt x="7" y="49"/>
                    <a:pt x="8" y="49"/>
                  </a:cubicBezTo>
                  <a:cubicBezTo>
                    <a:pt x="8" y="49"/>
                    <a:pt x="8" y="49"/>
                    <a:pt x="9" y="49"/>
                  </a:cubicBezTo>
                  <a:cubicBezTo>
                    <a:pt x="9" y="49"/>
                    <a:pt x="9" y="49"/>
                    <a:pt x="9" y="49"/>
                  </a:cubicBezTo>
                  <a:cubicBezTo>
                    <a:pt x="10" y="49"/>
                    <a:pt x="10" y="48"/>
                    <a:pt x="10" y="48"/>
                  </a:cubicBezTo>
                  <a:cubicBezTo>
                    <a:pt x="11" y="48"/>
                    <a:pt x="11" y="48"/>
                    <a:pt x="12" y="48"/>
                  </a:cubicBezTo>
                  <a:cubicBezTo>
                    <a:pt x="12" y="48"/>
                    <a:pt x="12" y="48"/>
                    <a:pt x="12" y="48"/>
                  </a:cubicBezTo>
                  <a:cubicBezTo>
                    <a:pt x="12" y="48"/>
                    <a:pt x="13" y="48"/>
                    <a:pt x="13" y="48"/>
                  </a:cubicBezTo>
                  <a:cubicBezTo>
                    <a:pt x="13" y="48"/>
                    <a:pt x="14" y="48"/>
                    <a:pt x="14" y="47"/>
                  </a:cubicBezTo>
                  <a:cubicBezTo>
                    <a:pt x="14" y="47"/>
                    <a:pt x="14" y="47"/>
                    <a:pt x="15" y="47"/>
                  </a:cubicBezTo>
                  <a:cubicBezTo>
                    <a:pt x="15" y="47"/>
                    <a:pt x="15" y="47"/>
                    <a:pt x="16" y="47"/>
                  </a:cubicBezTo>
                  <a:cubicBezTo>
                    <a:pt x="16" y="47"/>
                    <a:pt x="17" y="47"/>
                    <a:pt x="17" y="47"/>
                  </a:cubicBezTo>
                  <a:cubicBezTo>
                    <a:pt x="17" y="47"/>
                    <a:pt x="17" y="47"/>
                    <a:pt x="18" y="47"/>
                  </a:cubicBezTo>
                  <a:cubicBezTo>
                    <a:pt x="18" y="46"/>
                    <a:pt x="19" y="46"/>
                    <a:pt x="19" y="46"/>
                  </a:cubicBezTo>
                  <a:cubicBezTo>
                    <a:pt x="19" y="46"/>
                    <a:pt x="20" y="46"/>
                    <a:pt x="20" y="46"/>
                  </a:cubicBezTo>
                  <a:cubicBezTo>
                    <a:pt x="20" y="46"/>
                    <a:pt x="21" y="46"/>
                    <a:pt x="22" y="46"/>
                  </a:cubicBezTo>
                  <a:cubicBezTo>
                    <a:pt x="22" y="46"/>
                    <a:pt x="22" y="45"/>
                    <a:pt x="22" y="45"/>
                  </a:cubicBezTo>
                  <a:cubicBezTo>
                    <a:pt x="24" y="45"/>
                    <a:pt x="25" y="45"/>
                    <a:pt x="27" y="44"/>
                  </a:cubicBezTo>
                  <a:cubicBezTo>
                    <a:pt x="27" y="44"/>
                    <a:pt x="27" y="44"/>
                    <a:pt x="27" y="44"/>
                  </a:cubicBezTo>
                  <a:cubicBezTo>
                    <a:pt x="28" y="44"/>
                    <a:pt x="28" y="44"/>
                    <a:pt x="29" y="44"/>
                  </a:cubicBezTo>
                  <a:cubicBezTo>
                    <a:pt x="29" y="44"/>
                    <a:pt x="30" y="44"/>
                    <a:pt x="30" y="44"/>
                  </a:cubicBezTo>
                  <a:cubicBezTo>
                    <a:pt x="31" y="44"/>
                    <a:pt x="31" y="43"/>
                    <a:pt x="32" y="43"/>
                  </a:cubicBezTo>
                  <a:cubicBezTo>
                    <a:pt x="32" y="43"/>
                    <a:pt x="32" y="43"/>
                    <a:pt x="33" y="43"/>
                  </a:cubicBezTo>
                  <a:cubicBezTo>
                    <a:pt x="35" y="43"/>
                    <a:pt x="38" y="42"/>
                    <a:pt x="41" y="41"/>
                  </a:cubicBezTo>
                  <a:cubicBezTo>
                    <a:pt x="42" y="41"/>
                    <a:pt x="42" y="41"/>
                    <a:pt x="42" y="41"/>
                  </a:cubicBezTo>
                  <a:cubicBezTo>
                    <a:pt x="43" y="41"/>
                    <a:pt x="44" y="41"/>
                    <a:pt x="45" y="41"/>
                  </a:cubicBezTo>
                  <a:cubicBezTo>
                    <a:pt x="45" y="41"/>
                    <a:pt x="45" y="41"/>
                    <a:pt x="45" y="41"/>
                  </a:cubicBezTo>
                  <a:cubicBezTo>
                    <a:pt x="46" y="40"/>
                    <a:pt x="47" y="40"/>
                    <a:pt x="48" y="40"/>
                  </a:cubicBezTo>
                  <a:cubicBezTo>
                    <a:pt x="48" y="40"/>
                    <a:pt x="49" y="40"/>
                    <a:pt x="49" y="40"/>
                  </a:cubicBezTo>
                  <a:cubicBezTo>
                    <a:pt x="50" y="40"/>
                    <a:pt x="51" y="40"/>
                    <a:pt x="52" y="39"/>
                  </a:cubicBezTo>
                  <a:cubicBezTo>
                    <a:pt x="52" y="39"/>
                    <a:pt x="52" y="39"/>
                    <a:pt x="53" y="39"/>
                  </a:cubicBezTo>
                  <a:cubicBezTo>
                    <a:pt x="54" y="39"/>
                    <a:pt x="54" y="39"/>
                    <a:pt x="55" y="39"/>
                  </a:cubicBezTo>
                  <a:cubicBezTo>
                    <a:pt x="56" y="39"/>
                    <a:pt x="56" y="39"/>
                    <a:pt x="57" y="39"/>
                  </a:cubicBezTo>
                  <a:cubicBezTo>
                    <a:pt x="57" y="38"/>
                    <a:pt x="58" y="38"/>
                    <a:pt x="59" y="38"/>
                  </a:cubicBezTo>
                  <a:cubicBezTo>
                    <a:pt x="60" y="38"/>
                    <a:pt x="60" y="38"/>
                    <a:pt x="61" y="38"/>
                  </a:cubicBezTo>
                  <a:cubicBezTo>
                    <a:pt x="61" y="38"/>
                    <a:pt x="62" y="38"/>
                    <a:pt x="63" y="38"/>
                  </a:cubicBezTo>
                  <a:cubicBezTo>
                    <a:pt x="63" y="37"/>
                    <a:pt x="64" y="37"/>
                    <a:pt x="65" y="37"/>
                  </a:cubicBezTo>
                  <a:cubicBezTo>
                    <a:pt x="65" y="37"/>
                    <a:pt x="66" y="37"/>
                    <a:pt x="67" y="37"/>
                  </a:cubicBezTo>
                  <a:cubicBezTo>
                    <a:pt x="68" y="37"/>
                    <a:pt x="68" y="37"/>
                    <a:pt x="69" y="37"/>
                  </a:cubicBezTo>
                  <a:cubicBezTo>
                    <a:pt x="70" y="37"/>
                    <a:pt x="71" y="36"/>
                    <a:pt x="71" y="36"/>
                  </a:cubicBezTo>
                  <a:cubicBezTo>
                    <a:pt x="72" y="36"/>
                    <a:pt x="73" y="36"/>
                    <a:pt x="73" y="36"/>
                  </a:cubicBezTo>
                  <a:cubicBezTo>
                    <a:pt x="74" y="36"/>
                    <a:pt x="75" y="36"/>
                    <a:pt x="75" y="36"/>
                  </a:cubicBezTo>
                  <a:cubicBezTo>
                    <a:pt x="76" y="36"/>
                    <a:pt x="77" y="35"/>
                    <a:pt x="78" y="35"/>
                  </a:cubicBezTo>
                  <a:cubicBezTo>
                    <a:pt x="78" y="35"/>
                    <a:pt x="79" y="35"/>
                    <a:pt x="79" y="35"/>
                  </a:cubicBezTo>
                  <a:cubicBezTo>
                    <a:pt x="80" y="35"/>
                    <a:pt x="82" y="35"/>
                    <a:pt x="83" y="35"/>
                  </a:cubicBezTo>
                  <a:cubicBezTo>
                    <a:pt x="83" y="35"/>
                    <a:pt x="83" y="35"/>
                    <a:pt x="84" y="35"/>
                  </a:cubicBezTo>
                  <a:cubicBezTo>
                    <a:pt x="85" y="34"/>
                    <a:pt x="86" y="34"/>
                    <a:pt x="88" y="34"/>
                  </a:cubicBezTo>
                  <a:cubicBezTo>
                    <a:pt x="88" y="34"/>
                    <a:pt x="88" y="34"/>
                    <a:pt x="89" y="34"/>
                  </a:cubicBezTo>
                  <a:cubicBezTo>
                    <a:pt x="90" y="34"/>
                    <a:pt x="91" y="34"/>
                    <a:pt x="93" y="33"/>
                  </a:cubicBezTo>
                  <a:cubicBezTo>
                    <a:pt x="93" y="33"/>
                    <a:pt x="93" y="33"/>
                    <a:pt x="93" y="33"/>
                  </a:cubicBezTo>
                  <a:cubicBezTo>
                    <a:pt x="95" y="33"/>
                    <a:pt x="96" y="33"/>
                    <a:pt x="98" y="33"/>
                  </a:cubicBezTo>
                  <a:cubicBezTo>
                    <a:pt x="98" y="33"/>
                    <a:pt x="98" y="33"/>
                    <a:pt x="99" y="33"/>
                  </a:cubicBezTo>
                  <a:cubicBezTo>
                    <a:pt x="100" y="32"/>
                    <a:pt x="102" y="32"/>
                    <a:pt x="103" y="32"/>
                  </a:cubicBezTo>
                  <a:cubicBezTo>
                    <a:pt x="103" y="32"/>
                    <a:pt x="104" y="32"/>
                    <a:pt x="104" y="32"/>
                  </a:cubicBezTo>
                  <a:cubicBezTo>
                    <a:pt x="105" y="32"/>
                    <a:pt x="107" y="32"/>
                    <a:pt x="109" y="31"/>
                  </a:cubicBezTo>
                  <a:cubicBezTo>
                    <a:pt x="109" y="31"/>
                    <a:pt x="109" y="31"/>
                    <a:pt x="109" y="31"/>
                  </a:cubicBezTo>
                  <a:cubicBezTo>
                    <a:pt x="111" y="31"/>
                    <a:pt x="113" y="31"/>
                    <a:pt x="114" y="31"/>
                  </a:cubicBezTo>
                  <a:lnTo>
                    <a:pt x="117"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334">
              <a:extLst>
                <a:ext uri="{FF2B5EF4-FFF2-40B4-BE49-F238E27FC236}">
                  <a16:creationId xmlns:a16="http://schemas.microsoft.com/office/drawing/2014/main" id="{CC56E465-BA98-4EE3-B82B-1592C755F922}"/>
                </a:ext>
              </a:extLst>
            </p:cNvPr>
            <p:cNvSpPr>
              <a:spLocks/>
            </p:cNvSpPr>
            <p:nvPr/>
          </p:nvSpPr>
          <p:spPr bwMode="auto">
            <a:xfrm>
              <a:off x="8813371" y="4248514"/>
              <a:ext cx="422977" cy="326047"/>
            </a:xfrm>
            <a:custGeom>
              <a:avLst/>
              <a:gdLst>
                <a:gd name="T0" fmla="*/ 38 w 120"/>
                <a:gd name="T1" fmla="*/ 11 h 93"/>
                <a:gd name="T2" fmla="*/ 56 w 120"/>
                <a:gd name="T3" fmla="*/ 0 h 93"/>
                <a:gd name="T4" fmla="*/ 60 w 120"/>
                <a:gd name="T5" fmla="*/ 0 h 93"/>
                <a:gd name="T6" fmla="*/ 65 w 120"/>
                <a:gd name="T7" fmla="*/ 0 h 93"/>
                <a:gd name="T8" fmla="*/ 82 w 120"/>
                <a:gd name="T9" fmla="*/ 11 h 93"/>
                <a:gd name="T10" fmla="*/ 120 w 120"/>
                <a:gd name="T11" fmla="*/ 93 h 93"/>
                <a:gd name="T12" fmla="*/ 100 w 120"/>
                <a:gd name="T13" fmla="*/ 87 h 93"/>
                <a:gd name="T14" fmla="*/ 100 w 120"/>
                <a:gd name="T15" fmla="*/ 87 h 93"/>
                <a:gd name="T16" fmla="*/ 88 w 120"/>
                <a:gd name="T17" fmla="*/ 72 h 93"/>
                <a:gd name="T18" fmla="*/ 78 w 120"/>
                <a:gd name="T19" fmla="*/ 40 h 93"/>
                <a:gd name="T20" fmla="*/ 65 w 120"/>
                <a:gd name="T21" fmla="*/ 27 h 93"/>
                <a:gd name="T22" fmla="*/ 42 w 120"/>
                <a:gd name="T23" fmla="*/ 39 h 93"/>
                <a:gd name="T24" fmla="*/ 32 w 120"/>
                <a:gd name="T25" fmla="*/ 71 h 93"/>
                <a:gd name="T26" fmla="*/ 20 w 120"/>
                <a:gd name="T27" fmla="*/ 87 h 93"/>
                <a:gd name="T28" fmla="*/ 0 w 120"/>
                <a:gd name="T29" fmla="*/ 93 h 93"/>
                <a:gd name="T30" fmla="*/ 38 w 120"/>
                <a:gd name="T31" fmla="*/ 1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3">
                  <a:moveTo>
                    <a:pt x="38" y="11"/>
                  </a:moveTo>
                  <a:cubicBezTo>
                    <a:pt x="41" y="4"/>
                    <a:pt x="48" y="0"/>
                    <a:pt x="56" y="0"/>
                  </a:cubicBezTo>
                  <a:lnTo>
                    <a:pt x="60" y="0"/>
                  </a:lnTo>
                  <a:lnTo>
                    <a:pt x="65" y="0"/>
                  </a:lnTo>
                  <a:cubicBezTo>
                    <a:pt x="72" y="0"/>
                    <a:pt x="79" y="4"/>
                    <a:pt x="82" y="11"/>
                  </a:cubicBezTo>
                  <a:lnTo>
                    <a:pt x="120" y="93"/>
                  </a:lnTo>
                  <a:cubicBezTo>
                    <a:pt x="113" y="93"/>
                    <a:pt x="106" y="91"/>
                    <a:pt x="100" y="87"/>
                  </a:cubicBezTo>
                  <a:lnTo>
                    <a:pt x="100" y="87"/>
                  </a:lnTo>
                  <a:cubicBezTo>
                    <a:pt x="94" y="83"/>
                    <a:pt x="90" y="78"/>
                    <a:pt x="88" y="72"/>
                  </a:cubicBezTo>
                  <a:lnTo>
                    <a:pt x="78" y="40"/>
                  </a:lnTo>
                  <a:cubicBezTo>
                    <a:pt x="76" y="34"/>
                    <a:pt x="71" y="29"/>
                    <a:pt x="65" y="27"/>
                  </a:cubicBezTo>
                  <a:cubicBezTo>
                    <a:pt x="55" y="24"/>
                    <a:pt x="45" y="30"/>
                    <a:pt x="42" y="39"/>
                  </a:cubicBezTo>
                  <a:lnTo>
                    <a:pt x="32" y="71"/>
                  </a:lnTo>
                  <a:cubicBezTo>
                    <a:pt x="30" y="78"/>
                    <a:pt x="26" y="83"/>
                    <a:pt x="20" y="87"/>
                  </a:cubicBezTo>
                  <a:cubicBezTo>
                    <a:pt x="14" y="91"/>
                    <a:pt x="8" y="93"/>
                    <a:pt x="0" y="93"/>
                  </a:cubicBezTo>
                  <a:lnTo>
                    <a:pt x="38" y="11"/>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extBox 64">
            <a:extLst>
              <a:ext uri="{FF2B5EF4-FFF2-40B4-BE49-F238E27FC236}">
                <a16:creationId xmlns:a16="http://schemas.microsoft.com/office/drawing/2014/main" id="{8CA48AB6-CB75-4B4B-B2A0-3A7DECF9A884}"/>
              </a:ext>
            </a:extLst>
          </p:cNvPr>
          <p:cNvSpPr txBox="1"/>
          <p:nvPr/>
        </p:nvSpPr>
        <p:spPr>
          <a:xfrm>
            <a:off x="598714" y="2090757"/>
            <a:ext cx="1792705" cy="307777"/>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342900" indent="-342900">
              <a:buFont typeface="Wingdings" panose="05000000000000000000" pitchFamily="2" charset="2"/>
              <a:buChar char="Ø"/>
            </a:pPr>
            <a:r>
              <a:rPr lang="en-US" sz="2000" dirty="0">
                <a:latin typeface="Segoe UI Semilight" panose="020B0402040204020203" pitchFamily="34" charset="0"/>
                <a:cs typeface="Segoe UI Semilight" panose="020B0402040204020203" pitchFamily="34" charset="0"/>
              </a:rPr>
              <a:t>Root site</a:t>
            </a:r>
          </a:p>
        </p:txBody>
      </p:sp>
      <p:sp>
        <p:nvSpPr>
          <p:cNvPr id="66" name="TextBox 65">
            <a:extLst>
              <a:ext uri="{FF2B5EF4-FFF2-40B4-BE49-F238E27FC236}">
                <a16:creationId xmlns:a16="http://schemas.microsoft.com/office/drawing/2014/main" id="{53A27BA1-A46E-4778-809F-A8B5CBCE0713}"/>
              </a:ext>
            </a:extLst>
          </p:cNvPr>
          <p:cNvSpPr txBox="1"/>
          <p:nvPr/>
        </p:nvSpPr>
        <p:spPr>
          <a:xfrm>
            <a:off x="598714" y="3046254"/>
            <a:ext cx="4101395" cy="615553"/>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SharePoint start page</a:t>
            </a:r>
            <a:br>
              <a:rPr lang="en-US" dirty="0"/>
            </a:br>
            <a:r>
              <a:rPr lang="en-US" dirty="0"/>
              <a:t>(formerly SharePoint home page)</a:t>
            </a:r>
          </a:p>
        </p:txBody>
      </p:sp>
      <p:sp>
        <p:nvSpPr>
          <p:cNvPr id="67" name="TextBox 66">
            <a:extLst>
              <a:ext uri="{FF2B5EF4-FFF2-40B4-BE49-F238E27FC236}">
                <a16:creationId xmlns:a16="http://schemas.microsoft.com/office/drawing/2014/main" id="{F4AB58D2-8777-4875-9BE8-138573E5ADCA}"/>
              </a:ext>
            </a:extLst>
          </p:cNvPr>
          <p:cNvSpPr txBox="1"/>
          <p:nvPr/>
        </p:nvSpPr>
        <p:spPr>
          <a:xfrm>
            <a:off x="598714" y="4309527"/>
            <a:ext cx="4057337" cy="307777"/>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Organization news site</a:t>
            </a:r>
          </a:p>
        </p:txBody>
      </p:sp>
      <p:sp>
        <p:nvSpPr>
          <p:cNvPr id="69" name="TextBox 68">
            <a:extLst>
              <a:ext uri="{FF2B5EF4-FFF2-40B4-BE49-F238E27FC236}">
                <a16:creationId xmlns:a16="http://schemas.microsoft.com/office/drawing/2014/main" id="{C6B613E6-203A-43EB-917D-B6642B4C73E6}"/>
              </a:ext>
            </a:extLst>
          </p:cNvPr>
          <p:cNvSpPr txBox="1"/>
          <p:nvPr/>
        </p:nvSpPr>
        <p:spPr>
          <a:xfrm>
            <a:off x="598714" y="5265023"/>
            <a:ext cx="3615222" cy="307777"/>
          </a:xfrm>
          <a:prstGeom prst="rect">
            <a:avLst/>
          </a:prstGeom>
        </p:spPr>
        <p:txBody>
          <a:bodyPr vert="horz" wrap="square" lIns="0" tIns="0" rIns="0" bIns="0" rtlCol="0" anchor="t">
            <a:spAutoFit/>
          </a:bodyPr>
          <a:lstStyle>
            <a:defPPr>
              <a:defRPr lang="en-US"/>
            </a:defPPr>
            <a:lvl1pPr marL="342900" indent="-342900" defTabSz="932742">
              <a:lnSpc>
                <a:spcPct val="100000"/>
              </a:lnSpc>
              <a:spcBef>
                <a:spcPct val="0"/>
              </a:spcBef>
              <a:buFont typeface="Wingdings" panose="05000000000000000000" pitchFamily="2" charset="2"/>
              <a:buChar char="Ø"/>
              <a:defRPr sz="2000" b="0" cap="none" spc="-50" baseline="0">
                <a:ln w="3175">
                  <a:noFill/>
                </a:ln>
                <a:gradFill>
                  <a:gsLst>
                    <a:gs pos="1250">
                      <a:schemeClr val="tx1"/>
                    </a:gs>
                    <a:gs pos="100000">
                      <a:schemeClr val="tx1"/>
                    </a:gs>
                  </a:gsLst>
                  <a:lin ang="5400000" scaled="0"/>
                </a:gradFill>
                <a:effectLst/>
                <a:latin typeface="Segoe UI Semilight" panose="020B0402040204020203" pitchFamily="34" charset="0"/>
                <a:cs typeface="Segoe UI Semilight" panose="020B0402040204020203" pitchFamily="34" charset="0"/>
              </a:defRPr>
            </a:lvl1pPr>
          </a:lstStyle>
          <a:p>
            <a:r>
              <a:rPr lang="en-US" dirty="0"/>
              <a:t>Classic SharePoint sites</a:t>
            </a:r>
          </a:p>
        </p:txBody>
      </p:sp>
    </p:spTree>
    <p:extLst>
      <p:ext uri="{BB962C8B-B14F-4D97-AF65-F5344CB8AC3E}">
        <p14:creationId xmlns:p14="http://schemas.microsoft.com/office/powerpoint/2010/main" val="401090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4AAA036-953A-4BEA-B722-AD80CBB25E9B}"/>
              </a:ext>
            </a:extLst>
          </p:cNvPr>
          <p:cNvSpPr txBox="1"/>
          <p:nvPr/>
        </p:nvSpPr>
        <p:spPr>
          <a:xfrm>
            <a:off x="584199" y="1435100"/>
            <a:ext cx="11314113" cy="1569660"/>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Most visitors start their web experiences by navigating, including internal web sites. Good navigation experiences present visitors with a complete picture of what is available on the site and, combined with the home page, provide a comprehensive “story” for the site.</a:t>
            </a:r>
            <a:endParaRPr lang="en-US" sz="2400" dirty="0">
              <a:latin typeface="Segoe UI Semilight" panose="020B0402040204020203" pitchFamily="34" charset="0"/>
              <a:cs typeface="Segoe UI Semilight" panose="020B0402040204020203" pitchFamily="34" charset="0"/>
            </a:endParaRPr>
          </a:p>
        </p:txBody>
      </p:sp>
      <p:grpSp>
        <p:nvGrpSpPr>
          <p:cNvPr id="12" name="Group 11">
            <a:extLst>
              <a:ext uri="{FF2B5EF4-FFF2-40B4-BE49-F238E27FC236}">
                <a16:creationId xmlns:a16="http://schemas.microsoft.com/office/drawing/2014/main" id="{D2AFFB65-639C-4407-BAE0-9EAC7B2BC708}"/>
              </a:ext>
              <a:ext uri="{C183D7F6-B498-43B3-948B-1728B52AA6E4}">
                <adec:decorative xmlns:adec="http://schemas.microsoft.com/office/drawing/2017/decorative" val="1"/>
              </a:ext>
            </a:extLst>
          </p:cNvPr>
          <p:cNvGrpSpPr/>
          <p:nvPr/>
        </p:nvGrpSpPr>
        <p:grpSpPr>
          <a:xfrm>
            <a:off x="4595930" y="3807576"/>
            <a:ext cx="7010853" cy="2461462"/>
            <a:chOff x="10290175" y="5221288"/>
            <a:chExt cx="1162051" cy="407988"/>
          </a:xfrm>
        </p:grpSpPr>
        <p:sp>
          <p:nvSpPr>
            <p:cNvPr id="13" name="Freeform 2569">
              <a:extLst>
                <a:ext uri="{FF2B5EF4-FFF2-40B4-BE49-F238E27FC236}">
                  <a16:creationId xmlns:a16="http://schemas.microsoft.com/office/drawing/2014/main" id="{3D1AF790-B082-43CA-B72A-4940336B9F9C}"/>
                </a:ext>
              </a:extLst>
            </p:cNvPr>
            <p:cNvSpPr>
              <a:spLocks/>
            </p:cNvSpPr>
            <p:nvPr/>
          </p:nvSpPr>
          <p:spPr bwMode="auto">
            <a:xfrm>
              <a:off x="11263313"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570">
              <a:extLst>
                <a:ext uri="{FF2B5EF4-FFF2-40B4-BE49-F238E27FC236}">
                  <a16:creationId xmlns:a16="http://schemas.microsoft.com/office/drawing/2014/main" id="{468093ED-AF6B-4473-87AF-B42025F6204B}"/>
                </a:ext>
              </a:extLst>
            </p:cNvPr>
            <p:cNvSpPr>
              <a:spLocks/>
            </p:cNvSpPr>
            <p:nvPr/>
          </p:nvSpPr>
          <p:spPr bwMode="auto">
            <a:xfrm>
              <a:off x="11263313" y="5559426"/>
              <a:ext cx="44450" cy="28575"/>
            </a:xfrm>
            <a:custGeom>
              <a:avLst/>
              <a:gdLst>
                <a:gd name="T0" fmla="*/ 0 w 70"/>
                <a:gd name="T1" fmla="*/ 11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11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11"/>
                  </a:moveTo>
                  <a:lnTo>
                    <a:pt x="0" y="33"/>
                  </a:lnTo>
                  <a:cubicBezTo>
                    <a:pt x="0" y="33"/>
                    <a:pt x="46" y="45"/>
                    <a:pt x="68" y="18"/>
                  </a:cubicBezTo>
                  <a:cubicBezTo>
                    <a:pt x="70" y="15"/>
                    <a:pt x="68" y="10"/>
                    <a:pt x="64" y="10"/>
                  </a:cubicBezTo>
                  <a:lnTo>
                    <a:pt x="29" y="10"/>
                  </a:lnTo>
                  <a:lnTo>
                    <a:pt x="22" y="0"/>
                  </a:lnTo>
                  <a:lnTo>
                    <a:pt x="0" y="11"/>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571">
              <a:extLst>
                <a:ext uri="{FF2B5EF4-FFF2-40B4-BE49-F238E27FC236}">
                  <a16:creationId xmlns:a16="http://schemas.microsoft.com/office/drawing/2014/main" id="{28229F12-0815-4C39-830C-523BD6851DD8}"/>
                </a:ext>
              </a:extLst>
            </p:cNvPr>
            <p:cNvSpPr>
              <a:spLocks/>
            </p:cNvSpPr>
            <p:nvPr/>
          </p:nvSpPr>
          <p:spPr bwMode="auto">
            <a:xfrm>
              <a:off x="11171238" y="5405438"/>
              <a:ext cx="106363" cy="153988"/>
            </a:xfrm>
            <a:custGeom>
              <a:avLst/>
              <a:gdLst>
                <a:gd name="T0" fmla="*/ 65 w 168"/>
                <a:gd name="T1" fmla="*/ 0 h 243"/>
                <a:gd name="T2" fmla="*/ 154 w 168"/>
                <a:gd name="T3" fmla="*/ 93 h 243"/>
                <a:gd name="T4" fmla="*/ 168 w 168"/>
                <a:gd name="T5" fmla="*/ 243 h 243"/>
                <a:gd name="T6" fmla="*/ 142 w 168"/>
                <a:gd name="T7" fmla="*/ 243 h 243"/>
                <a:gd name="T8" fmla="*/ 109 w 168"/>
                <a:gd name="T9" fmla="*/ 132 h 243"/>
                <a:gd name="T10" fmla="*/ 0 w 168"/>
                <a:gd name="T11" fmla="*/ 36 h 243"/>
                <a:gd name="T12" fmla="*/ 65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5" y="0"/>
                  </a:moveTo>
                  <a:lnTo>
                    <a:pt x="154" y="93"/>
                  </a:lnTo>
                  <a:lnTo>
                    <a:pt x="168" y="243"/>
                  </a:lnTo>
                  <a:lnTo>
                    <a:pt x="142" y="243"/>
                  </a:lnTo>
                  <a:lnTo>
                    <a:pt x="109" y="132"/>
                  </a:lnTo>
                  <a:lnTo>
                    <a:pt x="0" y="36"/>
                  </a:lnTo>
                  <a:lnTo>
                    <a:pt x="6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72">
              <a:extLst>
                <a:ext uri="{FF2B5EF4-FFF2-40B4-BE49-F238E27FC236}">
                  <a16:creationId xmlns:a16="http://schemas.microsoft.com/office/drawing/2014/main" id="{CA5EA082-CBBF-448D-8395-4C6A00E232B7}"/>
                </a:ext>
              </a:extLst>
            </p:cNvPr>
            <p:cNvSpPr>
              <a:spLocks/>
            </p:cNvSpPr>
            <p:nvPr/>
          </p:nvSpPr>
          <p:spPr bwMode="auto">
            <a:xfrm>
              <a:off x="11025188"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73">
              <a:extLst>
                <a:ext uri="{FF2B5EF4-FFF2-40B4-BE49-F238E27FC236}">
                  <a16:creationId xmlns:a16="http://schemas.microsoft.com/office/drawing/2014/main" id="{4E485DEB-10FF-460F-85F0-D0C61F32EEAE}"/>
                </a:ext>
              </a:extLst>
            </p:cNvPr>
            <p:cNvSpPr>
              <a:spLocks/>
            </p:cNvSpPr>
            <p:nvPr/>
          </p:nvSpPr>
          <p:spPr bwMode="auto">
            <a:xfrm>
              <a:off x="11117263"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74">
              <a:extLst>
                <a:ext uri="{FF2B5EF4-FFF2-40B4-BE49-F238E27FC236}">
                  <a16:creationId xmlns:a16="http://schemas.microsoft.com/office/drawing/2014/main" id="{26B2CF4E-1CE2-449A-B3ED-AFF644F58C34}"/>
                </a:ext>
              </a:extLst>
            </p:cNvPr>
            <p:cNvSpPr>
              <a:spLocks/>
            </p:cNvSpPr>
            <p:nvPr/>
          </p:nvSpPr>
          <p:spPr bwMode="auto">
            <a:xfrm>
              <a:off x="11117263" y="5559426"/>
              <a:ext cx="44450" cy="28575"/>
            </a:xfrm>
            <a:custGeom>
              <a:avLst/>
              <a:gdLst>
                <a:gd name="T0" fmla="*/ 0 w 71"/>
                <a:gd name="T1" fmla="*/ 6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6"/>
                  </a:moveTo>
                  <a:lnTo>
                    <a:pt x="0" y="33"/>
                  </a:lnTo>
                  <a:cubicBezTo>
                    <a:pt x="0" y="33"/>
                    <a:pt x="47" y="45"/>
                    <a:pt x="68" y="18"/>
                  </a:cubicBezTo>
                  <a:cubicBezTo>
                    <a:pt x="71" y="15"/>
                    <a:pt x="68" y="10"/>
                    <a:pt x="64" y="10"/>
                  </a:cubicBezTo>
                  <a:lnTo>
                    <a:pt x="29" y="10"/>
                  </a:lnTo>
                  <a:lnTo>
                    <a:pt x="23" y="0"/>
                  </a:lnTo>
                  <a:lnTo>
                    <a:pt x="0" y="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75">
              <a:extLst>
                <a:ext uri="{FF2B5EF4-FFF2-40B4-BE49-F238E27FC236}">
                  <a16:creationId xmlns:a16="http://schemas.microsoft.com/office/drawing/2014/main" id="{D308E4BF-FD18-44EF-A018-8B61DC15F922}"/>
                </a:ext>
              </a:extLst>
            </p:cNvPr>
            <p:cNvSpPr>
              <a:spLocks/>
            </p:cNvSpPr>
            <p:nvPr/>
          </p:nvSpPr>
          <p:spPr bwMode="auto">
            <a:xfrm>
              <a:off x="10880725" y="5405438"/>
              <a:ext cx="106363" cy="153988"/>
            </a:xfrm>
            <a:custGeom>
              <a:avLst/>
              <a:gdLst>
                <a:gd name="T0" fmla="*/ 64 w 168"/>
                <a:gd name="T1" fmla="*/ 0 h 243"/>
                <a:gd name="T2" fmla="*/ 153 w 168"/>
                <a:gd name="T3" fmla="*/ 93 h 243"/>
                <a:gd name="T4" fmla="*/ 168 w 168"/>
                <a:gd name="T5" fmla="*/ 243 h 243"/>
                <a:gd name="T6" fmla="*/ 145 w 168"/>
                <a:gd name="T7" fmla="*/ 243 h 243"/>
                <a:gd name="T8" fmla="*/ 109 w 168"/>
                <a:gd name="T9" fmla="*/ 132 h 243"/>
                <a:gd name="T10" fmla="*/ 0 w 168"/>
                <a:gd name="T11" fmla="*/ 36 h 243"/>
                <a:gd name="T12" fmla="*/ 64 w 168"/>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168" h="243">
                  <a:moveTo>
                    <a:pt x="64" y="0"/>
                  </a:moveTo>
                  <a:lnTo>
                    <a:pt x="153" y="93"/>
                  </a:lnTo>
                  <a:lnTo>
                    <a:pt x="168" y="243"/>
                  </a:lnTo>
                  <a:lnTo>
                    <a:pt x="145" y="243"/>
                  </a:lnTo>
                  <a:lnTo>
                    <a:pt x="109" y="132"/>
                  </a:lnTo>
                  <a:lnTo>
                    <a:pt x="0" y="36"/>
                  </a:lnTo>
                  <a:lnTo>
                    <a:pt x="64" y="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76">
              <a:extLst>
                <a:ext uri="{FF2B5EF4-FFF2-40B4-BE49-F238E27FC236}">
                  <a16:creationId xmlns:a16="http://schemas.microsoft.com/office/drawing/2014/main" id="{E1F51B58-8FDA-4C2B-85EB-61F8BD02CE74}"/>
                </a:ext>
              </a:extLst>
            </p:cNvPr>
            <p:cNvSpPr>
              <a:spLocks/>
            </p:cNvSpPr>
            <p:nvPr/>
          </p:nvSpPr>
          <p:spPr bwMode="auto">
            <a:xfrm>
              <a:off x="10972800" y="5559426"/>
              <a:ext cx="14288" cy="6350"/>
            </a:xfrm>
            <a:custGeom>
              <a:avLst/>
              <a:gdLst>
                <a:gd name="T0" fmla="*/ 23 w 23"/>
                <a:gd name="T1" fmla="*/ 0 h 11"/>
                <a:gd name="T2" fmla="*/ 0 w 23"/>
                <a:gd name="T3" fmla="*/ 0 h 11"/>
                <a:gd name="T4" fmla="*/ 0 w 23"/>
                <a:gd name="T5" fmla="*/ 11 h 11"/>
                <a:gd name="T6" fmla="*/ 23 w 23"/>
                <a:gd name="T7" fmla="*/ 0 h 11"/>
              </a:gdLst>
              <a:ahLst/>
              <a:cxnLst>
                <a:cxn ang="0">
                  <a:pos x="T0" y="T1"/>
                </a:cxn>
                <a:cxn ang="0">
                  <a:pos x="T2" y="T3"/>
                </a:cxn>
                <a:cxn ang="0">
                  <a:pos x="T4" y="T5"/>
                </a:cxn>
                <a:cxn ang="0">
                  <a:pos x="T6" y="T7"/>
                </a:cxn>
              </a:cxnLst>
              <a:rect l="0" t="0" r="r" b="b"/>
              <a:pathLst>
                <a:path w="23" h="11">
                  <a:moveTo>
                    <a:pt x="23" y="0"/>
                  </a:moveTo>
                  <a:lnTo>
                    <a:pt x="0" y="0"/>
                  </a:lnTo>
                  <a:lnTo>
                    <a:pt x="0" y="11"/>
                  </a:lnTo>
                  <a:lnTo>
                    <a:pt x="23"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77">
              <a:extLst>
                <a:ext uri="{FF2B5EF4-FFF2-40B4-BE49-F238E27FC236}">
                  <a16:creationId xmlns:a16="http://schemas.microsoft.com/office/drawing/2014/main" id="{630AEDE0-702D-455A-9634-8D417880900D}"/>
                </a:ext>
              </a:extLst>
            </p:cNvPr>
            <p:cNvSpPr>
              <a:spLocks/>
            </p:cNvSpPr>
            <p:nvPr/>
          </p:nvSpPr>
          <p:spPr bwMode="auto">
            <a:xfrm>
              <a:off x="10972800" y="5559426"/>
              <a:ext cx="44450" cy="28575"/>
            </a:xfrm>
            <a:custGeom>
              <a:avLst/>
              <a:gdLst>
                <a:gd name="T0" fmla="*/ 0 w 71"/>
                <a:gd name="T1" fmla="*/ 0 h 45"/>
                <a:gd name="T2" fmla="*/ 0 w 71"/>
                <a:gd name="T3" fmla="*/ 33 h 45"/>
                <a:gd name="T4" fmla="*/ 68 w 71"/>
                <a:gd name="T5" fmla="*/ 18 h 45"/>
                <a:gd name="T6" fmla="*/ 64 w 71"/>
                <a:gd name="T7" fmla="*/ 10 h 45"/>
                <a:gd name="T8" fmla="*/ 29 w 71"/>
                <a:gd name="T9" fmla="*/ 10 h 45"/>
                <a:gd name="T10" fmla="*/ 23 w 71"/>
                <a:gd name="T11" fmla="*/ 0 h 45"/>
                <a:gd name="T12" fmla="*/ 0 w 71"/>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71" h="45">
                  <a:moveTo>
                    <a:pt x="0" y="0"/>
                  </a:moveTo>
                  <a:lnTo>
                    <a:pt x="0" y="33"/>
                  </a:lnTo>
                  <a:cubicBezTo>
                    <a:pt x="0" y="33"/>
                    <a:pt x="47" y="45"/>
                    <a:pt x="68" y="18"/>
                  </a:cubicBezTo>
                  <a:cubicBezTo>
                    <a:pt x="71" y="15"/>
                    <a:pt x="68" y="10"/>
                    <a:pt x="64" y="10"/>
                  </a:cubicBezTo>
                  <a:lnTo>
                    <a:pt x="29" y="10"/>
                  </a:lnTo>
                  <a:lnTo>
                    <a:pt x="2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78">
              <a:extLst>
                <a:ext uri="{FF2B5EF4-FFF2-40B4-BE49-F238E27FC236}">
                  <a16:creationId xmlns:a16="http://schemas.microsoft.com/office/drawing/2014/main" id="{D4E769E6-E6DA-4ABC-8258-9D50EB785357}"/>
                </a:ext>
              </a:extLst>
            </p:cNvPr>
            <p:cNvSpPr>
              <a:spLocks/>
            </p:cNvSpPr>
            <p:nvPr/>
          </p:nvSpPr>
          <p:spPr bwMode="auto">
            <a:xfrm>
              <a:off x="10820400" y="5559426"/>
              <a:ext cx="14288" cy="6350"/>
            </a:xfrm>
            <a:custGeom>
              <a:avLst/>
              <a:gdLst>
                <a:gd name="T0" fmla="*/ 22 w 22"/>
                <a:gd name="T1" fmla="*/ 0 h 11"/>
                <a:gd name="T2" fmla="*/ 0 w 22"/>
                <a:gd name="T3" fmla="*/ 0 h 11"/>
                <a:gd name="T4" fmla="*/ 0 w 22"/>
                <a:gd name="T5" fmla="*/ 11 h 11"/>
                <a:gd name="T6" fmla="*/ 22 w 22"/>
                <a:gd name="T7" fmla="*/ 0 h 11"/>
              </a:gdLst>
              <a:ahLst/>
              <a:cxnLst>
                <a:cxn ang="0">
                  <a:pos x="T0" y="T1"/>
                </a:cxn>
                <a:cxn ang="0">
                  <a:pos x="T2" y="T3"/>
                </a:cxn>
                <a:cxn ang="0">
                  <a:pos x="T4" y="T5"/>
                </a:cxn>
                <a:cxn ang="0">
                  <a:pos x="T6" y="T7"/>
                </a:cxn>
              </a:cxnLst>
              <a:rect l="0" t="0" r="r" b="b"/>
              <a:pathLst>
                <a:path w="22" h="11">
                  <a:moveTo>
                    <a:pt x="22" y="0"/>
                  </a:moveTo>
                  <a:lnTo>
                    <a:pt x="0" y="0"/>
                  </a:lnTo>
                  <a:lnTo>
                    <a:pt x="0" y="11"/>
                  </a:lnTo>
                  <a:lnTo>
                    <a:pt x="22" y="0"/>
                  </a:lnTo>
                  <a:close/>
                </a:path>
              </a:pathLst>
            </a:custGeom>
            <a:solidFill>
              <a:srgbClr val="FDA8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79">
              <a:extLst>
                <a:ext uri="{FF2B5EF4-FFF2-40B4-BE49-F238E27FC236}">
                  <a16:creationId xmlns:a16="http://schemas.microsoft.com/office/drawing/2014/main" id="{7BF4EF60-DD0C-4639-BF6A-24F905FA741A}"/>
                </a:ext>
              </a:extLst>
            </p:cNvPr>
            <p:cNvSpPr>
              <a:spLocks/>
            </p:cNvSpPr>
            <p:nvPr/>
          </p:nvSpPr>
          <p:spPr bwMode="auto">
            <a:xfrm>
              <a:off x="10820400" y="5559426"/>
              <a:ext cx="44450" cy="28575"/>
            </a:xfrm>
            <a:custGeom>
              <a:avLst/>
              <a:gdLst>
                <a:gd name="T0" fmla="*/ 0 w 70"/>
                <a:gd name="T1" fmla="*/ 6 h 45"/>
                <a:gd name="T2" fmla="*/ 0 w 70"/>
                <a:gd name="T3" fmla="*/ 33 h 45"/>
                <a:gd name="T4" fmla="*/ 68 w 70"/>
                <a:gd name="T5" fmla="*/ 18 h 45"/>
                <a:gd name="T6" fmla="*/ 64 w 70"/>
                <a:gd name="T7" fmla="*/ 10 h 45"/>
                <a:gd name="T8" fmla="*/ 29 w 70"/>
                <a:gd name="T9" fmla="*/ 10 h 45"/>
                <a:gd name="T10" fmla="*/ 22 w 70"/>
                <a:gd name="T11" fmla="*/ 0 h 45"/>
                <a:gd name="T12" fmla="*/ 0 w 70"/>
                <a:gd name="T13" fmla="*/ 6 h 45"/>
              </a:gdLst>
              <a:ahLst/>
              <a:cxnLst>
                <a:cxn ang="0">
                  <a:pos x="T0" y="T1"/>
                </a:cxn>
                <a:cxn ang="0">
                  <a:pos x="T2" y="T3"/>
                </a:cxn>
                <a:cxn ang="0">
                  <a:pos x="T4" y="T5"/>
                </a:cxn>
                <a:cxn ang="0">
                  <a:pos x="T6" y="T7"/>
                </a:cxn>
                <a:cxn ang="0">
                  <a:pos x="T8" y="T9"/>
                </a:cxn>
                <a:cxn ang="0">
                  <a:pos x="T10" y="T11"/>
                </a:cxn>
                <a:cxn ang="0">
                  <a:pos x="T12" y="T13"/>
                </a:cxn>
              </a:cxnLst>
              <a:rect l="0" t="0" r="r" b="b"/>
              <a:pathLst>
                <a:path w="70" h="45">
                  <a:moveTo>
                    <a:pt x="0" y="6"/>
                  </a:moveTo>
                  <a:lnTo>
                    <a:pt x="0" y="33"/>
                  </a:lnTo>
                  <a:cubicBezTo>
                    <a:pt x="0" y="33"/>
                    <a:pt x="46" y="45"/>
                    <a:pt x="68" y="18"/>
                  </a:cubicBezTo>
                  <a:cubicBezTo>
                    <a:pt x="70" y="15"/>
                    <a:pt x="68" y="10"/>
                    <a:pt x="64" y="10"/>
                  </a:cubicBezTo>
                  <a:lnTo>
                    <a:pt x="29" y="10"/>
                  </a:lnTo>
                  <a:lnTo>
                    <a:pt x="22" y="0"/>
                  </a:lnTo>
                  <a:lnTo>
                    <a:pt x="0" y="6"/>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80">
              <a:extLst>
                <a:ext uri="{FF2B5EF4-FFF2-40B4-BE49-F238E27FC236}">
                  <a16:creationId xmlns:a16="http://schemas.microsoft.com/office/drawing/2014/main" id="{A34172BE-4EF5-4E29-9556-A3FDAC01D8DC}"/>
                </a:ext>
              </a:extLst>
            </p:cNvPr>
            <p:cNvSpPr>
              <a:spLocks/>
            </p:cNvSpPr>
            <p:nvPr/>
          </p:nvSpPr>
          <p:spPr bwMode="auto">
            <a:xfrm>
              <a:off x="10790238"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81">
              <a:extLst>
                <a:ext uri="{FF2B5EF4-FFF2-40B4-BE49-F238E27FC236}">
                  <a16:creationId xmlns:a16="http://schemas.microsoft.com/office/drawing/2014/main" id="{EFAB27DB-58E6-4CE6-ABF0-49C5A3341D08}"/>
                </a:ext>
              </a:extLst>
            </p:cNvPr>
            <p:cNvSpPr>
              <a:spLocks/>
            </p:cNvSpPr>
            <p:nvPr/>
          </p:nvSpPr>
          <p:spPr bwMode="auto">
            <a:xfrm>
              <a:off x="10942638" y="5556251"/>
              <a:ext cx="55563" cy="25400"/>
            </a:xfrm>
            <a:custGeom>
              <a:avLst/>
              <a:gdLst>
                <a:gd name="T0" fmla="*/ 84 w 87"/>
                <a:gd name="T1" fmla="*/ 41 h 41"/>
                <a:gd name="T2" fmla="*/ 0 w 87"/>
                <a:gd name="T3" fmla="*/ 11 h 41"/>
                <a:gd name="T4" fmla="*/ 4 w 87"/>
                <a:gd name="T5" fmla="*/ 0 h 41"/>
                <a:gd name="T6" fmla="*/ 87 w 87"/>
                <a:gd name="T7" fmla="*/ 30 h 41"/>
                <a:gd name="T8" fmla="*/ 84 w 87"/>
                <a:gd name="T9" fmla="*/ 41 h 41"/>
              </a:gdLst>
              <a:ahLst/>
              <a:cxnLst>
                <a:cxn ang="0">
                  <a:pos x="T0" y="T1"/>
                </a:cxn>
                <a:cxn ang="0">
                  <a:pos x="T2" y="T3"/>
                </a:cxn>
                <a:cxn ang="0">
                  <a:pos x="T4" y="T5"/>
                </a:cxn>
                <a:cxn ang="0">
                  <a:pos x="T6" y="T7"/>
                </a:cxn>
                <a:cxn ang="0">
                  <a:pos x="T8" y="T9"/>
                </a:cxn>
              </a:cxnLst>
              <a:rect l="0" t="0" r="r" b="b"/>
              <a:pathLst>
                <a:path w="87" h="41">
                  <a:moveTo>
                    <a:pt x="84" y="41"/>
                  </a:moveTo>
                  <a:lnTo>
                    <a:pt x="0" y="11"/>
                  </a:lnTo>
                  <a:lnTo>
                    <a:pt x="4" y="0"/>
                  </a:lnTo>
                  <a:lnTo>
                    <a:pt x="87" y="30"/>
                  </a:lnTo>
                  <a:lnTo>
                    <a:pt x="84"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82">
              <a:extLst>
                <a:ext uri="{FF2B5EF4-FFF2-40B4-BE49-F238E27FC236}">
                  <a16:creationId xmlns:a16="http://schemas.microsoft.com/office/drawing/2014/main" id="{35685CB9-484E-4EC3-8703-DCD94E0E94C7}"/>
                </a:ext>
              </a:extLst>
            </p:cNvPr>
            <p:cNvSpPr>
              <a:spLocks/>
            </p:cNvSpPr>
            <p:nvPr/>
          </p:nvSpPr>
          <p:spPr bwMode="auto">
            <a:xfrm>
              <a:off x="1108710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83">
              <a:extLst>
                <a:ext uri="{FF2B5EF4-FFF2-40B4-BE49-F238E27FC236}">
                  <a16:creationId xmlns:a16="http://schemas.microsoft.com/office/drawing/2014/main" id="{A1A83453-92B8-42BB-9CB4-09EB231B46E9}"/>
                </a:ext>
              </a:extLst>
            </p:cNvPr>
            <p:cNvSpPr>
              <a:spLocks/>
            </p:cNvSpPr>
            <p:nvPr/>
          </p:nvSpPr>
          <p:spPr bwMode="auto">
            <a:xfrm>
              <a:off x="11233150" y="5556251"/>
              <a:ext cx="55563" cy="25400"/>
            </a:xfrm>
            <a:custGeom>
              <a:avLst/>
              <a:gdLst>
                <a:gd name="T0" fmla="*/ 83 w 87"/>
                <a:gd name="T1" fmla="*/ 41 h 41"/>
                <a:gd name="T2" fmla="*/ 0 w 87"/>
                <a:gd name="T3" fmla="*/ 11 h 41"/>
                <a:gd name="T4" fmla="*/ 4 w 87"/>
                <a:gd name="T5" fmla="*/ 0 h 41"/>
                <a:gd name="T6" fmla="*/ 87 w 87"/>
                <a:gd name="T7" fmla="*/ 30 h 41"/>
                <a:gd name="T8" fmla="*/ 83 w 87"/>
                <a:gd name="T9" fmla="*/ 41 h 41"/>
              </a:gdLst>
              <a:ahLst/>
              <a:cxnLst>
                <a:cxn ang="0">
                  <a:pos x="T0" y="T1"/>
                </a:cxn>
                <a:cxn ang="0">
                  <a:pos x="T2" y="T3"/>
                </a:cxn>
                <a:cxn ang="0">
                  <a:pos x="T4" y="T5"/>
                </a:cxn>
                <a:cxn ang="0">
                  <a:pos x="T6" y="T7"/>
                </a:cxn>
                <a:cxn ang="0">
                  <a:pos x="T8" y="T9"/>
                </a:cxn>
              </a:cxnLst>
              <a:rect l="0" t="0" r="r" b="b"/>
              <a:pathLst>
                <a:path w="87" h="41">
                  <a:moveTo>
                    <a:pt x="83" y="41"/>
                  </a:moveTo>
                  <a:lnTo>
                    <a:pt x="0" y="11"/>
                  </a:lnTo>
                  <a:lnTo>
                    <a:pt x="4" y="0"/>
                  </a:lnTo>
                  <a:lnTo>
                    <a:pt x="87" y="30"/>
                  </a:lnTo>
                  <a:lnTo>
                    <a:pt x="83" y="41"/>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84">
              <a:extLst>
                <a:ext uri="{FF2B5EF4-FFF2-40B4-BE49-F238E27FC236}">
                  <a16:creationId xmlns:a16="http://schemas.microsoft.com/office/drawing/2014/main" id="{4594A9DE-FA03-494E-82F9-BE2E85A5D94A}"/>
                </a:ext>
              </a:extLst>
            </p:cNvPr>
            <p:cNvSpPr>
              <a:spLocks/>
            </p:cNvSpPr>
            <p:nvPr/>
          </p:nvSpPr>
          <p:spPr bwMode="auto">
            <a:xfrm>
              <a:off x="10290175" y="5473701"/>
              <a:ext cx="138113" cy="6350"/>
            </a:xfrm>
            <a:custGeom>
              <a:avLst/>
              <a:gdLst>
                <a:gd name="T0" fmla="*/ 210 w 216"/>
                <a:gd name="T1" fmla="*/ 11 h 11"/>
                <a:gd name="T2" fmla="*/ 0 w 216"/>
                <a:gd name="T3" fmla="*/ 11 h 11"/>
                <a:gd name="T4" fmla="*/ 0 w 216"/>
                <a:gd name="T5" fmla="*/ 0 h 11"/>
                <a:gd name="T6" fmla="*/ 210 w 216"/>
                <a:gd name="T7" fmla="*/ 0 h 11"/>
                <a:gd name="T8" fmla="*/ 216 w 216"/>
                <a:gd name="T9" fmla="*/ 5 h 11"/>
                <a:gd name="T10" fmla="*/ 210 w 216"/>
                <a:gd name="T11" fmla="*/ 11 h 11"/>
              </a:gdLst>
              <a:ahLst/>
              <a:cxnLst>
                <a:cxn ang="0">
                  <a:pos x="T0" y="T1"/>
                </a:cxn>
                <a:cxn ang="0">
                  <a:pos x="T2" y="T3"/>
                </a:cxn>
                <a:cxn ang="0">
                  <a:pos x="T4" y="T5"/>
                </a:cxn>
                <a:cxn ang="0">
                  <a:pos x="T6" y="T7"/>
                </a:cxn>
                <a:cxn ang="0">
                  <a:pos x="T8" y="T9"/>
                </a:cxn>
                <a:cxn ang="0">
                  <a:pos x="T10" y="T11"/>
                </a:cxn>
              </a:cxnLst>
              <a:rect l="0" t="0" r="r" b="b"/>
              <a:pathLst>
                <a:path w="216" h="11">
                  <a:moveTo>
                    <a:pt x="210" y="11"/>
                  </a:moveTo>
                  <a:lnTo>
                    <a:pt x="0" y="11"/>
                  </a:lnTo>
                  <a:lnTo>
                    <a:pt x="0" y="0"/>
                  </a:lnTo>
                  <a:lnTo>
                    <a:pt x="210" y="0"/>
                  </a:lnTo>
                  <a:cubicBezTo>
                    <a:pt x="213" y="0"/>
                    <a:pt x="216" y="2"/>
                    <a:pt x="216" y="5"/>
                  </a:cubicBezTo>
                  <a:cubicBezTo>
                    <a:pt x="216" y="8"/>
                    <a:pt x="213" y="11"/>
                    <a:pt x="210"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585">
              <a:extLst>
                <a:ext uri="{FF2B5EF4-FFF2-40B4-BE49-F238E27FC236}">
                  <a16:creationId xmlns:a16="http://schemas.microsoft.com/office/drawing/2014/main" id="{678CCD05-7E18-4CFF-A077-BC1B0C33C9CE}"/>
                </a:ext>
              </a:extLst>
            </p:cNvPr>
            <p:cNvSpPr>
              <a:spLocks/>
            </p:cNvSpPr>
            <p:nvPr/>
          </p:nvSpPr>
          <p:spPr bwMode="auto">
            <a:xfrm>
              <a:off x="10448925" y="5370513"/>
              <a:ext cx="177800" cy="6350"/>
            </a:xfrm>
            <a:custGeom>
              <a:avLst/>
              <a:gdLst>
                <a:gd name="T0" fmla="*/ 276 w 281"/>
                <a:gd name="T1" fmla="*/ 11 h 11"/>
                <a:gd name="T2" fmla="*/ 6 w 281"/>
                <a:gd name="T3" fmla="*/ 11 h 11"/>
                <a:gd name="T4" fmla="*/ 0 w 281"/>
                <a:gd name="T5" fmla="*/ 6 h 11"/>
                <a:gd name="T6" fmla="*/ 6 w 281"/>
                <a:gd name="T7" fmla="*/ 0 h 11"/>
                <a:gd name="T8" fmla="*/ 276 w 281"/>
                <a:gd name="T9" fmla="*/ 0 h 11"/>
                <a:gd name="T10" fmla="*/ 281 w 281"/>
                <a:gd name="T11" fmla="*/ 6 h 11"/>
                <a:gd name="T12" fmla="*/ 276 w 28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81" h="11">
                  <a:moveTo>
                    <a:pt x="276" y="11"/>
                  </a:moveTo>
                  <a:lnTo>
                    <a:pt x="6" y="11"/>
                  </a:lnTo>
                  <a:cubicBezTo>
                    <a:pt x="3" y="11"/>
                    <a:pt x="0" y="9"/>
                    <a:pt x="0" y="6"/>
                  </a:cubicBezTo>
                  <a:cubicBezTo>
                    <a:pt x="0" y="3"/>
                    <a:pt x="3" y="0"/>
                    <a:pt x="6" y="0"/>
                  </a:cubicBezTo>
                  <a:lnTo>
                    <a:pt x="276" y="0"/>
                  </a:lnTo>
                  <a:cubicBezTo>
                    <a:pt x="279" y="0"/>
                    <a:pt x="281" y="3"/>
                    <a:pt x="281" y="6"/>
                  </a:cubicBezTo>
                  <a:cubicBezTo>
                    <a:pt x="281" y="9"/>
                    <a:pt x="279" y="11"/>
                    <a:pt x="276"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586">
              <a:extLst>
                <a:ext uri="{FF2B5EF4-FFF2-40B4-BE49-F238E27FC236}">
                  <a16:creationId xmlns:a16="http://schemas.microsoft.com/office/drawing/2014/main" id="{1F062303-CE1C-4D99-92BD-DDC5CC14EA51}"/>
                </a:ext>
              </a:extLst>
            </p:cNvPr>
            <p:cNvSpPr>
              <a:spLocks/>
            </p:cNvSpPr>
            <p:nvPr/>
          </p:nvSpPr>
          <p:spPr bwMode="auto">
            <a:xfrm>
              <a:off x="10801350" y="5337176"/>
              <a:ext cx="647700" cy="6350"/>
            </a:xfrm>
            <a:custGeom>
              <a:avLst/>
              <a:gdLst>
                <a:gd name="T0" fmla="*/ 1018 w 1023"/>
                <a:gd name="T1" fmla="*/ 10 h 10"/>
                <a:gd name="T2" fmla="*/ 5 w 1023"/>
                <a:gd name="T3" fmla="*/ 10 h 10"/>
                <a:gd name="T4" fmla="*/ 0 w 1023"/>
                <a:gd name="T5" fmla="*/ 5 h 10"/>
                <a:gd name="T6" fmla="*/ 5 w 1023"/>
                <a:gd name="T7" fmla="*/ 0 h 10"/>
                <a:gd name="T8" fmla="*/ 1018 w 1023"/>
                <a:gd name="T9" fmla="*/ 0 h 10"/>
                <a:gd name="T10" fmla="*/ 1023 w 1023"/>
                <a:gd name="T11" fmla="*/ 5 h 10"/>
                <a:gd name="T12" fmla="*/ 1018 w 1023"/>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023" h="10">
                  <a:moveTo>
                    <a:pt x="1018" y="10"/>
                  </a:moveTo>
                  <a:lnTo>
                    <a:pt x="5" y="10"/>
                  </a:lnTo>
                  <a:cubicBezTo>
                    <a:pt x="2" y="10"/>
                    <a:pt x="0" y="8"/>
                    <a:pt x="0" y="5"/>
                  </a:cubicBezTo>
                  <a:cubicBezTo>
                    <a:pt x="0" y="2"/>
                    <a:pt x="2" y="0"/>
                    <a:pt x="5" y="0"/>
                  </a:cubicBezTo>
                  <a:lnTo>
                    <a:pt x="1018" y="0"/>
                  </a:lnTo>
                  <a:cubicBezTo>
                    <a:pt x="1021" y="0"/>
                    <a:pt x="1023" y="2"/>
                    <a:pt x="1023" y="5"/>
                  </a:cubicBezTo>
                  <a:cubicBezTo>
                    <a:pt x="1023" y="8"/>
                    <a:pt x="1021" y="10"/>
                    <a:pt x="1018"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2587">
              <a:extLst>
                <a:ext uri="{FF2B5EF4-FFF2-40B4-BE49-F238E27FC236}">
                  <a16:creationId xmlns:a16="http://schemas.microsoft.com/office/drawing/2014/main" id="{4A584B16-DF90-4682-803C-594F1B020DBF}"/>
                </a:ext>
              </a:extLst>
            </p:cNvPr>
            <p:cNvSpPr>
              <a:spLocks/>
            </p:cNvSpPr>
            <p:nvPr/>
          </p:nvSpPr>
          <p:spPr bwMode="auto">
            <a:xfrm>
              <a:off x="10537825" y="5300663"/>
              <a:ext cx="68263" cy="6350"/>
            </a:xfrm>
            <a:custGeom>
              <a:avLst/>
              <a:gdLst>
                <a:gd name="T0" fmla="*/ 103 w 108"/>
                <a:gd name="T1" fmla="*/ 11 h 11"/>
                <a:gd name="T2" fmla="*/ 5 w 108"/>
                <a:gd name="T3" fmla="*/ 11 h 11"/>
                <a:gd name="T4" fmla="*/ 0 w 108"/>
                <a:gd name="T5" fmla="*/ 5 h 11"/>
                <a:gd name="T6" fmla="*/ 5 w 108"/>
                <a:gd name="T7" fmla="*/ 0 h 11"/>
                <a:gd name="T8" fmla="*/ 103 w 108"/>
                <a:gd name="T9" fmla="*/ 0 h 11"/>
                <a:gd name="T10" fmla="*/ 108 w 108"/>
                <a:gd name="T11" fmla="*/ 5 h 11"/>
                <a:gd name="T12" fmla="*/ 103 w 108"/>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08" h="11">
                  <a:moveTo>
                    <a:pt x="103" y="11"/>
                  </a:moveTo>
                  <a:lnTo>
                    <a:pt x="5" y="11"/>
                  </a:lnTo>
                  <a:cubicBezTo>
                    <a:pt x="2" y="11"/>
                    <a:pt x="0" y="8"/>
                    <a:pt x="0" y="5"/>
                  </a:cubicBezTo>
                  <a:cubicBezTo>
                    <a:pt x="0" y="2"/>
                    <a:pt x="2" y="0"/>
                    <a:pt x="5" y="0"/>
                  </a:cubicBezTo>
                  <a:lnTo>
                    <a:pt x="103" y="0"/>
                  </a:lnTo>
                  <a:cubicBezTo>
                    <a:pt x="106" y="0"/>
                    <a:pt x="108" y="2"/>
                    <a:pt x="108" y="5"/>
                  </a:cubicBezTo>
                  <a:cubicBezTo>
                    <a:pt x="108" y="8"/>
                    <a:pt x="106" y="11"/>
                    <a:pt x="103" y="11"/>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2588">
              <a:extLst>
                <a:ext uri="{FF2B5EF4-FFF2-40B4-BE49-F238E27FC236}">
                  <a16:creationId xmlns:a16="http://schemas.microsoft.com/office/drawing/2014/main" id="{16AE4972-2909-4687-AF2F-BB94BA951EC1}"/>
                </a:ext>
              </a:extLst>
            </p:cNvPr>
            <p:cNvSpPr>
              <a:spLocks/>
            </p:cNvSpPr>
            <p:nvPr/>
          </p:nvSpPr>
          <p:spPr bwMode="auto">
            <a:xfrm>
              <a:off x="10515600" y="5421313"/>
              <a:ext cx="60325" cy="6350"/>
            </a:xfrm>
            <a:custGeom>
              <a:avLst/>
              <a:gdLst>
                <a:gd name="T0" fmla="*/ 90 w 95"/>
                <a:gd name="T1" fmla="*/ 10 h 10"/>
                <a:gd name="T2" fmla="*/ 6 w 95"/>
                <a:gd name="T3" fmla="*/ 10 h 10"/>
                <a:gd name="T4" fmla="*/ 0 w 95"/>
                <a:gd name="T5" fmla="*/ 5 h 10"/>
                <a:gd name="T6" fmla="*/ 6 w 95"/>
                <a:gd name="T7" fmla="*/ 0 h 10"/>
                <a:gd name="T8" fmla="*/ 90 w 95"/>
                <a:gd name="T9" fmla="*/ 0 h 10"/>
                <a:gd name="T10" fmla="*/ 95 w 95"/>
                <a:gd name="T11" fmla="*/ 5 h 10"/>
                <a:gd name="T12" fmla="*/ 90 w 95"/>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5" h="10">
                  <a:moveTo>
                    <a:pt x="90" y="10"/>
                  </a:moveTo>
                  <a:lnTo>
                    <a:pt x="6" y="10"/>
                  </a:lnTo>
                  <a:cubicBezTo>
                    <a:pt x="3" y="10"/>
                    <a:pt x="0" y="8"/>
                    <a:pt x="0" y="5"/>
                  </a:cubicBezTo>
                  <a:cubicBezTo>
                    <a:pt x="0" y="2"/>
                    <a:pt x="3" y="0"/>
                    <a:pt x="6" y="0"/>
                  </a:cubicBezTo>
                  <a:lnTo>
                    <a:pt x="90" y="0"/>
                  </a:lnTo>
                  <a:cubicBezTo>
                    <a:pt x="93" y="0"/>
                    <a:pt x="95" y="2"/>
                    <a:pt x="95" y="5"/>
                  </a:cubicBezTo>
                  <a:cubicBezTo>
                    <a:pt x="95" y="8"/>
                    <a:pt x="93" y="10"/>
                    <a:pt x="90" y="10"/>
                  </a:cubicBezTo>
                  <a:close/>
                </a:path>
              </a:pathLst>
            </a:custGeom>
            <a:solidFill>
              <a:srgbClr val="E6E6E6"/>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2589">
              <a:extLst>
                <a:ext uri="{FF2B5EF4-FFF2-40B4-BE49-F238E27FC236}">
                  <a16:creationId xmlns:a16="http://schemas.microsoft.com/office/drawing/2014/main" id="{BFB7EC3E-C605-43D0-BCB3-4ABD05C394A7}"/>
                </a:ext>
              </a:extLst>
            </p:cNvPr>
            <p:cNvSpPr>
              <a:spLocks/>
            </p:cNvSpPr>
            <p:nvPr/>
          </p:nvSpPr>
          <p:spPr bwMode="auto">
            <a:xfrm>
              <a:off x="10812463" y="5427663"/>
              <a:ext cx="117475" cy="23813"/>
            </a:xfrm>
            <a:custGeom>
              <a:avLst/>
              <a:gdLst>
                <a:gd name="T0" fmla="*/ 133 w 186"/>
                <a:gd name="T1" fmla="*/ 15 h 37"/>
                <a:gd name="T2" fmla="*/ 74 w 186"/>
                <a:gd name="T3" fmla="*/ 15 h 37"/>
                <a:gd name="T4" fmla="*/ 76 w 186"/>
                <a:gd name="T5" fmla="*/ 24 h 37"/>
                <a:gd name="T6" fmla="*/ 62 w 186"/>
                <a:gd name="T7" fmla="*/ 15 h 37"/>
                <a:gd name="T8" fmla="*/ 23 w 186"/>
                <a:gd name="T9" fmla="*/ 0 h 37"/>
                <a:gd name="T10" fmla="*/ 6 w 186"/>
                <a:gd name="T11" fmla="*/ 0 h 37"/>
                <a:gd name="T12" fmla="*/ 0 w 186"/>
                <a:gd name="T13" fmla="*/ 6 h 37"/>
                <a:gd name="T14" fmla="*/ 6 w 186"/>
                <a:gd name="T15" fmla="*/ 12 h 37"/>
                <a:gd name="T16" fmla="*/ 23 w 186"/>
                <a:gd name="T17" fmla="*/ 12 h 37"/>
                <a:gd name="T18" fmla="*/ 54 w 186"/>
                <a:gd name="T19" fmla="*/ 24 h 37"/>
                <a:gd name="T20" fmla="*/ 88 w 186"/>
                <a:gd name="T21" fmla="*/ 37 h 37"/>
                <a:gd name="T22" fmla="*/ 97 w 186"/>
                <a:gd name="T23" fmla="*/ 37 h 37"/>
                <a:gd name="T24" fmla="*/ 110 w 186"/>
                <a:gd name="T25" fmla="*/ 37 h 37"/>
                <a:gd name="T26" fmla="*/ 186 w 186"/>
                <a:gd name="T27" fmla="*/ 37 h 37"/>
                <a:gd name="T28" fmla="*/ 133 w 186"/>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6" h="37">
                  <a:moveTo>
                    <a:pt x="133" y="15"/>
                  </a:moveTo>
                  <a:lnTo>
                    <a:pt x="74" y="15"/>
                  </a:lnTo>
                  <a:cubicBezTo>
                    <a:pt x="74" y="18"/>
                    <a:pt x="75" y="21"/>
                    <a:pt x="76" y="24"/>
                  </a:cubicBezTo>
                  <a:cubicBezTo>
                    <a:pt x="71" y="22"/>
                    <a:pt x="66" y="19"/>
                    <a:pt x="62" y="15"/>
                  </a:cubicBezTo>
                  <a:cubicBezTo>
                    <a:pt x="51" y="6"/>
                    <a:pt x="37" y="0"/>
                    <a:pt x="23" y="0"/>
                  </a:cubicBezTo>
                  <a:lnTo>
                    <a:pt x="6" y="0"/>
                  </a:lnTo>
                  <a:cubicBezTo>
                    <a:pt x="2" y="0"/>
                    <a:pt x="0" y="3"/>
                    <a:pt x="0" y="6"/>
                  </a:cubicBezTo>
                  <a:cubicBezTo>
                    <a:pt x="0" y="9"/>
                    <a:pt x="2" y="12"/>
                    <a:pt x="6" y="12"/>
                  </a:cubicBezTo>
                  <a:lnTo>
                    <a:pt x="23" y="12"/>
                  </a:lnTo>
                  <a:cubicBezTo>
                    <a:pt x="34" y="12"/>
                    <a:pt x="45" y="16"/>
                    <a:pt x="54" y="24"/>
                  </a:cubicBezTo>
                  <a:cubicBezTo>
                    <a:pt x="63" y="32"/>
                    <a:pt x="75" y="37"/>
                    <a:pt x="88" y="37"/>
                  </a:cubicBezTo>
                  <a:lnTo>
                    <a:pt x="97" y="37"/>
                  </a:lnTo>
                  <a:lnTo>
                    <a:pt x="110" y="37"/>
                  </a:lnTo>
                  <a:lnTo>
                    <a:pt x="186" y="37"/>
                  </a:lnTo>
                  <a:cubicBezTo>
                    <a:pt x="172" y="23"/>
                    <a:pt x="153" y="15"/>
                    <a:pt x="133"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90">
              <a:extLst>
                <a:ext uri="{FF2B5EF4-FFF2-40B4-BE49-F238E27FC236}">
                  <a16:creationId xmlns:a16="http://schemas.microsoft.com/office/drawing/2014/main" id="{5B39DFF2-E699-426E-9EBF-1FF4B7BC53E5}"/>
                </a:ext>
              </a:extLst>
            </p:cNvPr>
            <p:cNvSpPr>
              <a:spLocks/>
            </p:cNvSpPr>
            <p:nvPr/>
          </p:nvSpPr>
          <p:spPr bwMode="auto">
            <a:xfrm>
              <a:off x="10704513" y="5405438"/>
              <a:ext cx="130175" cy="153988"/>
            </a:xfrm>
            <a:custGeom>
              <a:avLst/>
              <a:gdLst>
                <a:gd name="T0" fmla="*/ 190 w 204"/>
                <a:gd name="T1" fmla="*/ 93 h 243"/>
                <a:gd name="T2" fmla="*/ 101 w 204"/>
                <a:gd name="T3" fmla="*/ 0 h 243"/>
                <a:gd name="T4" fmla="*/ 36 w 204"/>
                <a:gd name="T5" fmla="*/ 36 h 243"/>
                <a:gd name="T6" fmla="*/ 51 w 204"/>
                <a:gd name="T7" fmla="*/ 50 h 243"/>
                <a:gd name="T8" fmla="*/ 0 w 204"/>
                <a:gd name="T9" fmla="*/ 50 h 243"/>
                <a:gd name="T10" fmla="*/ 23 w 204"/>
                <a:gd name="T11" fmla="*/ 72 h 243"/>
                <a:gd name="T12" fmla="*/ 77 w 204"/>
                <a:gd name="T13" fmla="*/ 72 h 243"/>
                <a:gd name="T14" fmla="*/ 145 w 204"/>
                <a:gd name="T15" fmla="*/ 132 h 243"/>
                <a:gd name="T16" fmla="*/ 182 w 204"/>
                <a:gd name="T17" fmla="*/ 243 h 243"/>
                <a:gd name="T18" fmla="*/ 204 w 204"/>
                <a:gd name="T19" fmla="*/ 243 h 243"/>
                <a:gd name="T20" fmla="*/ 190 w 204"/>
                <a:gd name="T21" fmla="*/ 9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243">
                  <a:moveTo>
                    <a:pt x="190" y="93"/>
                  </a:moveTo>
                  <a:lnTo>
                    <a:pt x="101" y="0"/>
                  </a:lnTo>
                  <a:lnTo>
                    <a:pt x="36" y="36"/>
                  </a:lnTo>
                  <a:lnTo>
                    <a:pt x="51" y="50"/>
                  </a:lnTo>
                  <a:lnTo>
                    <a:pt x="0" y="50"/>
                  </a:lnTo>
                  <a:cubicBezTo>
                    <a:pt x="0" y="62"/>
                    <a:pt x="10" y="72"/>
                    <a:pt x="23" y="72"/>
                  </a:cubicBezTo>
                  <a:lnTo>
                    <a:pt x="77" y="72"/>
                  </a:lnTo>
                  <a:lnTo>
                    <a:pt x="145" y="132"/>
                  </a:lnTo>
                  <a:lnTo>
                    <a:pt x="182" y="243"/>
                  </a:lnTo>
                  <a:lnTo>
                    <a:pt x="204" y="243"/>
                  </a:lnTo>
                  <a:lnTo>
                    <a:pt x="190" y="9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91">
              <a:extLst>
                <a:ext uri="{FF2B5EF4-FFF2-40B4-BE49-F238E27FC236}">
                  <a16:creationId xmlns:a16="http://schemas.microsoft.com/office/drawing/2014/main" id="{5A0409AC-9528-48A6-96AA-6979B5CA8C83}"/>
                </a:ext>
              </a:extLst>
            </p:cNvPr>
            <p:cNvSpPr>
              <a:spLocks/>
            </p:cNvSpPr>
            <p:nvPr/>
          </p:nvSpPr>
          <p:spPr bwMode="auto">
            <a:xfrm>
              <a:off x="10529888" y="5621338"/>
              <a:ext cx="896938" cy="7938"/>
            </a:xfrm>
            <a:custGeom>
              <a:avLst/>
              <a:gdLst>
                <a:gd name="T0" fmla="*/ 7 w 1415"/>
                <a:gd name="T1" fmla="*/ 0 h 14"/>
                <a:gd name="T2" fmla="*/ 1408 w 1415"/>
                <a:gd name="T3" fmla="*/ 0 h 14"/>
                <a:gd name="T4" fmla="*/ 1415 w 1415"/>
                <a:gd name="T5" fmla="*/ 7 h 14"/>
                <a:gd name="T6" fmla="*/ 1408 w 1415"/>
                <a:gd name="T7" fmla="*/ 14 h 14"/>
                <a:gd name="T8" fmla="*/ 7 w 1415"/>
                <a:gd name="T9" fmla="*/ 14 h 14"/>
                <a:gd name="T10" fmla="*/ 0 w 1415"/>
                <a:gd name="T11" fmla="*/ 7 h 14"/>
                <a:gd name="T12" fmla="*/ 7 w 141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15" h="14">
                  <a:moveTo>
                    <a:pt x="7" y="0"/>
                  </a:moveTo>
                  <a:lnTo>
                    <a:pt x="1408" y="0"/>
                  </a:lnTo>
                  <a:cubicBezTo>
                    <a:pt x="1412" y="0"/>
                    <a:pt x="1415" y="3"/>
                    <a:pt x="1415" y="7"/>
                  </a:cubicBezTo>
                  <a:cubicBezTo>
                    <a:pt x="1415" y="11"/>
                    <a:pt x="1412" y="14"/>
                    <a:pt x="1408" y="14"/>
                  </a:cubicBezTo>
                  <a:lnTo>
                    <a:pt x="7" y="14"/>
                  </a:lnTo>
                  <a:cubicBezTo>
                    <a:pt x="3" y="14"/>
                    <a:pt x="0" y="11"/>
                    <a:pt x="0" y="7"/>
                  </a:cubicBezTo>
                  <a:cubicBezTo>
                    <a:pt x="0" y="3"/>
                    <a:pt x="3" y="0"/>
                    <a:pt x="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92">
              <a:extLst>
                <a:ext uri="{FF2B5EF4-FFF2-40B4-BE49-F238E27FC236}">
                  <a16:creationId xmlns:a16="http://schemas.microsoft.com/office/drawing/2014/main" id="{F14141F7-E37D-45BD-98F0-D178083476F1}"/>
                </a:ext>
              </a:extLst>
            </p:cNvPr>
            <p:cNvSpPr>
              <a:spLocks/>
            </p:cNvSpPr>
            <p:nvPr/>
          </p:nvSpPr>
          <p:spPr bwMode="auto">
            <a:xfrm>
              <a:off x="10602913" y="5516563"/>
              <a:ext cx="112713" cy="112713"/>
            </a:xfrm>
            <a:custGeom>
              <a:avLst/>
              <a:gdLst>
                <a:gd name="T0" fmla="*/ 139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39 w 178"/>
                <a:gd name="T21" fmla="*/ 139 h 178"/>
                <a:gd name="T22" fmla="*/ 139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39" y="0"/>
                  </a:moveTo>
                  <a:lnTo>
                    <a:pt x="70" y="70"/>
                  </a:lnTo>
                  <a:lnTo>
                    <a:pt x="73" y="70"/>
                  </a:lnTo>
                  <a:lnTo>
                    <a:pt x="65" y="163"/>
                  </a:lnTo>
                  <a:lnTo>
                    <a:pt x="59" y="163"/>
                  </a:lnTo>
                  <a:lnTo>
                    <a:pt x="66" y="83"/>
                  </a:lnTo>
                  <a:lnTo>
                    <a:pt x="25" y="153"/>
                  </a:lnTo>
                  <a:lnTo>
                    <a:pt x="20" y="151"/>
                  </a:lnTo>
                  <a:lnTo>
                    <a:pt x="62" y="78"/>
                  </a:lnTo>
                  <a:lnTo>
                    <a:pt x="0" y="139"/>
                  </a:lnTo>
                  <a:cubicBezTo>
                    <a:pt x="38" y="178"/>
                    <a:pt x="101" y="178"/>
                    <a:pt x="139" y="139"/>
                  </a:cubicBezTo>
                  <a:cubicBezTo>
                    <a:pt x="178" y="101"/>
                    <a:pt x="178" y="38"/>
                    <a:pt x="139"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593">
              <a:extLst>
                <a:ext uri="{FF2B5EF4-FFF2-40B4-BE49-F238E27FC236}">
                  <a16:creationId xmlns:a16="http://schemas.microsoft.com/office/drawing/2014/main" id="{DCFAF77B-A20D-45EA-945B-78B232ACF272}"/>
                </a:ext>
              </a:extLst>
            </p:cNvPr>
            <p:cNvSpPr>
              <a:spLocks/>
            </p:cNvSpPr>
            <p:nvPr/>
          </p:nvSpPr>
          <p:spPr bwMode="auto">
            <a:xfrm>
              <a:off x="11339513" y="5516563"/>
              <a:ext cx="112713" cy="112713"/>
            </a:xfrm>
            <a:custGeom>
              <a:avLst/>
              <a:gdLst>
                <a:gd name="T0" fmla="*/ 140 w 178"/>
                <a:gd name="T1" fmla="*/ 0 h 178"/>
                <a:gd name="T2" fmla="*/ 70 w 178"/>
                <a:gd name="T3" fmla="*/ 70 h 178"/>
                <a:gd name="T4" fmla="*/ 73 w 178"/>
                <a:gd name="T5" fmla="*/ 70 h 178"/>
                <a:gd name="T6" fmla="*/ 65 w 178"/>
                <a:gd name="T7" fmla="*/ 163 h 178"/>
                <a:gd name="T8" fmla="*/ 59 w 178"/>
                <a:gd name="T9" fmla="*/ 163 h 178"/>
                <a:gd name="T10" fmla="*/ 66 w 178"/>
                <a:gd name="T11" fmla="*/ 83 h 178"/>
                <a:gd name="T12" fmla="*/ 25 w 178"/>
                <a:gd name="T13" fmla="*/ 153 h 178"/>
                <a:gd name="T14" fmla="*/ 20 w 178"/>
                <a:gd name="T15" fmla="*/ 151 h 178"/>
                <a:gd name="T16" fmla="*/ 62 w 178"/>
                <a:gd name="T17" fmla="*/ 78 h 178"/>
                <a:gd name="T18" fmla="*/ 0 w 178"/>
                <a:gd name="T19" fmla="*/ 139 h 178"/>
                <a:gd name="T20" fmla="*/ 140 w 178"/>
                <a:gd name="T21" fmla="*/ 139 h 178"/>
                <a:gd name="T22" fmla="*/ 140 w 178"/>
                <a:gd name="T23" fmla="*/ 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78">
                  <a:moveTo>
                    <a:pt x="140" y="0"/>
                  </a:moveTo>
                  <a:lnTo>
                    <a:pt x="70" y="70"/>
                  </a:lnTo>
                  <a:lnTo>
                    <a:pt x="73" y="70"/>
                  </a:lnTo>
                  <a:lnTo>
                    <a:pt x="65" y="163"/>
                  </a:lnTo>
                  <a:lnTo>
                    <a:pt x="59" y="163"/>
                  </a:lnTo>
                  <a:lnTo>
                    <a:pt x="66" y="83"/>
                  </a:lnTo>
                  <a:lnTo>
                    <a:pt x="25" y="153"/>
                  </a:lnTo>
                  <a:lnTo>
                    <a:pt x="20" y="151"/>
                  </a:lnTo>
                  <a:lnTo>
                    <a:pt x="62" y="78"/>
                  </a:lnTo>
                  <a:lnTo>
                    <a:pt x="0" y="139"/>
                  </a:lnTo>
                  <a:cubicBezTo>
                    <a:pt x="39" y="178"/>
                    <a:pt x="101" y="178"/>
                    <a:pt x="140" y="139"/>
                  </a:cubicBezTo>
                  <a:cubicBezTo>
                    <a:pt x="178" y="101"/>
                    <a:pt x="178" y="38"/>
                    <a:pt x="140"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594">
              <a:extLst>
                <a:ext uri="{FF2B5EF4-FFF2-40B4-BE49-F238E27FC236}">
                  <a16:creationId xmlns:a16="http://schemas.microsoft.com/office/drawing/2014/main" id="{37BA9F32-93ED-4780-9B3D-8690E7C90BE5}"/>
                </a:ext>
              </a:extLst>
            </p:cNvPr>
            <p:cNvSpPr>
              <a:spLocks noEditPoints="1"/>
            </p:cNvSpPr>
            <p:nvPr/>
          </p:nvSpPr>
          <p:spPr bwMode="auto">
            <a:xfrm>
              <a:off x="11315700" y="5492751"/>
              <a:ext cx="136525" cy="136525"/>
            </a:xfrm>
            <a:custGeom>
              <a:avLst/>
              <a:gdLst>
                <a:gd name="T0" fmla="*/ 107 w 215"/>
                <a:gd name="T1" fmla="*/ 18 h 215"/>
                <a:gd name="T2" fmla="*/ 17 w 215"/>
                <a:gd name="T3" fmla="*/ 108 h 215"/>
                <a:gd name="T4" fmla="*/ 107 w 215"/>
                <a:gd name="T5" fmla="*/ 198 h 215"/>
                <a:gd name="T6" fmla="*/ 197 w 215"/>
                <a:gd name="T7" fmla="*/ 108 h 215"/>
                <a:gd name="T8" fmla="*/ 107 w 215"/>
                <a:gd name="T9" fmla="*/ 18 h 215"/>
                <a:gd name="T10" fmla="*/ 107 w 215"/>
                <a:gd name="T11" fmla="*/ 215 h 215"/>
                <a:gd name="T12" fmla="*/ 0 w 215"/>
                <a:gd name="T13" fmla="*/ 108 h 215"/>
                <a:gd name="T14" fmla="*/ 107 w 215"/>
                <a:gd name="T15" fmla="*/ 0 h 215"/>
                <a:gd name="T16" fmla="*/ 215 w 215"/>
                <a:gd name="T17" fmla="*/ 108 h 215"/>
                <a:gd name="T18" fmla="*/ 107 w 215"/>
                <a:gd name="T19"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5">
                  <a:moveTo>
                    <a:pt x="107" y="18"/>
                  </a:moveTo>
                  <a:cubicBezTo>
                    <a:pt x="58" y="18"/>
                    <a:pt x="17" y="58"/>
                    <a:pt x="17" y="108"/>
                  </a:cubicBezTo>
                  <a:cubicBezTo>
                    <a:pt x="17" y="157"/>
                    <a:pt x="58" y="198"/>
                    <a:pt x="107" y="198"/>
                  </a:cubicBezTo>
                  <a:cubicBezTo>
                    <a:pt x="157" y="198"/>
                    <a:pt x="197" y="157"/>
                    <a:pt x="197" y="108"/>
                  </a:cubicBezTo>
                  <a:cubicBezTo>
                    <a:pt x="197" y="58"/>
                    <a:pt x="157" y="18"/>
                    <a:pt x="107" y="18"/>
                  </a:cubicBezTo>
                  <a:close/>
                  <a:moveTo>
                    <a:pt x="107" y="215"/>
                  </a:moveTo>
                  <a:cubicBezTo>
                    <a:pt x="48" y="215"/>
                    <a:pt x="0" y="167"/>
                    <a:pt x="0" y="108"/>
                  </a:cubicBezTo>
                  <a:cubicBezTo>
                    <a:pt x="0" y="48"/>
                    <a:pt x="48" y="0"/>
                    <a:pt x="107" y="0"/>
                  </a:cubicBezTo>
                  <a:cubicBezTo>
                    <a:pt x="166" y="0"/>
                    <a:pt x="215" y="48"/>
                    <a:pt x="215" y="108"/>
                  </a:cubicBezTo>
                  <a:cubicBezTo>
                    <a:pt x="215" y="167"/>
                    <a:pt x="166" y="215"/>
                    <a:pt x="107" y="2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95">
              <a:extLst>
                <a:ext uri="{FF2B5EF4-FFF2-40B4-BE49-F238E27FC236}">
                  <a16:creationId xmlns:a16="http://schemas.microsoft.com/office/drawing/2014/main" id="{CBE964FF-3917-4B12-BE08-719208754333}"/>
                </a:ext>
              </a:extLst>
            </p:cNvPr>
            <p:cNvSpPr>
              <a:spLocks/>
            </p:cNvSpPr>
            <p:nvPr/>
          </p:nvSpPr>
          <p:spPr bwMode="auto">
            <a:xfrm>
              <a:off x="10531475" y="5492751"/>
              <a:ext cx="182563" cy="136525"/>
            </a:xfrm>
            <a:custGeom>
              <a:avLst/>
              <a:gdLst>
                <a:gd name="T0" fmla="*/ 182 w 289"/>
                <a:gd name="T1" fmla="*/ 0 h 215"/>
                <a:gd name="T2" fmla="*/ 74 w 289"/>
                <a:gd name="T3" fmla="*/ 104 h 215"/>
                <a:gd name="T4" fmla="*/ 38 w 289"/>
                <a:gd name="T5" fmla="*/ 104 h 215"/>
                <a:gd name="T6" fmla="*/ 34 w 289"/>
                <a:gd name="T7" fmla="*/ 108 h 215"/>
                <a:gd name="T8" fmla="*/ 38 w 289"/>
                <a:gd name="T9" fmla="*/ 112 h 215"/>
                <a:gd name="T10" fmla="*/ 74 w 289"/>
                <a:gd name="T11" fmla="*/ 112 h 215"/>
                <a:gd name="T12" fmla="*/ 77 w 289"/>
                <a:gd name="T13" fmla="*/ 131 h 215"/>
                <a:gd name="T14" fmla="*/ 3 w 289"/>
                <a:gd name="T15" fmla="*/ 131 h 215"/>
                <a:gd name="T16" fmla="*/ 0 w 289"/>
                <a:gd name="T17" fmla="*/ 135 h 215"/>
                <a:gd name="T18" fmla="*/ 3 w 289"/>
                <a:gd name="T19" fmla="*/ 139 h 215"/>
                <a:gd name="T20" fmla="*/ 98 w 289"/>
                <a:gd name="T21" fmla="*/ 139 h 215"/>
                <a:gd name="T22" fmla="*/ 92 w 289"/>
                <a:gd name="T23" fmla="*/ 108 h 215"/>
                <a:gd name="T24" fmla="*/ 182 w 289"/>
                <a:gd name="T25" fmla="*/ 18 h 215"/>
                <a:gd name="T26" fmla="*/ 272 w 289"/>
                <a:gd name="T27" fmla="*/ 108 h 215"/>
                <a:gd name="T28" fmla="*/ 182 w 289"/>
                <a:gd name="T29" fmla="*/ 198 h 215"/>
                <a:gd name="T30" fmla="*/ 105 w 289"/>
                <a:gd name="T31" fmla="*/ 155 h 215"/>
                <a:gd name="T32" fmla="*/ 130 w 289"/>
                <a:gd name="T33" fmla="*/ 155 h 215"/>
                <a:gd name="T34" fmla="*/ 134 w 289"/>
                <a:gd name="T35" fmla="*/ 151 h 215"/>
                <a:gd name="T36" fmla="*/ 130 w 289"/>
                <a:gd name="T37" fmla="*/ 147 h 215"/>
                <a:gd name="T38" fmla="*/ 89 w 289"/>
                <a:gd name="T39" fmla="*/ 147 h 215"/>
                <a:gd name="T40" fmla="*/ 82 w 289"/>
                <a:gd name="T41" fmla="*/ 147 h 215"/>
                <a:gd name="T42" fmla="*/ 182 w 289"/>
                <a:gd name="T43" fmla="*/ 215 h 215"/>
                <a:gd name="T44" fmla="*/ 289 w 289"/>
                <a:gd name="T45" fmla="*/ 108 h 215"/>
                <a:gd name="T46" fmla="*/ 182 w 289"/>
                <a:gd name="T47"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9" h="215">
                  <a:moveTo>
                    <a:pt x="182" y="0"/>
                  </a:moveTo>
                  <a:cubicBezTo>
                    <a:pt x="124" y="0"/>
                    <a:pt x="76" y="46"/>
                    <a:pt x="74" y="104"/>
                  </a:cubicBezTo>
                  <a:lnTo>
                    <a:pt x="38" y="104"/>
                  </a:lnTo>
                  <a:cubicBezTo>
                    <a:pt x="36" y="104"/>
                    <a:pt x="34" y="106"/>
                    <a:pt x="34" y="108"/>
                  </a:cubicBezTo>
                  <a:cubicBezTo>
                    <a:pt x="34" y="110"/>
                    <a:pt x="36" y="112"/>
                    <a:pt x="38" y="112"/>
                  </a:cubicBezTo>
                  <a:lnTo>
                    <a:pt x="74" y="112"/>
                  </a:lnTo>
                  <a:cubicBezTo>
                    <a:pt x="75" y="118"/>
                    <a:pt x="75" y="125"/>
                    <a:pt x="77" y="131"/>
                  </a:cubicBezTo>
                  <a:lnTo>
                    <a:pt x="3" y="131"/>
                  </a:lnTo>
                  <a:cubicBezTo>
                    <a:pt x="1" y="131"/>
                    <a:pt x="0" y="133"/>
                    <a:pt x="0" y="135"/>
                  </a:cubicBezTo>
                  <a:cubicBezTo>
                    <a:pt x="0" y="137"/>
                    <a:pt x="1" y="139"/>
                    <a:pt x="3" y="139"/>
                  </a:cubicBezTo>
                  <a:lnTo>
                    <a:pt x="98" y="139"/>
                  </a:lnTo>
                  <a:cubicBezTo>
                    <a:pt x="94" y="129"/>
                    <a:pt x="92" y="119"/>
                    <a:pt x="92" y="108"/>
                  </a:cubicBezTo>
                  <a:cubicBezTo>
                    <a:pt x="92" y="58"/>
                    <a:pt x="132" y="18"/>
                    <a:pt x="182" y="18"/>
                  </a:cubicBezTo>
                  <a:cubicBezTo>
                    <a:pt x="231" y="18"/>
                    <a:pt x="272" y="58"/>
                    <a:pt x="272" y="108"/>
                  </a:cubicBezTo>
                  <a:cubicBezTo>
                    <a:pt x="272" y="157"/>
                    <a:pt x="231" y="198"/>
                    <a:pt x="182" y="198"/>
                  </a:cubicBezTo>
                  <a:cubicBezTo>
                    <a:pt x="149" y="198"/>
                    <a:pt x="121" y="180"/>
                    <a:pt x="105" y="155"/>
                  </a:cubicBezTo>
                  <a:lnTo>
                    <a:pt x="130" y="155"/>
                  </a:lnTo>
                  <a:cubicBezTo>
                    <a:pt x="132" y="155"/>
                    <a:pt x="134" y="153"/>
                    <a:pt x="134" y="151"/>
                  </a:cubicBezTo>
                  <a:cubicBezTo>
                    <a:pt x="134" y="149"/>
                    <a:pt x="132" y="147"/>
                    <a:pt x="130" y="147"/>
                  </a:cubicBezTo>
                  <a:lnTo>
                    <a:pt x="89" y="147"/>
                  </a:lnTo>
                  <a:lnTo>
                    <a:pt x="82" y="147"/>
                  </a:lnTo>
                  <a:cubicBezTo>
                    <a:pt x="97" y="187"/>
                    <a:pt x="136" y="215"/>
                    <a:pt x="182" y="215"/>
                  </a:cubicBezTo>
                  <a:cubicBezTo>
                    <a:pt x="241" y="215"/>
                    <a:pt x="289" y="167"/>
                    <a:pt x="289" y="108"/>
                  </a:cubicBezTo>
                  <a:cubicBezTo>
                    <a:pt x="289" y="48"/>
                    <a:pt x="241" y="0"/>
                    <a:pt x="182" y="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96">
              <a:extLst>
                <a:ext uri="{FF2B5EF4-FFF2-40B4-BE49-F238E27FC236}">
                  <a16:creationId xmlns:a16="http://schemas.microsoft.com/office/drawing/2014/main" id="{BB5817BE-6F74-42FB-85B6-5D5B1A39317E}"/>
                </a:ext>
              </a:extLst>
            </p:cNvPr>
            <p:cNvSpPr>
              <a:spLocks/>
            </p:cNvSpPr>
            <p:nvPr/>
          </p:nvSpPr>
          <p:spPr bwMode="auto">
            <a:xfrm>
              <a:off x="11112500" y="5427663"/>
              <a:ext cx="115888" cy="23813"/>
            </a:xfrm>
            <a:custGeom>
              <a:avLst/>
              <a:gdLst>
                <a:gd name="T0" fmla="*/ 72 w 183"/>
                <a:gd name="T1" fmla="*/ 15 h 37"/>
                <a:gd name="T2" fmla="*/ 74 w 183"/>
                <a:gd name="T3" fmla="*/ 23 h 37"/>
                <a:gd name="T4" fmla="*/ 61 w 183"/>
                <a:gd name="T5" fmla="*/ 15 h 37"/>
                <a:gd name="T6" fmla="*/ 23 w 183"/>
                <a:gd name="T7" fmla="*/ 0 h 37"/>
                <a:gd name="T8" fmla="*/ 5 w 183"/>
                <a:gd name="T9" fmla="*/ 0 h 37"/>
                <a:gd name="T10" fmla="*/ 0 w 183"/>
                <a:gd name="T11" fmla="*/ 6 h 37"/>
                <a:gd name="T12" fmla="*/ 5 w 183"/>
                <a:gd name="T13" fmla="*/ 12 h 37"/>
                <a:gd name="T14" fmla="*/ 23 w 183"/>
                <a:gd name="T15" fmla="*/ 12 h 37"/>
                <a:gd name="T16" fmla="*/ 53 w 183"/>
                <a:gd name="T17" fmla="*/ 24 h 37"/>
                <a:gd name="T18" fmla="*/ 88 w 183"/>
                <a:gd name="T19" fmla="*/ 37 h 37"/>
                <a:gd name="T20" fmla="*/ 95 w 183"/>
                <a:gd name="T21" fmla="*/ 37 h 37"/>
                <a:gd name="T22" fmla="*/ 110 w 183"/>
                <a:gd name="T23" fmla="*/ 37 h 37"/>
                <a:gd name="T24" fmla="*/ 183 w 183"/>
                <a:gd name="T25" fmla="*/ 37 h 37"/>
                <a:gd name="T26" fmla="*/ 183 w 183"/>
                <a:gd name="T27" fmla="*/ 15 h 37"/>
                <a:gd name="T28" fmla="*/ 72 w 183"/>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3" h="37">
                  <a:moveTo>
                    <a:pt x="72" y="15"/>
                  </a:moveTo>
                  <a:cubicBezTo>
                    <a:pt x="72" y="17"/>
                    <a:pt x="73" y="20"/>
                    <a:pt x="74" y="23"/>
                  </a:cubicBezTo>
                  <a:cubicBezTo>
                    <a:pt x="69" y="21"/>
                    <a:pt x="65" y="19"/>
                    <a:pt x="61" y="15"/>
                  </a:cubicBezTo>
                  <a:cubicBezTo>
                    <a:pt x="51" y="6"/>
                    <a:pt x="37" y="0"/>
                    <a:pt x="23" y="0"/>
                  </a:cubicBezTo>
                  <a:lnTo>
                    <a:pt x="5" y="0"/>
                  </a:lnTo>
                  <a:cubicBezTo>
                    <a:pt x="2" y="0"/>
                    <a:pt x="0" y="3"/>
                    <a:pt x="0" y="6"/>
                  </a:cubicBezTo>
                  <a:cubicBezTo>
                    <a:pt x="0" y="9"/>
                    <a:pt x="2" y="12"/>
                    <a:pt x="5" y="12"/>
                  </a:cubicBezTo>
                  <a:lnTo>
                    <a:pt x="23" y="12"/>
                  </a:lnTo>
                  <a:cubicBezTo>
                    <a:pt x="34" y="12"/>
                    <a:pt x="45" y="16"/>
                    <a:pt x="53" y="24"/>
                  </a:cubicBezTo>
                  <a:cubicBezTo>
                    <a:pt x="63" y="32"/>
                    <a:pt x="75" y="37"/>
                    <a:pt x="88" y="37"/>
                  </a:cubicBezTo>
                  <a:lnTo>
                    <a:pt x="95" y="37"/>
                  </a:lnTo>
                  <a:lnTo>
                    <a:pt x="110" y="37"/>
                  </a:lnTo>
                  <a:lnTo>
                    <a:pt x="183" y="37"/>
                  </a:lnTo>
                  <a:lnTo>
                    <a:pt x="183" y="15"/>
                  </a:lnTo>
                  <a:lnTo>
                    <a:pt x="72" y="15"/>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97">
              <a:extLst>
                <a:ext uri="{FF2B5EF4-FFF2-40B4-BE49-F238E27FC236}">
                  <a16:creationId xmlns:a16="http://schemas.microsoft.com/office/drawing/2014/main" id="{E0899D45-5CF4-4270-9BD9-739C7491FD68}"/>
                </a:ext>
              </a:extLst>
            </p:cNvPr>
            <p:cNvSpPr>
              <a:spLocks noEditPoints="1"/>
            </p:cNvSpPr>
            <p:nvPr/>
          </p:nvSpPr>
          <p:spPr bwMode="auto">
            <a:xfrm>
              <a:off x="10587038" y="5435601"/>
              <a:ext cx="828675" cy="136525"/>
            </a:xfrm>
            <a:custGeom>
              <a:avLst/>
              <a:gdLst>
                <a:gd name="T0" fmla="*/ 978 w 1307"/>
                <a:gd name="T1" fmla="*/ 59 h 216"/>
                <a:gd name="T2" fmla="*/ 1177 w 1307"/>
                <a:gd name="T3" fmla="*/ 70 h 216"/>
                <a:gd name="T4" fmla="*/ 806 w 1307"/>
                <a:gd name="T5" fmla="*/ 192 h 216"/>
                <a:gd name="T6" fmla="*/ 1014 w 1307"/>
                <a:gd name="T7" fmla="*/ 192 h 216"/>
                <a:gd name="T8" fmla="*/ 748 w 1307"/>
                <a:gd name="T9" fmla="*/ 59 h 216"/>
                <a:gd name="T10" fmla="*/ 794 w 1307"/>
                <a:gd name="T11" fmla="*/ 186 h 216"/>
                <a:gd name="T12" fmla="*/ 577 w 1307"/>
                <a:gd name="T13" fmla="*/ 192 h 216"/>
                <a:gd name="T14" fmla="*/ 784 w 1307"/>
                <a:gd name="T15" fmla="*/ 192 h 216"/>
                <a:gd name="T16" fmla="*/ 520 w 1307"/>
                <a:gd name="T17" fmla="*/ 59 h 216"/>
                <a:gd name="T18" fmla="*/ 566 w 1307"/>
                <a:gd name="T19" fmla="*/ 186 h 216"/>
                <a:gd name="T20" fmla="*/ 338 w 1307"/>
                <a:gd name="T21" fmla="*/ 192 h 216"/>
                <a:gd name="T22" fmla="*/ 556 w 1307"/>
                <a:gd name="T23" fmla="*/ 192 h 216"/>
                <a:gd name="T24" fmla="*/ 280 w 1307"/>
                <a:gd name="T25" fmla="*/ 59 h 216"/>
                <a:gd name="T26" fmla="*/ 326 w 1307"/>
                <a:gd name="T27" fmla="*/ 186 h 216"/>
                <a:gd name="T28" fmla="*/ 105 w 1307"/>
                <a:gd name="T29" fmla="*/ 192 h 216"/>
                <a:gd name="T30" fmla="*/ 184 w 1307"/>
                <a:gd name="T31" fmla="*/ 148 h 216"/>
                <a:gd name="T32" fmla="*/ 158 w 1307"/>
                <a:gd name="T33" fmla="*/ 98 h 216"/>
                <a:gd name="T34" fmla="*/ 199 w 1307"/>
                <a:gd name="T35" fmla="*/ 59 h 216"/>
                <a:gd name="T36" fmla="*/ 316 w 1307"/>
                <a:gd name="T37" fmla="*/ 192 h 216"/>
                <a:gd name="T38" fmla="*/ 1198 w 1307"/>
                <a:gd name="T39" fmla="*/ 97 h 216"/>
                <a:gd name="T40" fmla="*/ 974 w 1307"/>
                <a:gd name="T41" fmla="*/ 48 h 216"/>
                <a:gd name="T42" fmla="*/ 946 w 1307"/>
                <a:gd name="T43" fmla="*/ 4 h 216"/>
                <a:gd name="T44" fmla="*/ 744 w 1307"/>
                <a:gd name="T45" fmla="*/ 48 h 216"/>
                <a:gd name="T46" fmla="*/ 719 w 1307"/>
                <a:gd name="T47" fmla="*/ 14 h 216"/>
                <a:gd name="T48" fmla="*/ 516 w 1307"/>
                <a:gd name="T49" fmla="*/ 48 h 216"/>
                <a:gd name="T50" fmla="*/ 491 w 1307"/>
                <a:gd name="T51" fmla="*/ 14 h 216"/>
                <a:gd name="T52" fmla="*/ 276 w 1307"/>
                <a:gd name="T53" fmla="*/ 48 h 216"/>
                <a:gd name="T54" fmla="*/ 251 w 1307"/>
                <a:gd name="T55" fmla="*/ 14 h 216"/>
                <a:gd name="T56" fmla="*/ 199 w 1307"/>
                <a:gd name="T57" fmla="*/ 48 h 216"/>
                <a:gd name="T58" fmla="*/ 148 w 1307"/>
                <a:gd name="T59" fmla="*/ 92 h 216"/>
                <a:gd name="T60" fmla="*/ 0 w 1307"/>
                <a:gd name="T61" fmla="*/ 127 h 216"/>
                <a:gd name="T62" fmla="*/ 95 w 1307"/>
                <a:gd name="T63" fmla="*/ 95 h 216"/>
                <a:gd name="T64" fmla="*/ 85 w 1307"/>
                <a:gd name="T65" fmla="*/ 204 h 216"/>
                <a:gd name="T66" fmla="*/ 1181 w 1307"/>
                <a:gd name="T67" fmla="*/ 82 h 216"/>
                <a:gd name="T68" fmla="*/ 1176 w 1307"/>
                <a:gd name="T69" fmla="*/ 115 h 216"/>
                <a:gd name="T70" fmla="*/ 1158 w 1307"/>
                <a:gd name="T71" fmla="*/ 200 h 216"/>
                <a:gd name="T72" fmla="*/ 1193 w 1307"/>
                <a:gd name="T73" fmla="*/ 120 h 216"/>
                <a:gd name="T74" fmla="*/ 1253 w 1307"/>
                <a:gd name="T75" fmla="*/ 202 h 216"/>
                <a:gd name="T76" fmla="*/ 1258 w 1307"/>
                <a:gd name="T77" fmla="*/ 191 h 216"/>
                <a:gd name="T78" fmla="*/ 1287 w 1307"/>
                <a:gd name="T79" fmla="*/ 99 h 216"/>
                <a:gd name="T80" fmla="*/ 1198 w 1307"/>
                <a:gd name="T81" fmla="*/ 9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7" h="216">
                  <a:moveTo>
                    <a:pt x="1025" y="186"/>
                  </a:moveTo>
                  <a:lnTo>
                    <a:pt x="978" y="59"/>
                  </a:lnTo>
                  <a:lnTo>
                    <a:pt x="1174" y="59"/>
                  </a:lnTo>
                  <a:lnTo>
                    <a:pt x="1177" y="70"/>
                  </a:lnTo>
                  <a:lnTo>
                    <a:pt x="1025" y="186"/>
                  </a:lnTo>
                  <a:close/>
                  <a:moveTo>
                    <a:pt x="806" y="192"/>
                  </a:moveTo>
                  <a:lnTo>
                    <a:pt x="968" y="64"/>
                  </a:lnTo>
                  <a:lnTo>
                    <a:pt x="1014" y="192"/>
                  </a:lnTo>
                  <a:lnTo>
                    <a:pt x="806" y="192"/>
                  </a:lnTo>
                  <a:close/>
                  <a:moveTo>
                    <a:pt x="748" y="59"/>
                  </a:moveTo>
                  <a:lnTo>
                    <a:pt x="954" y="59"/>
                  </a:lnTo>
                  <a:lnTo>
                    <a:pt x="794" y="186"/>
                  </a:lnTo>
                  <a:lnTo>
                    <a:pt x="748" y="59"/>
                  </a:lnTo>
                  <a:close/>
                  <a:moveTo>
                    <a:pt x="577" y="192"/>
                  </a:moveTo>
                  <a:lnTo>
                    <a:pt x="737" y="63"/>
                  </a:lnTo>
                  <a:lnTo>
                    <a:pt x="784" y="192"/>
                  </a:lnTo>
                  <a:lnTo>
                    <a:pt x="577" y="192"/>
                  </a:lnTo>
                  <a:close/>
                  <a:moveTo>
                    <a:pt x="520" y="59"/>
                  </a:moveTo>
                  <a:lnTo>
                    <a:pt x="723" y="59"/>
                  </a:lnTo>
                  <a:lnTo>
                    <a:pt x="566" y="186"/>
                  </a:lnTo>
                  <a:lnTo>
                    <a:pt x="520" y="59"/>
                  </a:lnTo>
                  <a:close/>
                  <a:moveTo>
                    <a:pt x="338" y="192"/>
                  </a:moveTo>
                  <a:lnTo>
                    <a:pt x="509" y="63"/>
                  </a:lnTo>
                  <a:lnTo>
                    <a:pt x="556" y="192"/>
                  </a:lnTo>
                  <a:lnTo>
                    <a:pt x="338" y="192"/>
                  </a:lnTo>
                  <a:close/>
                  <a:moveTo>
                    <a:pt x="280" y="59"/>
                  </a:moveTo>
                  <a:lnTo>
                    <a:pt x="494" y="59"/>
                  </a:lnTo>
                  <a:lnTo>
                    <a:pt x="326" y="186"/>
                  </a:lnTo>
                  <a:lnTo>
                    <a:pt x="280" y="59"/>
                  </a:lnTo>
                  <a:close/>
                  <a:moveTo>
                    <a:pt x="105" y="192"/>
                  </a:moveTo>
                  <a:lnTo>
                    <a:pt x="151" y="112"/>
                  </a:lnTo>
                  <a:cubicBezTo>
                    <a:pt x="164" y="120"/>
                    <a:pt x="176" y="133"/>
                    <a:pt x="184" y="148"/>
                  </a:cubicBezTo>
                  <a:cubicBezTo>
                    <a:pt x="188" y="155"/>
                    <a:pt x="197" y="158"/>
                    <a:pt x="205" y="155"/>
                  </a:cubicBezTo>
                  <a:cubicBezTo>
                    <a:pt x="196" y="131"/>
                    <a:pt x="179" y="111"/>
                    <a:pt x="158" y="98"/>
                  </a:cubicBezTo>
                  <a:lnTo>
                    <a:pt x="171" y="76"/>
                  </a:lnTo>
                  <a:cubicBezTo>
                    <a:pt x="177" y="66"/>
                    <a:pt x="187" y="59"/>
                    <a:pt x="199" y="59"/>
                  </a:cubicBezTo>
                  <a:lnTo>
                    <a:pt x="268" y="59"/>
                  </a:lnTo>
                  <a:lnTo>
                    <a:pt x="316" y="192"/>
                  </a:lnTo>
                  <a:lnTo>
                    <a:pt x="105" y="192"/>
                  </a:lnTo>
                  <a:close/>
                  <a:moveTo>
                    <a:pt x="1198" y="97"/>
                  </a:moveTo>
                  <a:lnTo>
                    <a:pt x="1183" y="48"/>
                  </a:lnTo>
                  <a:lnTo>
                    <a:pt x="974" y="48"/>
                  </a:lnTo>
                  <a:lnTo>
                    <a:pt x="957" y="0"/>
                  </a:lnTo>
                  <a:lnTo>
                    <a:pt x="946" y="4"/>
                  </a:lnTo>
                  <a:lnTo>
                    <a:pt x="962" y="48"/>
                  </a:lnTo>
                  <a:lnTo>
                    <a:pt x="744" y="48"/>
                  </a:lnTo>
                  <a:lnTo>
                    <a:pt x="730" y="10"/>
                  </a:lnTo>
                  <a:lnTo>
                    <a:pt x="719" y="14"/>
                  </a:lnTo>
                  <a:lnTo>
                    <a:pt x="731" y="48"/>
                  </a:lnTo>
                  <a:lnTo>
                    <a:pt x="516" y="48"/>
                  </a:lnTo>
                  <a:lnTo>
                    <a:pt x="502" y="10"/>
                  </a:lnTo>
                  <a:lnTo>
                    <a:pt x="491" y="14"/>
                  </a:lnTo>
                  <a:lnTo>
                    <a:pt x="503" y="48"/>
                  </a:lnTo>
                  <a:lnTo>
                    <a:pt x="276" y="48"/>
                  </a:lnTo>
                  <a:lnTo>
                    <a:pt x="262" y="10"/>
                  </a:lnTo>
                  <a:lnTo>
                    <a:pt x="251" y="14"/>
                  </a:lnTo>
                  <a:lnTo>
                    <a:pt x="263" y="48"/>
                  </a:lnTo>
                  <a:lnTo>
                    <a:pt x="199" y="48"/>
                  </a:lnTo>
                  <a:cubicBezTo>
                    <a:pt x="183" y="48"/>
                    <a:pt x="169" y="56"/>
                    <a:pt x="161" y="70"/>
                  </a:cubicBezTo>
                  <a:lnTo>
                    <a:pt x="148" y="92"/>
                  </a:lnTo>
                  <a:cubicBezTo>
                    <a:pt x="132" y="84"/>
                    <a:pt x="114" y="79"/>
                    <a:pt x="95" y="79"/>
                  </a:cubicBezTo>
                  <a:cubicBezTo>
                    <a:pt x="57" y="79"/>
                    <a:pt x="22" y="97"/>
                    <a:pt x="0" y="127"/>
                  </a:cubicBezTo>
                  <a:cubicBezTo>
                    <a:pt x="7" y="132"/>
                    <a:pt x="16" y="131"/>
                    <a:pt x="22" y="125"/>
                  </a:cubicBezTo>
                  <a:cubicBezTo>
                    <a:pt x="41" y="106"/>
                    <a:pt x="67" y="95"/>
                    <a:pt x="95" y="95"/>
                  </a:cubicBezTo>
                  <a:cubicBezTo>
                    <a:pt x="111" y="95"/>
                    <a:pt x="126" y="99"/>
                    <a:pt x="140" y="106"/>
                  </a:cubicBezTo>
                  <a:lnTo>
                    <a:pt x="85" y="204"/>
                  </a:lnTo>
                  <a:lnTo>
                    <a:pt x="1021" y="204"/>
                  </a:lnTo>
                  <a:lnTo>
                    <a:pt x="1181" y="82"/>
                  </a:lnTo>
                  <a:lnTo>
                    <a:pt x="1188" y="104"/>
                  </a:lnTo>
                  <a:cubicBezTo>
                    <a:pt x="1184" y="108"/>
                    <a:pt x="1180" y="111"/>
                    <a:pt x="1176" y="115"/>
                  </a:cubicBezTo>
                  <a:cubicBezTo>
                    <a:pt x="1150" y="142"/>
                    <a:pt x="1138" y="179"/>
                    <a:pt x="1144" y="216"/>
                  </a:cubicBezTo>
                  <a:cubicBezTo>
                    <a:pt x="1152" y="215"/>
                    <a:pt x="1158" y="208"/>
                    <a:pt x="1158" y="200"/>
                  </a:cubicBezTo>
                  <a:cubicBezTo>
                    <a:pt x="1157" y="172"/>
                    <a:pt x="1168" y="146"/>
                    <a:pt x="1187" y="126"/>
                  </a:cubicBezTo>
                  <a:cubicBezTo>
                    <a:pt x="1189" y="124"/>
                    <a:pt x="1191" y="122"/>
                    <a:pt x="1193" y="120"/>
                  </a:cubicBezTo>
                  <a:cubicBezTo>
                    <a:pt x="1205" y="151"/>
                    <a:pt x="1225" y="179"/>
                    <a:pt x="1251" y="200"/>
                  </a:cubicBezTo>
                  <a:lnTo>
                    <a:pt x="1253" y="202"/>
                  </a:lnTo>
                  <a:lnTo>
                    <a:pt x="1261" y="193"/>
                  </a:lnTo>
                  <a:lnTo>
                    <a:pt x="1258" y="191"/>
                  </a:lnTo>
                  <a:cubicBezTo>
                    <a:pt x="1233" y="170"/>
                    <a:pt x="1214" y="143"/>
                    <a:pt x="1203" y="113"/>
                  </a:cubicBezTo>
                  <a:cubicBezTo>
                    <a:pt x="1228" y="96"/>
                    <a:pt x="1258" y="91"/>
                    <a:pt x="1287" y="99"/>
                  </a:cubicBezTo>
                  <a:cubicBezTo>
                    <a:pt x="1295" y="101"/>
                    <a:pt x="1304" y="96"/>
                    <a:pt x="1307" y="89"/>
                  </a:cubicBezTo>
                  <a:cubicBezTo>
                    <a:pt x="1271" y="73"/>
                    <a:pt x="1230" y="77"/>
                    <a:pt x="1198" y="97"/>
                  </a:cubicBez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98">
              <a:extLst>
                <a:ext uri="{FF2B5EF4-FFF2-40B4-BE49-F238E27FC236}">
                  <a16:creationId xmlns:a16="http://schemas.microsoft.com/office/drawing/2014/main" id="{1FA5EADA-B5ED-42DC-8220-4C03194C3335}"/>
                </a:ext>
              </a:extLst>
            </p:cNvPr>
            <p:cNvSpPr>
              <a:spLocks/>
            </p:cNvSpPr>
            <p:nvPr/>
          </p:nvSpPr>
          <p:spPr bwMode="auto">
            <a:xfrm>
              <a:off x="10594975" y="5549901"/>
              <a:ext cx="9525" cy="22225"/>
            </a:xfrm>
            <a:custGeom>
              <a:avLst/>
              <a:gdLst>
                <a:gd name="T0" fmla="*/ 8 w 15"/>
                <a:gd name="T1" fmla="*/ 35 h 35"/>
                <a:gd name="T2" fmla="*/ 8 w 15"/>
                <a:gd name="T3" fmla="*/ 35 h 35"/>
                <a:gd name="T4" fmla="*/ 0 w 15"/>
                <a:gd name="T5" fmla="*/ 28 h 35"/>
                <a:gd name="T6" fmla="*/ 0 w 15"/>
                <a:gd name="T7" fmla="*/ 8 h 35"/>
                <a:gd name="T8" fmla="*/ 8 w 15"/>
                <a:gd name="T9" fmla="*/ 0 h 35"/>
                <a:gd name="T10" fmla="*/ 15 w 15"/>
                <a:gd name="T11" fmla="*/ 8 h 35"/>
                <a:gd name="T12" fmla="*/ 15 w 15"/>
                <a:gd name="T13" fmla="*/ 28 h 35"/>
                <a:gd name="T14" fmla="*/ 8 w 15"/>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5">
                  <a:moveTo>
                    <a:pt x="8" y="35"/>
                  </a:moveTo>
                  <a:lnTo>
                    <a:pt x="8" y="35"/>
                  </a:lnTo>
                  <a:cubicBezTo>
                    <a:pt x="3" y="35"/>
                    <a:pt x="0" y="32"/>
                    <a:pt x="0" y="28"/>
                  </a:cubicBezTo>
                  <a:lnTo>
                    <a:pt x="0" y="8"/>
                  </a:lnTo>
                  <a:cubicBezTo>
                    <a:pt x="0" y="4"/>
                    <a:pt x="3" y="0"/>
                    <a:pt x="8" y="0"/>
                  </a:cubicBezTo>
                  <a:cubicBezTo>
                    <a:pt x="12" y="0"/>
                    <a:pt x="15" y="4"/>
                    <a:pt x="15" y="8"/>
                  </a:cubicBezTo>
                  <a:lnTo>
                    <a:pt x="15" y="28"/>
                  </a:lnTo>
                  <a:cubicBezTo>
                    <a:pt x="15" y="32"/>
                    <a:pt x="12" y="35"/>
                    <a:pt x="8" y="35"/>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99">
              <a:extLst>
                <a:ext uri="{FF2B5EF4-FFF2-40B4-BE49-F238E27FC236}">
                  <a16:creationId xmlns:a16="http://schemas.microsoft.com/office/drawing/2014/main" id="{212E165E-5B03-46BF-A2C0-B300A879F1A4}"/>
                </a:ext>
              </a:extLst>
            </p:cNvPr>
            <p:cNvSpPr>
              <a:spLocks/>
            </p:cNvSpPr>
            <p:nvPr/>
          </p:nvSpPr>
          <p:spPr bwMode="auto">
            <a:xfrm>
              <a:off x="11406188" y="5584826"/>
              <a:ext cx="19050" cy="19050"/>
            </a:xfrm>
            <a:custGeom>
              <a:avLst/>
              <a:gdLst>
                <a:gd name="T0" fmla="*/ 3 w 31"/>
                <a:gd name="T1" fmla="*/ 28 h 31"/>
                <a:gd name="T2" fmla="*/ 3 w 31"/>
                <a:gd name="T3" fmla="*/ 28 h 31"/>
                <a:gd name="T4" fmla="*/ 3 w 31"/>
                <a:gd name="T5" fmla="*/ 17 h 31"/>
                <a:gd name="T6" fmla="*/ 17 w 31"/>
                <a:gd name="T7" fmla="*/ 3 h 31"/>
                <a:gd name="T8" fmla="*/ 28 w 31"/>
                <a:gd name="T9" fmla="*/ 3 h 31"/>
                <a:gd name="T10" fmla="*/ 28 w 31"/>
                <a:gd name="T11" fmla="*/ 14 h 31"/>
                <a:gd name="T12" fmla="*/ 14 w 31"/>
                <a:gd name="T13" fmla="*/ 28 h 31"/>
                <a:gd name="T14" fmla="*/ 3 w 31"/>
                <a:gd name="T15" fmla="*/ 28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1">
                  <a:moveTo>
                    <a:pt x="3" y="28"/>
                  </a:moveTo>
                  <a:lnTo>
                    <a:pt x="3" y="28"/>
                  </a:lnTo>
                  <a:cubicBezTo>
                    <a:pt x="0" y="25"/>
                    <a:pt x="0" y="20"/>
                    <a:pt x="3" y="17"/>
                  </a:cubicBezTo>
                  <a:lnTo>
                    <a:pt x="17" y="3"/>
                  </a:lnTo>
                  <a:cubicBezTo>
                    <a:pt x="20" y="0"/>
                    <a:pt x="25" y="0"/>
                    <a:pt x="28" y="3"/>
                  </a:cubicBezTo>
                  <a:cubicBezTo>
                    <a:pt x="31" y="6"/>
                    <a:pt x="31" y="11"/>
                    <a:pt x="28" y="14"/>
                  </a:cubicBezTo>
                  <a:lnTo>
                    <a:pt x="14" y="28"/>
                  </a:lnTo>
                  <a:cubicBezTo>
                    <a:pt x="11" y="31"/>
                    <a:pt x="6" y="31"/>
                    <a:pt x="3" y="28"/>
                  </a:cubicBez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600">
              <a:extLst>
                <a:ext uri="{FF2B5EF4-FFF2-40B4-BE49-F238E27FC236}">
                  <a16:creationId xmlns:a16="http://schemas.microsoft.com/office/drawing/2014/main" id="{6C2ED9EC-606D-4FCD-B968-DDD159B09357}"/>
                </a:ext>
              </a:extLst>
            </p:cNvPr>
            <p:cNvSpPr>
              <a:spLocks/>
            </p:cNvSpPr>
            <p:nvPr/>
          </p:nvSpPr>
          <p:spPr bwMode="auto">
            <a:xfrm>
              <a:off x="10960100" y="5427663"/>
              <a:ext cx="117475" cy="23813"/>
            </a:xfrm>
            <a:custGeom>
              <a:avLst/>
              <a:gdLst>
                <a:gd name="T0" fmla="*/ 132 w 185"/>
                <a:gd name="T1" fmla="*/ 15 h 37"/>
                <a:gd name="T2" fmla="*/ 74 w 185"/>
                <a:gd name="T3" fmla="*/ 15 h 37"/>
                <a:gd name="T4" fmla="*/ 75 w 185"/>
                <a:gd name="T5" fmla="*/ 23 h 37"/>
                <a:gd name="T6" fmla="*/ 62 w 185"/>
                <a:gd name="T7" fmla="*/ 15 h 37"/>
                <a:gd name="T8" fmla="*/ 23 w 185"/>
                <a:gd name="T9" fmla="*/ 0 h 37"/>
                <a:gd name="T10" fmla="*/ 6 w 185"/>
                <a:gd name="T11" fmla="*/ 0 h 37"/>
                <a:gd name="T12" fmla="*/ 0 w 185"/>
                <a:gd name="T13" fmla="*/ 6 h 37"/>
                <a:gd name="T14" fmla="*/ 6 w 185"/>
                <a:gd name="T15" fmla="*/ 12 h 37"/>
                <a:gd name="T16" fmla="*/ 23 w 185"/>
                <a:gd name="T17" fmla="*/ 12 h 37"/>
                <a:gd name="T18" fmla="*/ 54 w 185"/>
                <a:gd name="T19" fmla="*/ 24 h 37"/>
                <a:gd name="T20" fmla="*/ 89 w 185"/>
                <a:gd name="T21" fmla="*/ 37 h 37"/>
                <a:gd name="T22" fmla="*/ 96 w 185"/>
                <a:gd name="T23" fmla="*/ 37 h 37"/>
                <a:gd name="T24" fmla="*/ 110 w 185"/>
                <a:gd name="T25" fmla="*/ 37 h 37"/>
                <a:gd name="T26" fmla="*/ 185 w 185"/>
                <a:gd name="T27" fmla="*/ 37 h 37"/>
                <a:gd name="T28" fmla="*/ 132 w 185"/>
                <a:gd name="T29"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37">
                  <a:moveTo>
                    <a:pt x="132" y="15"/>
                  </a:moveTo>
                  <a:lnTo>
                    <a:pt x="74" y="15"/>
                  </a:lnTo>
                  <a:cubicBezTo>
                    <a:pt x="74" y="18"/>
                    <a:pt x="74" y="20"/>
                    <a:pt x="75" y="23"/>
                  </a:cubicBezTo>
                  <a:cubicBezTo>
                    <a:pt x="70" y="21"/>
                    <a:pt x="66" y="19"/>
                    <a:pt x="62" y="15"/>
                  </a:cubicBezTo>
                  <a:cubicBezTo>
                    <a:pt x="52" y="6"/>
                    <a:pt x="38" y="0"/>
                    <a:pt x="23" y="0"/>
                  </a:cubicBezTo>
                  <a:lnTo>
                    <a:pt x="6" y="0"/>
                  </a:lnTo>
                  <a:cubicBezTo>
                    <a:pt x="3" y="0"/>
                    <a:pt x="0" y="3"/>
                    <a:pt x="0" y="6"/>
                  </a:cubicBezTo>
                  <a:cubicBezTo>
                    <a:pt x="0" y="9"/>
                    <a:pt x="3" y="12"/>
                    <a:pt x="6" y="12"/>
                  </a:cubicBezTo>
                  <a:lnTo>
                    <a:pt x="23" y="12"/>
                  </a:lnTo>
                  <a:cubicBezTo>
                    <a:pt x="35" y="12"/>
                    <a:pt x="46" y="16"/>
                    <a:pt x="54" y="24"/>
                  </a:cubicBezTo>
                  <a:cubicBezTo>
                    <a:pt x="63" y="32"/>
                    <a:pt x="76" y="37"/>
                    <a:pt x="89" y="37"/>
                  </a:cubicBezTo>
                  <a:lnTo>
                    <a:pt x="96" y="37"/>
                  </a:lnTo>
                  <a:lnTo>
                    <a:pt x="110" y="37"/>
                  </a:lnTo>
                  <a:lnTo>
                    <a:pt x="185" y="37"/>
                  </a:lnTo>
                  <a:cubicBezTo>
                    <a:pt x="171" y="23"/>
                    <a:pt x="152" y="15"/>
                    <a:pt x="132" y="1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601">
              <a:extLst>
                <a:ext uri="{FF2B5EF4-FFF2-40B4-BE49-F238E27FC236}">
                  <a16:creationId xmlns:a16="http://schemas.microsoft.com/office/drawing/2014/main" id="{D59608DF-FD14-4676-9B45-C0C749966F0A}"/>
                </a:ext>
              </a:extLst>
            </p:cNvPr>
            <p:cNvSpPr>
              <a:spLocks noChangeArrowheads="1"/>
            </p:cNvSpPr>
            <p:nvPr/>
          </p:nvSpPr>
          <p:spPr bwMode="auto">
            <a:xfrm>
              <a:off x="10698163" y="5437188"/>
              <a:ext cx="6350" cy="23813"/>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602">
              <a:extLst>
                <a:ext uri="{FF2B5EF4-FFF2-40B4-BE49-F238E27FC236}">
                  <a16:creationId xmlns:a16="http://schemas.microsoft.com/office/drawing/2014/main" id="{FA7F0393-A45E-4EF2-89CC-431DEB9BE276}"/>
                </a:ext>
              </a:extLst>
            </p:cNvPr>
            <p:cNvSpPr>
              <a:spLocks noChangeArrowheads="1"/>
            </p:cNvSpPr>
            <p:nvPr/>
          </p:nvSpPr>
          <p:spPr bwMode="auto">
            <a:xfrm>
              <a:off x="10691813" y="5440363"/>
              <a:ext cx="6350" cy="19050"/>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603">
              <a:extLst>
                <a:ext uri="{FF2B5EF4-FFF2-40B4-BE49-F238E27FC236}">
                  <a16:creationId xmlns:a16="http://schemas.microsoft.com/office/drawing/2014/main" id="{597C821E-2BB4-474C-A49B-D69C91019040}"/>
                </a:ext>
              </a:extLst>
            </p:cNvPr>
            <p:cNvSpPr>
              <a:spLocks/>
            </p:cNvSpPr>
            <p:nvPr/>
          </p:nvSpPr>
          <p:spPr bwMode="auto">
            <a:xfrm>
              <a:off x="11180763" y="5537201"/>
              <a:ext cx="74613" cy="44450"/>
            </a:xfrm>
            <a:custGeom>
              <a:avLst/>
              <a:gdLst>
                <a:gd name="T0" fmla="*/ 118 w 118"/>
                <a:gd name="T1" fmla="*/ 40 h 68"/>
                <a:gd name="T2" fmla="*/ 118 w 118"/>
                <a:gd name="T3" fmla="*/ 35 h 68"/>
                <a:gd name="T4" fmla="*/ 85 w 118"/>
                <a:gd name="T5" fmla="*/ 1 h 68"/>
                <a:gd name="T6" fmla="*/ 56 w 118"/>
                <a:gd name="T7" fmla="*/ 18 h 68"/>
                <a:gd name="T8" fmla="*/ 4 w 118"/>
                <a:gd name="T9" fmla="*/ 0 h 68"/>
                <a:gd name="T10" fmla="*/ 0 w 118"/>
                <a:gd name="T11" fmla="*/ 11 h 68"/>
                <a:gd name="T12" fmla="*/ 52 w 118"/>
                <a:gd name="T13" fmla="*/ 29 h 68"/>
                <a:gd name="T14" fmla="*/ 51 w 118"/>
                <a:gd name="T15" fmla="*/ 35 h 68"/>
                <a:gd name="T16" fmla="*/ 85 w 118"/>
                <a:gd name="T17" fmla="*/ 68 h 68"/>
                <a:gd name="T18" fmla="*/ 114 w 118"/>
                <a:gd name="T19" fmla="*/ 51 h 68"/>
                <a:gd name="T20" fmla="*/ 118 w 118"/>
                <a:gd name="T21" fmla="*/ 4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8" h="68">
                  <a:moveTo>
                    <a:pt x="118" y="40"/>
                  </a:moveTo>
                  <a:cubicBezTo>
                    <a:pt x="118" y="38"/>
                    <a:pt x="118" y="37"/>
                    <a:pt x="118" y="35"/>
                  </a:cubicBezTo>
                  <a:cubicBezTo>
                    <a:pt x="118" y="16"/>
                    <a:pt x="103" y="1"/>
                    <a:pt x="85" y="1"/>
                  </a:cubicBezTo>
                  <a:cubicBezTo>
                    <a:pt x="72" y="1"/>
                    <a:pt x="62" y="8"/>
                    <a:pt x="56" y="18"/>
                  </a:cubicBezTo>
                  <a:lnTo>
                    <a:pt x="4" y="0"/>
                  </a:lnTo>
                  <a:lnTo>
                    <a:pt x="0" y="11"/>
                  </a:lnTo>
                  <a:lnTo>
                    <a:pt x="52" y="29"/>
                  </a:lnTo>
                  <a:cubicBezTo>
                    <a:pt x="52" y="31"/>
                    <a:pt x="51" y="33"/>
                    <a:pt x="51" y="35"/>
                  </a:cubicBezTo>
                  <a:cubicBezTo>
                    <a:pt x="51" y="53"/>
                    <a:pt x="66" y="68"/>
                    <a:pt x="85" y="68"/>
                  </a:cubicBezTo>
                  <a:cubicBezTo>
                    <a:pt x="97" y="68"/>
                    <a:pt x="108" y="61"/>
                    <a:pt x="114" y="51"/>
                  </a:cubicBezTo>
                  <a:lnTo>
                    <a:pt x="118" y="4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604">
              <a:extLst>
                <a:ext uri="{FF2B5EF4-FFF2-40B4-BE49-F238E27FC236}">
                  <a16:creationId xmlns:a16="http://schemas.microsoft.com/office/drawing/2014/main" id="{DFC50D2A-E9DE-405E-A246-1173972D19F2}"/>
                </a:ext>
              </a:extLst>
            </p:cNvPr>
            <p:cNvSpPr>
              <a:spLocks/>
            </p:cNvSpPr>
            <p:nvPr/>
          </p:nvSpPr>
          <p:spPr bwMode="auto">
            <a:xfrm>
              <a:off x="10829925" y="5572126"/>
              <a:ext cx="28575" cy="12700"/>
            </a:xfrm>
            <a:custGeom>
              <a:avLst/>
              <a:gdLst>
                <a:gd name="T0" fmla="*/ 46 w 46"/>
                <a:gd name="T1" fmla="*/ 13 h 22"/>
                <a:gd name="T2" fmla="*/ 25 w 46"/>
                <a:gd name="T3" fmla="*/ 21 h 22"/>
                <a:gd name="T4" fmla="*/ 3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3"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605">
              <a:extLst>
                <a:ext uri="{FF2B5EF4-FFF2-40B4-BE49-F238E27FC236}">
                  <a16:creationId xmlns:a16="http://schemas.microsoft.com/office/drawing/2014/main" id="{44256FDA-032B-40FC-9850-77BF6E27B63B}"/>
                </a:ext>
              </a:extLst>
            </p:cNvPr>
            <p:cNvSpPr>
              <a:spLocks/>
            </p:cNvSpPr>
            <p:nvPr/>
          </p:nvSpPr>
          <p:spPr bwMode="auto">
            <a:xfrm>
              <a:off x="10737850" y="5537201"/>
              <a:ext cx="74613" cy="44450"/>
            </a:xfrm>
            <a:custGeom>
              <a:avLst/>
              <a:gdLst>
                <a:gd name="T0" fmla="*/ 85 w 118"/>
                <a:gd name="T1" fmla="*/ 1 h 68"/>
                <a:gd name="T2" fmla="*/ 56 w 118"/>
                <a:gd name="T3" fmla="*/ 18 h 68"/>
                <a:gd name="T4" fmla="*/ 4 w 118"/>
                <a:gd name="T5" fmla="*/ 0 h 68"/>
                <a:gd name="T6" fmla="*/ 0 w 118"/>
                <a:gd name="T7" fmla="*/ 11 h 68"/>
                <a:gd name="T8" fmla="*/ 52 w 118"/>
                <a:gd name="T9" fmla="*/ 29 h 68"/>
                <a:gd name="T10" fmla="*/ 52 w 118"/>
                <a:gd name="T11" fmla="*/ 35 h 68"/>
                <a:gd name="T12" fmla="*/ 85 w 118"/>
                <a:gd name="T13" fmla="*/ 68 h 68"/>
                <a:gd name="T14" fmla="*/ 118 w 118"/>
                <a:gd name="T15" fmla="*/ 35 h 68"/>
                <a:gd name="T16" fmla="*/ 85 w 118"/>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3" y="68"/>
                    <a:pt x="118" y="53"/>
                    <a:pt x="118" y="35"/>
                  </a:cubicBezTo>
                  <a:cubicBezTo>
                    <a:pt x="118" y="16"/>
                    <a:pt x="103"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606">
              <a:extLst>
                <a:ext uri="{FF2B5EF4-FFF2-40B4-BE49-F238E27FC236}">
                  <a16:creationId xmlns:a16="http://schemas.microsoft.com/office/drawing/2014/main" id="{828F1A48-6149-4A9C-988D-F6601A5FDBEE}"/>
                </a:ext>
              </a:extLst>
            </p:cNvPr>
            <p:cNvSpPr>
              <a:spLocks noChangeArrowheads="1"/>
            </p:cNvSpPr>
            <p:nvPr/>
          </p:nvSpPr>
          <p:spPr bwMode="auto">
            <a:xfrm>
              <a:off x="107854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607">
              <a:extLst>
                <a:ext uri="{FF2B5EF4-FFF2-40B4-BE49-F238E27FC236}">
                  <a16:creationId xmlns:a16="http://schemas.microsoft.com/office/drawing/2014/main" id="{86F762F4-DE88-4DD8-BB9C-AA017E47CDD1}"/>
                </a:ext>
              </a:extLst>
            </p:cNvPr>
            <p:cNvSpPr>
              <a:spLocks/>
            </p:cNvSpPr>
            <p:nvPr/>
          </p:nvSpPr>
          <p:spPr bwMode="auto">
            <a:xfrm>
              <a:off x="10982325"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08">
              <a:extLst>
                <a:ext uri="{FF2B5EF4-FFF2-40B4-BE49-F238E27FC236}">
                  <a16:creationId xmlns:a16="http://schemas.microsoft.com/office/drawing/2014/main" id="{244F23C2-C409-4DC2-9A42-5B228CF5BF4C}"/>
                </a:ext>
              </a:extLst>
            </p:cNvPr>
            <p:cNvSpPr>
              <a:spLocks/>
            </p:cNvSpPr>
            <p:nvPr/>
          </p:nvSpPr>
          <p:spPr bwMode="auto">
            <a:xfrm>
              <a:off x="10890250"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609">
              <a:extLst>
                <a:ext uri="{FF2B5EF4-FFF2-40B4-BE49-F238E27FC236}">
                  <a16:creationId xmlns:a16="http://schemas.microsoft.com/office/drawing/2014/main" id="{63D049DA-1D21-4A78-8854-B60877BD75E2}"/>
                </a:ext>
              </a:extLst>
            </p:cNvPr>
            <p:cNvSpPr>
              <a:spLocks noChangeArrowheads="1"/>
            </p:cNvSpPr>
            <p:nvPr/>
          </p:nvSpPr>
          <p:spPr bwMode="auto">
            <a:xfrm>
              <a:off x="10937875"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610">
              <a:extLst>
                <a:ext uri="{FF2B5EF4-FFF2-40B4-BE49-F238E27FC236}">
                  <a16:creationId xmlns:a16="http://schemas.microsoft.com/office/drawing/2014/main" id="{18D89596-0B88-41DE-AFB9-10710262EEC0}"/>
                </a:ext>
              </a:extLst>
            </p:cNvPr>
            <p:cNvSpPr>
              <a:spLocks/>
            </p:cNvSpPr>
            <p:nvPr/>
          </p:nvSpPr>
          <p:spPr bwMode="auto">
            <a:xfrm>
              <a:off x="11126788" y="5572126"/>
              <a:ext cx="28575" cy="12700"/>
            </a:xfrm>
            <a:custGeom>
              <a:avLst/>
              <a:gdLst>
                <a:gd name="T0" fmla="*/ 47 w 47"/>
                <a:gd name="T1" fmla="*/ 13 h 22"/>
                <a:gd name="T2" fmla="*/ 25 w 47"/>
                <a:gd name="T3" fmla="*/ 21 h 22"/>
                <a:gd name="T4" fmla="*/ 3 w 47"/>
                <a:gd name="T5" fmla="*/ 22 h 22"/>
                <a:gd name="T6" fmla="*/ 0 w 47"/>
                <a:gd name="T7" fmla="*/ 10 h 22"/>
                <a:gd name="T8" fmla="*/ 21 w 47"/>
                <a:gd name="T9" fmla="*/ 2 h 22"/>
                <a:gd name="T10" fmla="*/ 44 w 47"/>
                <a:gd name="T11" fmla="*/ 0 h 22"/>
                <a:gd name="T12" fmla="*/ 47 w 47"/>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7" h="22">
                  <a:moveTo>
                    <a:pt x="47" y="13"/>
                  </a:moveTo>
                  <a:lnTo>
                    <a:pt x="25" y="21"/>
                  </a:lnTo>
                  <a:lnTo>
                    <a:pt x="3" y="22"/>
                  </a:lnTo>
                  <a:lnTo>
                    <a:pt x="0" y="10"/>
                  </a:lnTo>
                  <a:lnTo>
                    <a:pt x="21" y="2"/>
                  </a:lnTo>
                  <a:lnTo>
                    <a:pt x="44" y="0"/>
                  </a:lnTo>
                  <a:lnTo>
                    <a:pt x="47"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611">
              <a:extLst>
                <a:ext uri="{FF2B5EF4-FFF2-40B4-BE49-F238E27FC236}">
                  <a16:creationId xmlns:a16="http://schemas.microsoft.com/office/drawing/2014/main" id="{7BD7F674-B094-438D-B5EE-85DD7641FDB8}"/>
                </a:ext>
              </a:extLst>
            </p:cNvPr>
            <p:cNvSpPr>
              <a:spLocks/>
            </p:cNvSpPr>
            <p:nvPr/>
          </p:nvSpPr>
          <p:spPr bwMode="auto">
            <a:xfrm>
              <a:off x="11034713" y="5537201"/>
              <a:ext cx="74613" cy="44450"/>
            </a:xfrm>
            <a:custGeom>
              <a:avLst/>
              <a:gdLst>
                <a:gd name="T0" fmla="*/ 85 w 119"/>
                <a:gd name="T1" fmla="*/ 1 h 68"/>
                <a:gd name="T2" fmla="*/ 56 w 119"/>
                <a:gd name="T3" fmla="*/ 18 h 68"/>
                <a:gd name="T4" fmla="*/ 4 w 119"/>
                <a:gd name="T5" fmla="*/ 0 h 68"/>
                <a:gd name="T6" fmla="*/ 0 w 119"/>
                <a:gd name="T7" fmla="*/ 11 h 68"/>
                <a:gd name="T8" fmla="*/ 52 w 119"/>
                <a:gd name="T9" fmla="*/ 29 h 68"/>
                <a:gd name="T10" fmla="*/ 52 w 119"/>
                <a:gd name="T11" fmla="*/ 35 h 68"/>
                <a:gd name="T12" fmla="*/ 85 w 119"/>
                <a:gd name="T13" fmla="*/ 68 h 68"/>
                <a:gd name="T14" fmla="*/ 119 w 119"/>
                <a:gd name="T15" fmla="*/ 35 h 68"/>
                <a:gd name="T16" fmla="*/ 85 w 119"/>
                <a:gd name="T17"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68">
                  <a:moveTo>
                    <a:pt x="85" y="1"/>
                  </a:moveTo>
                  <a:cubicBezTo>
                    <a:pt x="73" y="1"/>
                    <a:pt x="62" y="8"/>
                    <a:pt x="56" y="18"/>
                  </a:cubicBezTo>
                  <a:lnTo>
                    <a:pt x="4" y="0"/>
                  </a:lnTo>
                  <a:lnTo>
                    <a:pt x="0" y="11"/>
                  </a:lnTo>
                  <a:lnTo>
                    <a:pt x="52" y="29"/>
                  </a:lnTo>
                  <a:cubicBezTo>
                    <a:pt x="52" y="31"/>
                    <a:pt x="52" y="33"/>
                    <a:pt x="52" y="35"/>
                  </a:cubicBezTo>
                  <a:cubicBezTo>
                    <a:pt x="52" y="53"/>
                    <a:pt x="67" y="68"/>
                    <a:pt x="85" y="68"/>
                  </a:cubicBezTo>
                  <a:cubicBezTo>
                    <a:pt x="104" y="68"/>
                    <a:pt x="119" y="53"/>
                    <a:pt x="119" y="35"/>
                  </a:cubicBezTo>
                  <a:cubicBezTo>
                    <a:pt x="119" y="16"/>
                    <a:pt x="104" y="1"/>
                    <a:pt x="85" y="1"/>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2612">
              <a:extLst>
                <a:ext uri="{FF2B5EF4-FFF2-40B4-BE49-F238E27FC236}">
                  <a16:creationId xmlns:a16="http://schemas.microsoft.com/office/drawing/2014/main" id="{26EB1611-7E3B-4FA1-9A75-2B645373D1A7}"/>
                </a:ext>
              </a:extLst>
            </p:cNvPr>
            <p:cNvSpPr>
              <a:spLocks noChangeArrowheads="1"/>
            </p:cNvSpPr>
            <p:nvPr/>
          </p:nvSpPr>
          <p:spPr bwMode="auto">
            <a:xfrm>
              <a:off x="11082338" y="5553076"/>
              <a:ext cx="12700"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2613">
              <a:extLst>
                <a:ext uri="{FF2B5EF4-FFF2-40B4-BE49-F238E27FC236}">
                  <a16:creationId xmlns:a16="http://schemas.microsoft.com/office/drawing/2014/main" id="{4E8AA1F5-495D-4569-A03B-116D7ED63694}"/>
                </a:ext>
              </a:extLst>
            </p:cNvPr>
            <p:cNvSpPr>
              <a:spLocks noChangeArrowheads="1"/>
            </p:cNvSpPr>
            <p:nvPr/>
          </p:nvSpPr>
          <p:spPr bwMode="auto">
            <a:xfrm>
              <a:off x="11228388" y="5553076"/>
              <a:ext cx="11113" cy="12700"/>
            </a:xfrm>
            <a:prstGeom prst="ellipse">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2614">
              <a:extLst>
                <a:ext uri="{FF2B5EF4-FFF2-40B4-BE49-F238E27FC236}">
                  <a16:creationId xmlns:a16="http://schemas.microsoft.com/office/drawing/2014/main" id="{AF0012B8-4DBD-4019-B109-66F194F90B69}"/>
                </a:ext>
              </a:extLst>
            </p:cNvPr>
            <p:cNvSpPr>
              <a:spLocks noChangeArrowheads="1"/>
            </p:cNvSpPr>
            <p:nvPr/>
          </p:nvSpPr>
          <p:spPr bwMode="auto">
            <a:xfrm>
              <a:off x="10637838" y="5551488"/>
              <a:ext cx="19050" cy="19050"/>
            </a:xfrm>
            <a:prstGeom prst="ellipse">
              <a:avLst/>
            </a:pr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2615">
              <a:extLst>
                <a:ext uri="{FF2B5EF4-FFF2-40B4-BE49-F238E27FC236}">
                  <a16:creationId xmlns:a16="http://schemas.microsoft.com/office/drawing/2014/main" id="{677B610C-8BFB-4E3C-8C07-F9B70D376CCA}"/>
                </a:ext>
              </a:extLst>
            </p:cNvPr>
            <p:cNvSpPr>
              <a:spLocks noChangeArrowheads="1"/>
            </p:cNvSpPr>
            <p:nvPr/>
          </p:nvSpPr>
          <p:spPr bwMode="auto">
            <a:xfrm>
              <a:off x="11374438" y="5551488"/>
              <a:ext cx="19050" cy="19050"/>
            </a:xfrm>
            <a:prstGeom prst="ellipse">
              <a:avLst/>
            </a:pr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6">
              <a:extLst>
                <a:ext uri="{FF2B5EF4-FFF2-40B4-BE49-F238E27FC236}">
                  <a16:creationId xmlns:a16="http://schemas.microsoft.com/office/drawing/2014/main" id="{FEC36A60-3F23-4C39-9712-06721F5D5266}"/>
                </a:ext>
              </a:extLst>
            </p:cNvPr>
            <p:cNvSpPr>
              <a:spLocks/>
            </p:cNvSpPr>
            <p:nvPr/>
          </p:nvSpPr>
          <p:spPr bwMode="auto">
            <a:xfrm>
              <a:off x="11272838" y="5572126"/>
              <a:ext cx="28575" cy="12700"/>
            </a:xfrm>
            <a:custGeom>
              <a:avLst/>
              <a:gdLst>
                <a:gd name="T0" fmla="*/ 46 w 46"/>
                <a:gd name="T1" fmla="*/ 13 h 22"/>
                <a:gd name="T2" fmla="*/ 25 w 46"/>
                <a:gd name="T3" fmla="*/ 21 h 22"/>
                <a:gd name="T4" fmla="*/ 2 w 46"/>
                <a:gd name="T5" fmla="*/ 22 h 22"/>
                <a:gd name="T6" fmla="*/ 0 w 46"/>
                <a:gd name="T7" fmla="*/ 10 h 22"/>
                <a:gd name="T8" fmla="*/ 21 w 46"/>
                <a:gd name="T9" fmla="*/ 2 h 22"/>
                <a:gd name="T10" fmla="*/ 44 w 46"/>
                <a:gd name="T11" fmla="*/ 0 h 22"/>
                <a:gd name="T12" fmla="*/ 46 w 46"/>
                <a:gd name="T13" fmla="*/ 13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3"/>
                  </a:moveTo>
                  <a:lnTo>
                    <a:pt x="25" y="21"/>
                  </a:lnTo>
                  <a:lnTo>
                    <a:pt x="2" y="22"/>
                  </a:lnTo>
                  <a:lnTo>
                    <a:pt x="0" y="10"/>
                  </a:lnTo>
                  <a:lnTo>
                    <a:pt x="21" y="2"/>
                  </a:lnTo>
                  <a:lnTo>
                    <a:pt x="44" y="0"/>
                  </a:lnTo>
                  <a:lnTo>
                    <a:pt x="46" y="1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18">
              <a:extLst>
                <a:ext uri="{FF2B5EF4-FFF2-40B4-BE49-F238E27FC236}">
                  <a16:creationId xmlns:a16="http://schemas.microsoft.com/office/drawing/2014/main" id="{763FF72C-6CAC-4858-A9BC-25F8C05EBB27}"/>
                </a:ext>
              </a:extLst>
            </p:cNvPr>
            <p:cNvSpPr>
              <a:spLocks/>
            </p:cNvSpPr>
            <p:nvPr/>
          </p:nvSpPr>
          <p:spPr bwMode="auto">
            <a:xfrm>
              <a:off x="10801350" y="5407025"/>
              <a:ext cx="42863" cy="36513"/>
            </a:xfrm>
            <a:custGeom>
              <a:avLst/>
              <a:gdLst>
                <a:gd name="T0" fmla="*/ 61 w 67"/>
                <a:gd name="T1" fmla="*/ 23 h 57"/>
                <a:gd name="T2" fmla="*/ 34 w 67"/>
                <a:gd name="T3" fmla="*/ 10 h 57"/>
                <a:gd name="T4" fmla="*/ 18 w 67"/>
                <a:gd name="T5" fmla="*/ 0 h 57"/>
                <a:gd name="T6" fmla="*/ 0 w 67"/>
                <a:gd name="T7" fmla="*/ 12 h 57"/>
                <a:gd name="T8" fmla="*/ 22 w 67"/>
                <a:gd name="T9" fmla="*/ 31 h 57"/>
                <a:gd name="T10" fmla="*/ 33 w 67"/>
                <a:gd name="T11" fmla="*/ 36 h 57"/>
                <a:gd name="T12" fmla="*/ 46 w 67"/>
                <a:gd name="T13" fmla="*/ 38 h 57"/>
                <a:gd name="T14" fmla="*/ 42 w 67"/>
                <a:gd name="T15" fmla="*/ 43 h 57"/>
                <a:gd name="T16" fmla="*/ 42 w 67"/>
                <a:gd name="T17" fmla="*/ 51 h 57"/>
                <a:gd name="T18" fmla="*/ 43 w 67"/>
                <a:gd name="T19" fmla="*/ 51 h 57"/>
                <a:gd name="T20" fmla="*/ 47 w 67"/>
                <a:gd name="T21" fmla="*/ 49 h 57"/>
                <a:gd name="T22" fmla="*/ 46 w 67"/>
                <a:gd name="T23" fmla="*/ 50 h 57"/>
                <a:gd name="T24" fmla="*/ 48 w 67"/>
                <a:gd name="T25" fmla="*/ 57 h 57"/>
                <a:gd name="T26" fmla="*/ 48 w 67"/>
                <a:gd name="T27" fmla="*/ 57 h 57"/>
                <a:gd name="T28" fmla="*/ 52 w 67"/>
                <a:gd name="T29" fmla="*/ 52 h 57"/>
                <a:gd name="T30" fmla="*/ 55 w 67"/>
                <a:gd name="T31" fmla="*/ 57 h 57"/>
                <a:gd name="T32" fmla="*/ 66 w 67"/>
                <a:gd name="T33" fmla="*/ 46 h 57"/>
                <a:gd name="T34" fmla="*/ 67 w 67"/>
                <a:gd name="T35" fmla="*/ 33 h 57"/>
                <a:gd name="T36" fmla="*/ 61 w 67"/>
                <a:gd name="T37" fmla="*/ 2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57">
                  <a:moveTo>
                    <a:pt x="61" y="23"/>
                  </a:moveTo>
                  <a:lnTo>
                    <a:pt x="34" y="10"/>
                  </a:lnTo>
                  <a:lnTo>
                    <a:pt x="18" y="0"/>
                  </a:lnTo>
                  <a:lnTo>
                    <a:pt x="0" y="12"/>
                  </a:lnTo>
                  <a:lnTo>
                    <a:pt x="22" y="31"/>
                  </a:lnTo>
                  <a:cubicBezTo>
                    <a:pt x="25" y="34"/>
                    <a:pt x="28" y="36"/>
                    <a:pt x="33" y="36"/>
                  </a:cubicBezTo>
                  <a:lnTo>
                    <a:pt x="46" y="38"/>
                  </a:lnTo>
                  <a:lnTo>
                    <a:pt x="42" y="43"/>
                  </a:lnTo>
                  <a:cubicBezTo>
                    <a:pt x="39" y="45"/>
                    <a:pt x="40" y="49"/>
                    <a:pt x="42" y="51"/>
                  </a:cubicBezTo>
                  <a:lnTo>
                    <a:pt x="43" y="51"/>
                  </a:lnTo>
                  <a:lnTo>
                    <a:pt x="47" y="49"/>
                  </a:lnTo>
                  <a:lnTo>
                    <a:pt x="46" y="50"/>
                  </a:lnTo>
                  <a:cubicBezTo>
                    <a:pt x="44" y="52"/>
                    <a:pt x="45" y="56"/>
                    <a:pt x="48" y="57"/>
                  </a:cubicBezTo>
                  <a:lnTo>
                    <a:pt x="48" y="57"/>
                  </a:lnTo>
                  <a:lnTo>
                    <a:pt x="52" y="52"/>
                  </a:lnTo>
                  <a:cubicBezTo>
                    <a:pt x="52" y="54"/>
                    <a:pt x="53" y="56"/>
                    <a:pt x="55" y="57"/>
                  </a:cubicBezTo>
                  <a:lnTo>
                    <a:pt x="66" y="46"/>
                  </a:lnTo>
                  <a:lnTo>
                    <a:pt x="67" y="33"/>
                  </a:lnTo>
                  <a:cubicBezTo>
                    <a:pt x="67" y="29"/>
                    <a:pt x="65" y="25"/>
                    <a:pt x="61" y="23"/>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19">
              <a:extLst>
                <a:ext uri="{FF2B5EF4-FFF2-40B4-BE49-F238E27FC236}">
                  <a16:creationId xmlns:a16="http://schemas.microsoft.com/office/drawing/2014/main" id="{94E21434-8C5D-4C6F-A8EF-80CF642A34CB}"/>
                </a:ext>
              </a:extLst>
            </p:cNvPr>
            <p:cNvSpPr>
              <a:spLocks/>
            </p:cNvSpPr>
            <p:nvPr/>
          </p:nvSpPr>
          <p:spPr bwMode="auto">
            <a:xfrm>
              <a:off x="11071225" y="5235575"/>
              <a:ext cx="74613" cy="80963"/>
            </a:xfrm>
            <a:custGeom>
              <a:avLst/>
              <a:gdLst>
                <a:gd name="T0" fmla="*/ 114 w 117"/>
                <a:gd name="T1" fmla="*/ 66 h 127"/>
                <a:gd name="T2" fmla="*/ 107 w 117"/>
                <a:gd name="T3" fmla="*/ 56 h 127"/>
                <a:gd name="T4" fmla="*/ 106 w 117"/>
                <a:gd name="T5" fmla="*/ 51 h 127"/>
                <a:gd name="T6" fmla="*/ 48 w 117"/>
                <a:gd name="T7" fmla="*/ 2 h 127"/>
                <a:gd name="T8" fmla="*/ 2 w 117"/>
                <a:gd name="T9" fmla="*/ 47 h 127"/>
                <a:gd name="T10" fmla="*/ 15 w 117"/>
                <a:gd name="T11" fmla="*/ 88 h 127"/>
                <a:gd name="T12" fmla="*/ 0 w 117"/>
                <a:gd name="T13" fmla="*/ 105 h 127"/>
                <a:gd name="T14" fmla="*/ 31 w 117"/>
                <a:gd name="T15" fmla="*/ 127 h 127"/>
                <a:gd name="T16" fmla="*/ 41 w 117"/>
                <a:gd name="T17" fmla="*/ 116 h 127"/>
                <a:gd name="T18" fmla="*/ 65 w 117"/>
                <a:gd name="T19" fmla="*/ 105 h 127"/>
                <a:gd name="T20" fmla="*/ 73 w 117"/>
                <a:gd name="T21" fmla="*/ 105 h 127"/>
                <a:gd name="T22" fmla="*/ 85 w 117"/>
                <a:gd name="T23" fmla="*/ 105 h 127"/>
                <a:gd name="T24" fmla="*/ 100 w 117"/>
                <a:gd name="T25" fmla="*/ 93 h 127"/>
                <a:gd name="T26" fmla="*/ 104 w 117"/>
                <a:gd name="T27" fmla="*/ 74 h 127"/>
                <a:gd name="T28" fmla="*/ 108 w 117"/>
                <a:gd name="T29" fmla="*/ 75 h 127"/>
                <a:gd name="T30" fmla="*/ 114 w 117"/>
                <a:gd name="T31" fmla="*/ 6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7" h="127">
                  <a:moveTo>
                    <a:pt x="114" y="66"/>
                  </a:moveTo>
                  <a:lnTo>
                    <a:pt x="107" y="56"/>
                  </a:lnTo>
                  <a:cubicBezTo>
                    <a:pt x="106" y="54"/>
                    <a:pt x="106" y="53"/>
                    <a:pt x="106" y="51"/>
                  </a:cubicBezTo>
                  <a:cubicBezTo>
                    <a:pt x="105" y="40"/>
                    <a:pt x="99" y="0"/>
                    <a:pt x="48" y="2"/>
                  </a:cubicBezTo>
                  <a:cubicBezTo>
                    <a:pt x="24" y="3"/>
                    <a:pt x="5" y="24"/>
                    <a:pt x="2" y="47"/>
                  </a:cubicBezTo>
                  <a:cubicBezTo>
                    <a:pt x="1" y="63"/>
                    <a:pt x="6" y="77"/>
                    <a:pt x="15" y="88"/>
                  </a:cubicBezTo>
                  <a:lnTo>
                    <a:pt x="0" y="105"/>
                  </a:lnTo>
                  <a:lnTo>
                    <a:pt x="31" y="127"/>
                  </a:lnTo>
                  <a:lnTo>
                    <a:pt x="41" y="116"/>
                  </a:lnTo>
                  <a:cubicBezTo>
                    <a:pt x="47" y="109"/>
                    <a:pt x="56" y="105"/>
                    <a:pt x="65" y="105"/>
                  </a:cubicBezTo>
                  <a:lnTo>
                    <a:pt x="73" y="105"/>
                  </a:lnTo>
                  <a:lnTo>
                    <a:pt x="85" y="105"/>
                  </a:lnTo>
                  <a:cubicBezTo>
                    <a:pt x="93" y="105"/>
                    <a:pt x="99" y="100"/>
                    <a:pt x="100" y="93"/>
                  </a:cubicBezTo>
                  <a:cubicBezTo>
                    <a:pt x="101" y="87"/>
                    <a:pt x="103" y="81"/>
                    <a:pt x="104" y="74"/>
                  </a:cubicBezTo>
                  <a:lnTo>
                    <a:pt x="108" y="75"/>
                  </a:lnTo>
                  <a:cubicBezTo>
                    <a:pt x="113" y="76"/>
                    <a:pt x="117" y="70"/>
                    <a:pt x="114" y="66"/>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2620">
              <a:extLst>
                <a:ext uri="{FF2B5EF4-FFF2-40B4-BE49-F238E27FC236}">
                  <a16:creationId xmlns:a16="http://schemas.microsoft.com/office/drawing/2014/main" id="{64BC4D66-1D92-400E-BE27-141C5CD35B35}"/>
                </a:ext>
              </a:extLst>
            </p:cNvPr>
            <p:cNvSpPr>
              <a:spLocks noChangeArrowheads="1"/>
            </p:cNvSpPr>
            <p:nvPr/>
          </p:nvSpPr>
          <p:spPr bwMode="auto">
            <a:xfrm>
              <a:off x="11126788" y="5267325"/>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21">
              <a:extLst>
                <a:ext uri="{FF2B5EF4-FFF2-40B4-BE49-F238E27FC236}">
                  <a16:creationId xmlns:a16="http://schemas.microsoft.com/office/drawing/2014/main" id="{69E4A326-7FE4-46A2-A107-F86D1BFF417F}"/>
                </a:ext>
              </a:extLst>
            </p:cNvPr>
            <p:cNvSpPr>
              <a:spLocks/>
            </p:cNvSpPr>
            <p:nvPr/>
          </p:nvSpPr>
          <p:spPr bwMode="auto">
            <a:xfrm>
              <a:off x="11125200" y="5284788"/>
              <a:ext cx="11113" cy="7938"/>
            </a:xfrm>
            <a:custGeom>
              <a:avLst/>
              <a:gdLst>
                <a:gd name="T0" fmla="*/ 18 w 18"/>
                <a:gd name="T1" fmla="*/ 2 h 13"/>
                <a:gd name="T2" fmla="*/ 0 w 18"/>
                <a:gd name="T3" fmla="*/ 0 h 13"/>
                <a:gd name="T4" fmla="*/ 16 w 18"/>
                <a:gd name="T5" fmla="*/ 13 h 13"/>
                <a:gd name="T6" fmla="*/ 18 w 18"/>
                <a:gd name="T7" fmla="*/ 2 h 13"/>
              </a:gdLst>
              <a:ahLst/>
              <a:cxnLst>
                <a:cxn ang="0">
                  <a:pos x="T0" y="T1"/>
                </a:cxn>
                <a:cxn ang="0">
                  <a:pos x="T2" y="T3"/>
                </a:cxn>
                <a:cxn ang="0">
                  <a:pos x="T4" y="T5"/>
                </a:cxn>
                <a:cxn ang="0">
                  <a:pos x="T6" y="T7"/>
                </a:cxn>
              </a:cxnLst>
              <a:rect l="0" t="0" r="r" b="b"/>
              <a:pathLst>
                <a:path w="18" h="13">
                  <a:moveTo>
                    <a:pt x="18" y="2"/>
                  </a:moveTo>
                  <a:lnTo>
                    <a:pt x="0" y="0"/>
                  </a:lnTo>
                  <a:cubicBezTo>
                    <a:pt x="0" y="0"/>
                    <a:pt x="3" y="11"/>
                    <a:pt x="16" y="13"/>
                  </a:cubicBezTo>
                  <a:cubicBezTo>
                    <a:pt x="17" y="9"/>
                    <a:pt x="18" y="2"/>
                    <a:pt x="18" y="2"/>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22">
              <a:extLst>
                <a:ext uri="{FF2B5EF4-FFF2-40B4-BE49-F238E27FC236}">
                  <a16:creationId xmlns:a16="http://schemas.microsoft.com/office/drawing/2014/main" id="{32B4834B-AD57-4B10-B46C-863E42F4D997}"/>
                </a:ext>
              </a:extLst>
            </p:cNvPr>
            <p:cNvSpPr>
              <a:spLocks/>
            </p:cNvSpPr>
            <p:nvPr/>
          </p:nvSpPr>
          <p:spPr bwMode="auto">
            <a:xfrm>
              <a:off x="11117263" y="5256213"/>
              <a:ext cx="15875" cy="9525"/>
            </a:xfrm>
            <a:custGeom>
              <a:avLst/>
              <a:gdLst>
                <a:gd name="T0" fmla="*/ 2 w 25"/>
                <a:gd name="T1" fmla="*/ 14 h 14"/>
                <a:gd name="T2" fmla="*/ 1 w 25"/>
                <a:gd name="T3" fmla="*/ 14 h 14"/>
                <a:gd name="T4" fmla="*/ 1 w 25"/>
                <a:gd name="T5" fmla="*/ 11 h 14"/>
                <a:gd name="T6" fmla="*/ 24 w 25"/>
                <a:gd name="T7" fmla="*/ 7 h 14"/>
                <a:gd name="T8" fmla="*/ 25 w 25"/>
                <a:gd name="T9" fmla="*/ 10 h 14"/>
                <a:gd name="T10" fmla="*/ 22 w 25"/>
                <a:gd name="T11" fmla="*/ 10 h 14"/>
                <a:gd name="T12" fmla="*/ 4 w 25"/>
                <a:gd name="T13" fmla="*/ 14 h 14"/>
                <a:gd name="T14" fmla="*/ 2 w 25"/>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2" y="14"/>
                  </a:moveTo>
                  <a:cubicBezTo>
                    <a:pt x="2" y="14"/>
                    <a:pt x="1" y="14"/>
                    <a:pt x="1" y="14"/>
                  </a:cubicBezTo>
                  <a:cubicBezTo>
                    <a:pt x="0" y="14"/>
                    <a:pt x="0" y="12"/>
                    <a:pt x="1" y="11"/>
                  </a:cubicBezTo>
                  <a:cubicBezTo>
                    <a:pt x="1" y="11"/>
                    <a:pt x="9" y="0"/>
                    <a:pt x="24" y="7"/>
                  </a:cubicBezTo>
                  <a:cubicBezTo>
                    <a:pt x="25" y="7"/>
                    <a:pt x="25" y="9"/>
                    <a:pt x="25" y="10"/>
                  </a:cubicBezTo>
                  <a:cubicBezTo>
                    <a:pt x="24" y="11"/>
                    <a:pt x="23" y="11"/>
                    <a:pt x="22" y="10"/>
                  </a:cubicBezTo>
                  <a:cubicBezTo>
                    <a:pt x="10" y="5"/>
                    <a:pt x="4" y="13"/>
                    <a:pt x="4" y="14"/>
                  </a:cubicBezTo>
                  <a:cubicBezTo>
                    <a:pt x="4" y="14"/>
                    <a:pt x="3" y="14"/>
                    <a:pt x="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23">
              <a:extLst>
                <a:ext uri="{FF2B5EF4-FFF2-40B4-BE49-F238E27FC236}">
                  <a16:creationId xmlns:a16="http://schemas.microsoft.com/office/drawing/2014/main" id="{27EBE7B6-D927-4740-BEC1-BBB2E38A020F}"/>
                </a:ext>
              </a:extLst>
            </p:cNvPr>
            <p:cNvSpPr>
              <a:spLocks/>
            </p:cNvSpPr>
            <p:nvPr/>
          </p:nvSpPr>
          <p:spPr bwMode="auto">
            <a:xfrm>
              <a:off x="10675938" y="5235575"/>
              <a:ext cx="76200" cy="90488"/>
            </a:xfrm>
            <a:custGeom>
              <a:avLst/>
              <a:gdLst>
                <a:gd name="T0" fmla="*/ 114 w 119"/>
                <a:gd name="T1" fmla="*/ 54 h 143"/>
                <a:gd name="T2" fmla="*/ 111 w 119"/>
                <a:gd name="T3" fmla="*/ 51 h 143"/>
                <a:gd name="T4" fmla="*/ 104 w 119"/>
                <a:gd name="T5" fmla="*/ 40 h 143"/>
                <a:gd name="T6" fmla="*/ 52 w 119"/>
                <a:gd name="T7" fmla="*/ 1 h 143"/>
                <a:gd name="T8" fmla="*/ 2 w 119"/>
                <a:gd name="T9" fmla="*/ 47 h 143"/>
                <a:gd name="T10" fmla="*/ 25 w 119"/>
                <a:gd name="T11" fmla="*/ 97 h 143"/>
                <a:gd name="T12" fmla="*/ 34 w 119"/>
                <a:gd name="T13" fmla="*/ 114 h 143"/>
                <a:gd name="T14" fmla="*/ 35 w 119"/>
                <a:gd name="T15" fmla="*/ 131 h 143"/>
                <a:gd name="T16" fmla="*/ 30 w 119"/>
                <a:gd name="T17" fmla="*/ 143 h 143"/>
                <a:gd name="T18" fmla="*/ 82 w 119"/>
                <a:gd name="T19" fmla="*/ 139 h 143"/>
                <a:gd name="T20" fmla="*/ 73 w 119"/>
                <a:gd name="T21" fmla="*/ 119 h 143"/>
                <a:gd name="T22" fmla="*/ 79 w 119"/>
                <a:gd name="T23" fmla="*/ 106 h 143"/>
                <a:gd name="T24" fmla="*/ 88 w 119"/>
                <a:gd name="T25" fmla="*/ 104 h 143"/>
                <a:gd name="T26" fmla="*/ 106 w 119"/>
                <a:gd name="T27" fmla="*/ 84 h 143"/>
                <a:gd name="T28" fmla="*/ 106 w 119"/>
                <a:gd name="T29" fmla="*/ 69 h 143"/>
                <a:gd name="T30" fmla="*/ 110 w 119"/>
                <a:gd name="T31" fmla="*/ 65 h 143"/>
                <a:gd name="T32" fmla="*/ 114 w 119"/>
                <a:gd name="T33" fmla="*/ 5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43">
                  <a:moveTo>
                    <a:pt x="114" y="54"/>
                  </a:moveTo>
                  <a:lnTo>
                    <a:pt x="111" y="51"/>
                  </a:lnTo>
                  <a:cubicBezTo>
                    <a:pt x="107" y="48"/>
                    <a:pt x="105" y="44"/>
                    <a:pt x="104" y="40"/>
                  </a:cubicBezTo>
                  <a:cubicBezTo>
                    <a:pt x="98" y="17"/>
                    <a:pt x="77" y="0"/>
                    <a:pt x="52" y="1"/>
                  </a:cubicBezTo>
                  <a:cubicBezTo>
                    <a:pt x="26" y="2"/>
                    <a:pt x="5" y="22"/>
                    <a:pt x="2" y="47"/>
                  </a:cubicBezTo>
                  <a:cubicBezTo>
                    <a:pt x="0" y="68"/>
                    <a:pt x="10" y="87"/>
                    <a:pt x="25" y="97"/>
                  </a:cubicBezTo>
                  <a:lnTo>
                    <a:pt x="34" y="114"/>
                  </a:lnTo>
                  <a:cubicBezTo>
                    <a:pt x="37" y="119"/>
                    <a:pt x="37" y="126"/>
                    <a:pt x="35" y="131"/>
                  </a:cubicBezTo>
                  <a:lnTo>
                    <a:pt x="30" y="143"/>
                  </a:lnTo>
                  <a:lnTo>
                    <a:pt x="82" y="139"/>
                  </a:lnTo>
                  <a:lnTo>
                    <a:pt x="73" y="119"/>
                  </a:lnTo>
                  <a:cubicBezTo>
                    <a:pt x="71" y="113"/>
                    <a:pt x="74" y="107"/>
                    <a:pt x="79" y="106"/>
                  </a:cubicBezTo>
                  <a:cubicBezTo>
                    <a:pt x="79" y="106"/>
                    <a:pt x="87" y="104"/>
                    <a:pt x="88" y="104"/>
                  </a:cubicBezTo>
                  <a:cubicBezTo>
                    <a:pt x="98" y="103"/>
                    <a:pt x="107" y="95"/>
                    <a:pt x="106" y="84"/>
                  </a:cubicBezTo>
                  <a:cubicBezTo>
                    <a:pt x="106" y="80"/>
                    <a:pt x="106" y="74"/>
                    <a:pt x="106" y="69"/>
                  </a:cubicBezTo>
                  <a:cubicBezTo>
                    <a:pt x="106" y="67"/>
                    <a:pt x="108" y="65"/>
                    <a:pt x="110" y="65"/>
                  </a:cubicBezTo>
                  <a:cubicBezTo>
                    <a:pt x="116" y="65"/>
                    <a:pt x="119" y="58"/>
                    <a:pt x="114" y="54"/>
                  </a:cubicBezTo>
                  <a:close/>
                </a:path>
              </a:pathLst>
            </a:custGeom>
            <a:solidFill>
              <a:srgbClr val="DB9C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24">
              <a:extLst>
                <a:ext uri="{FF2B5EF4-FFF2-40B4-BE49-F238E27FC236}">
                  <a16:creationId xmlns:a16="http://schemas.microsoft.com/office/drawing/2014/main" id="{6C002F1C-CB23-4996-B5D8-862A103C1038}"/>
                </a:ext>
              </a:extLst>
            </p:cNvPr>
            <p:cNvSpPr>
              <a:spLocks/>
            </p:cNvSpPr>
            <p:nvPr/>
          </p:nvSpPr>
          <p:spPr bwMode="auto">
            <a:xfrm>
              <a:off x="10907713" y="5248275"/>
              <a:ext cx="82550" cy="80963"/>
            </a:xfrm>
            <a:custGeom>
              <a:avLst/>
              <a:gdLst>
                <a:gd name="T0" fmla="*/ 126 w 130"/>
                <a:gd name="T1" fmla="*/ 66 h 130"/>
                <a:gd name="T2" fmla="*/ 122 w 130"/>
                <a:gd name="T3" fmla="*/ 62 h 130"/>
                <a:gd name="T4" fmla="*/ 119 w 130"/>
                <a:gd name="T5" fmla="*/ 56 h 130"/>
                <a:gd name="T6" fmla="*/ 119 w 130"/>
                <a:gd name="T7" fmla="*/ 54 h 130"/>
                <a:gd name="T8" fmla="*/ 64 w 130"/>
                <a:gd name="T9" fmla="*/ 1 h 130"/>
                <a:gd name="T10" fmla="*/ 14 w 130"/>
                <a:gd name="T11" fmla="*/ 51 h 130"/>
                <a:gd name="T12" fmla="*/ 28 w 130"/>
                <a:gd name="T13" fmla="*/ 90 h 130"/>
                <a:gd name="T14" fmla="*/ 0 w 130"/>
                <a:gd name="T15" fmla="*/ 112 h 130"/>
                <a:gd name="T16" fmla="*/ 42 w 130"/>
                <a:gd name="T17" fmla="*/ 130 h 130"/>
                <a:gd name="T18" fmla="*/ 56 w 130"/>
                <a:gd name="T19" fmla="*/ 118 h 130"/>
                <a:gd name="T20" fmla="*/ 88 w 130"/>
                <a:gd name="T21" fmla="*/ 107 h 130"/>
                <a:gd name="T22" fmla="*/ 94 w 130"/>
                <a:gd name="T23" fmla="*/ 108 h 130"/>
                <a:gd name="T24" fmla="*/ 94 w 130"/>
                <a:gd name="T25" fmla="*/ 108 h 130"/>
                <a:gd name="T26" fmla="*/ 99 w 130"/>
                <a:gd name="T27" fmla="*/ 108 h 130"/>
                <a:gd name="T28" fmla="*/ 115 w 130"/>
                <a:gd name="T29" fmla="*/ 94 h 130"/>
                <a:gd name="T30" fmla="*/ 117 w 130"/>
                <a:gd name="T31" fmla="*/ 78 h 130"/>
                <a:gd name="T32" fmla="*/ 121 w 130"/>
                <a:gd name="T33" fmla="*/ 78 h 130"/>
                <a:gd name="T34" fmla="*/ 126 w 130"/>
                <a:gd name="T35" fmla="*/ 6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130">
                  <a:moveTo>
                    <a:pt x="126" y="66"/>
                  </a:moveTo>
                  <a:lnTo>
                    <a:pt x="122" y="62"/>
                  </a:lnTo>
                  <a:cubicBezTo>
                    <a:pt x="120" y="60"/>
                    <a:pt x="119" y="58"/>
                    <a:pt x="119" y="56"/>
                  </a:cubicBezTo>
                  <a:cubicBezTo>
                    <a:pt x="119" y="55"/>
                    <a:pt x="119" y="55"/>
                    <a:pt x="119" y="54"/>
                  </a:cubicBezTo>
                  <a:cubicBezTo>
                    <a:pt x="119" y="24"/>
                    <a:pt x="94" y="0"/>
                    <a:pt x="64" y="1"/>
                  </a:cubicBezTo>
                  <a:cubicBezTo>
                    <a:pt x="37" y="3"/>
                    <a:pt x="16" y="25"/>
                    <a:pt x="14" y="51"/>
                  </a:cubicBezTo>
                  <a:cubicBezTo>
                    <a:pt x="13" y="66"/>
                    <a:pt x="19" y="80"/>
                    <a:pt x="28" y="90"/>
                  </a:cubicBezTo>
                  <a:lnTo>
                    <a:pt x="0" y="112"/>
                  </a:lnTo>
                  <a:lnTo>
                    <a:pt x="42" y="130"/>
                  </a:lnTo>
                  <a:lnTo>
                    <a:pt x="56" y="118"/>
                  </a:lnTo>
                  <a:cubicBezTo>
                    <a:pt x="65" y="111"/>
                    <a:pt x="76" y="107"/>
                    <a:pt x="88" y="107"/>
                  </a:cubicBezTo>
                  <a:lnTo>
                    <a:pt x="94" y="108"/>
                  </a:lnTo>
                  <a:lnTo>
                    <a:pt x="94" y="108"/>
                  </a:lnTo>
                  <a:cubicBezTo>
                    <a:pt x="95" y="108"/>
                    <a:pt x="97" y="108"/>
                    <a:pt x="99" y="108"/>
                  </a:cubicBezTo>
                  <a:cubicBezTo>
                    <a:pt x="107" y="108"/>
                    <a:pt x="114" y="102"/>
                    <a:pt x="115" y="94"/>
                  </a:cubicBezTo>
                  <a:cubicBezTo>
                    <a:pt x="116" y="89"/>
                    <a:pt x="117" y="83"/>
                    <a:pt x="117" y="78"/>
                  </a:cubicBezTo>
                  <a:lnTo>
                    <a:pt x="121" y="78"/>
                  </a:lnTo>
                  <a:cubicBezTo>
                    <a:pt x="127" y="78"/>
                    <a:pt x="130" y="71"/>
                    <a:pt x="126" y="66"/>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625">
              <a:extLst>
                <a:ext uri="{FF2B5EF4-FFF2-40B4-BE49-F238E27FC236}">
                  <a16:creationId xmlns:a16="http://schemas.microsoft.com/office/drawing/2014/main" id="{5E0D3D2D-521C-49BA-A416-7499FD4B90F0}"/>
                </a:ext>
              </a:extLst>
            </p:cNvPr>
            <p:cNvSpPr>
              <a:spLocks/>
            </p:cNvSpPr>
            <p:nvPr/>
          </p:nvSpPr>
          <p:spPr bwMode="auto">
            <a:xfrm>
              <a:off x="11069638" y="5289550"/>
              <a:ext cx="31750" cy="79375"/>
            </a:xfrm>
            <a:custGeom>
              <a:avLst/>
              <a:gdLst>
                <a:gd name="T0" fmla="*/ 8 w 52"/>
                <a:gd name="T1" fmla="*/ 0 h 126"/>
                <a:gd name="T2" fmla="*/ 15 w 52"/>
                <a:gd name="T3" fmla="*/ 3 h 126"/>
                <a:gd name="T4" fmla="*/ 52 w 52"/>
                <a:gd name="T5" fmla="*/ 36 h 126"/>
                <a:gd name="T6" fmla="*/ 44 w 52"/>
                <a:gd name="T7" fmla="*/ 47 h 126"/>
                <a:gd name="T8" fmla="*/ 41 w 52"/>
                <a:gd name="T9" fmla="*/ 72 h 126"/>
                <a:gd name="T10" fmla="*/ 46 w 52"/>
                <a:gd name="T11" fmla="*/ 93 h 126"/>
                <a:gd name="T12" fmla="*/ 39 w 52"/>
                <a:gd name="T13" fmla="*/ 119 h 126"/>
                <a:gd name="T14" fmla="*/ 32 w 52"/>
                <a:gd name="T15" fmla="*/ 126 h 126"/>
                <a:gd name="T16" fmla="*/ 0 w 52"/>
                <a:gd name="T17" fmla="*/ 13 h 126"/>
                <a:gd name="T18" fmla="*/ 8 w 52"/>
                <a:gd name="T19"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26">
                  <a:moveTo>
                    <a:pt x="8" y="0"/>
                  </a:moveTo>
                  <a:lnTo>
                    <a:pt x="15" y="3"/>
                  </a:lnTo>
                  <a:cubicBezTo>
                    <a:pt x="31" y="10"/>
                    <a:pt x="44" y="21"/>
                    <a:pt x="52" y="36"/>
                  </a:cubicBezTo>
                  <a:lnTo>
                    <a:pt x="44" y="47"/>
                  </a:lnTo>
                  <a:lnTo>
                    <a:pt x="41" y="72"/>
                  </a:lnTo>
                  <a:lnTo>
                    <a:pt x="46" y="93"/>
                  </a:lnTo>
                  <a:cubicBezTo>
                    <a:pt x="49" y="102"/>
                    <a:pt x="46" y="112"/>
                    <a:pt x="39" y="119"/>
                  </a:cubicBezTo>
                  <a:lnTo>
                    <a:pt x="32" y="126"/>
                  </a:lnTo>
                  <a:lnTo>
                    <a:pt x="0" y="13"/>
                  </a:lnTo>
                  <a:lnTo>
                    <a:pt x="8"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626">
              <a:extLst>
                <a:ext uri="{FF2B5EF4-FFF2-40B4-BE49-F238E27FC236}">
                  <a16:creationId xmlns:a16="http://schemas.microsoft.com/office/drawing/2014/main" id="{DAF8198F-7497-4494-8754-0E666CA85653}"/>
                </a:ext>
              </a:extLst>
            </p:cNvPr>
            <p:cNvSpPr>
              <a:spLocks/>
            </p:cNvSpPr>
            <p:nvPr/>
          </p:nvSpPr>
          <p:spPr bwMode="auto">
            <a:xfrm>
              <a:off x="11325225" y="5430838"/>
              <a:ext cx="52388" cy="42863"/>
            </a:xfrm>
            <a:custGeom>
              <a:avLst/>
              <a:gdLst>
                <a:gd name="T0" fmla="*/ 14 w 84"/>
                <a:gd name="T1" fmla="*/ 67 h 67"/>
                <a:gd name="T2" fmla="*/ 9 w 84"/>
                <a:gd name="T3" fmla="*/ 63 h 67"/>
                <a:gd name="T4" fmla="*/ 2 w 84"/>
                <a:gd name="T5" fmla="*/ 37 h 67"/>
                <a:gd name="T6" fmla="*/ 7 w 84"/>
                <a:gd name="T7" fmla="*/ 11 h 67"/>
                <a:gd name="T8" fmla="*/ 31 w 84"/>
                <a:gd name="T9" fmla="*/ 0 h 67"/>
                <a:gd name="T10" fmla="*/ 58 w 84"/>
                <a:gd name="T11" fmla="*/ 0 h 67"/>
                <a:gd name="T12" fmla="*/ 84 w 84"/>
                <a:gd name="T13" fmla="*/ 25 h 67"/>
                <a:gd name="T14" fmla="*/ 58 w 84"/>
                <a:gd name="T15" fmla="*/ 51 h 67"/>
                <a:gd name="T16" fmla="*/ 53 w 84"/>
                <a:gd name="T17" fmla="*/ 51 h 67"/>
                <a:gd name="T18" fmla="*/ 47 w 84"/>
                <a:gd name="T19" fmla="*/ 45 h 67"/>
                <a:gd name="T20" fmla="*/ 53 w 84"/>
                <a:gd name="T21" fmla="*/ 39 h 67"/>
                <a:gd name="T22" fmla="*/ 58 w 84"/>
                <a:gd name="T23" fmla="*/ 39 h 67"/>
                <a:gd name="T24" fmla="*/ 72 w 84"/>
                <a:gd name="T25" fmla="*/ 25 h 67"/>
                <a:gd name="T26" fmla="*/ 58 w 84"/>
                <a:gd name="T27" fmla="*/ 11 h 67"/>
                <a:gd name="T28" fmla="*/ 31 w 84"/>
                <a:gd name="T29" fmla="*/ 11 h 67"/>
                <a:gd name="T30" fmla="*/ 17 w 84"/>
                <a:gd name="T31" fmla="*/ 18 h 67"/>
                <a:gd name="T32" fmla="*/ 13 w 84"/>
                <a:gd name="T33" fmla="*/ 34 h 67"/>
                <a:gd name="T34" fmla="*/ 20 w 84"/>
                <a:gd name="T35" fmla="*/ 60 h 67"/>
                <a:gd name="T36" fmla="*/ 16 w 84"/>
                <a:gd name="T37" fmla="*/ 67 h 67"/>
                <a:gd name="T38" fmla="*/ 14 w 84"/>
                <a:gd name="T3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67">
                  <a:moveTo>
                    <a:pt x="14" y="67"/>
                  </a:moveTo>
                  <a:cubicBezTo>
                    <a:pt x="12" y="67"/>
                    <a:pt x="9" y="66"/>
                    <a:pt x="9" y="63"/>
                  </a:cubicBezTo>
                  <a:lnTo>
                    <a:pt x="2" y="37"/>
                  </a:lnTo>
                  <a:cubicBezTo>
                    <a:pt x="0" y="28"/>
                    <a:pt x="2" y="19"/>
                    <a:pt x="7" y="11"/>
                  </a:cubicBezTo>
                  <a:cubicBezTo>
                    <a:pt x="13" y="4"/>
                    <a:pt x="22" y="0"/>
                    <a:pt x="31" y="0"/>
                  </a:cubicBezTo>
                  <a:lnTo>
                    <a:pt x="58" y="0"/>
                  </a:lnTo>
                  <a:cubicBezTo>
                    <a:pt x="73" y="0"/>
                    <a:pt x="84" y="11"/>
                    <a:pt x="84" y="25"/>
                  </a:cubicBezTo>
                  <a:cubicBezTo>
                    <a:pt x="84" y="40"/>
                    <a:pt x="73" y="51"/>
                    <a:pt x="58" y="51"/>
                  </a:cubicBezTo>
                  <a:lnTo>
                    <a:pt x="53" y="51"/>
                  </a:lnTo>
                  <a:cubicBezTo>
                    <a:pt x="50" y="51"/>
                    <a:pt x="47" y="49"/>
                    <a:pt x="47" y="45"/>
                  </a:cubicBezTo>
                  <a:cubicBezTo>
                    <a:pt x="47" y="42"/>
                    <a:pt x="50" y="39"/>
                    <a:pt x="53" y="39"/>
                  </a:cubicBezTo>
                  <a:lnTo>
                    <a:pt x="58" y="39"/>
                  </a:lnTo>
                  <a:cubicBezTo>
                    <a:pt x="66" y="39"/>
                    <a:pt x="72" y="33"/>
                    <a:pt x="72" y="25"/>
                  </a:cubicBezTo>
                  <a:cubicBezTo>
                    <a:pt x="72" y="18"/>
                    <a:pt x="66" y="11"/>
                    <a:pt x="58" y="11"/>
                  </a:cubicBezTo>
                  <a:lnTo>
                    <a:pt x="31" y="11"/>
                  </a:lnTo>
                  <a:cubicBezTo>
                    <a:pt x="25" y="11"/>
                    <a:pt x="20" y="14"/>
                    <a:pt x="17" y="18"/>
                  </a:cubicBezTo>
                  <a:cubicBezTo>
                    <a:pt x="13" y="23"/>
                    <a:pt x="12" y="29"/>
                    <a:pt x="13" y="34"/>
                  </a:cubicBezTo>
                  <a:lnTo>
                    <a:pt x="20" y="60"/>
                  </a:lnTo>
                  <a:cubicBezTo>
                    <a:pt x="21" y="63"/>
                    <a:pt x="19" y="66"/>
                    <a:pt x="16" y="67"/>
                  </a:cubicBezTo>
                  <a:cubicBezTo>
                    <a:pt x="15" y="67"/>
                    <a:pt x="15" y="67"/>
                    <a:pt x="14" y="67"/>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627">
              <a:extLst>
                <a:ext uri="{FF2B5EF4-FFF2-40B4-BE49-F238E27FC236}">
                  <a16:creationId xmlns:a16="http://schemas.microsoft.com/office/drawing/2014/main" id="{5BBE0D08-C9F1-4583-866F-AC2119186616}"/>
                </a:ext>
              </a:extLst>
            </p:cNvPr>
            <p:cNvSpPr>
              <a:spLocks/>
            </p:cNvSpPr>
            <p:nvPr/>
          </p:nvSpPr>
          <p:spPr bwMode="auto">
            <a:xfrm>
              <a:off x="11339513" y="5456238"/>
              <a:ext cx="9525" cy="20638"/>
            </a:xfrm>
            <a:custGeom>
              <a:avLst/>
              <a:gdLst>
                <a:gd name="T0" fmla="*/ 15 w 15"/>
                <a:gd name="T1" fmla="*/ 0 h 32"/>
                <a:gd name="T2" fmla="*/ 0 w 15"/>
                <a:gd name="T3" fmla="*/ 16 h 32"/>
                <a:gd name="T4" fmla="*/ 15 w 15"/>
                <a:gd name="T5" fmla="*/ 32 h 32"/>
                <a:gd name="T6" fmla="*/ 15 w 15"/>
                <a:gd name="T7" fmla="*/ 0 h 32"/>
              </a:gdLst>
              <a:ahLst/>
              <a:cxnLst>
                <a:cxn ang="0">
                  <a:pos x="T0" y="T1"/>
                </a:cxn>
                <a:cxn ang="0">
                  <a:pos x="T2" y="T3"/>
                </a:cxn>
                <a:cxn ang="0">
                  <a:pos x="T4" y="T5"/>
                </a:cxn>
                <a:cxn ang="0">
                  <a:pos x="T6" y="T7"/>
                </a:cxn>
              </a:cxnLst>
              <a:rect l="0" t="0" r="r" b="b"/>
              <a:pathLst>
                <a:path w="15" h="32">
                  <a:moveTo>
                    <a:pt x="15" y="0"/>
                  </a:moveTo>
                  <a:cubicBezTo>
                    <a:pt x="7" y="1"/>
                    <a:pt x="0" y="8"/>
                    <a:pt x="0" y="16"/>
                  </a:cubicBezTo>
                  <a:cubicBezTo>
                    <a:pt x="0" y="25"/>
                    <a:pt x="7" y="32"/>
                    <a:pt x="15" y="32"/>
                  </a:cubicBezTo>
                  <a:lnTo>
                    <a:pt x="15"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628">
              <a:extLst>
                <a:ext uri="{FF2B5EF4-FFF2-40B4-BE49-F238E27FC236}">
                  <a16:creationId xmlns:a16="http://schemas.microsoft.com/office/drawing/2014/main" id="{393A8ABC-332C-4F86-9BCD-7541666F671C}"/>
                </a:ext>
              </a:extLst>
            </p:cNvPr>
            <p:cNvSpPr>
              <a:spLocks/>
            </p:cNvSpPr>
            <p:nvPr/>
          </p:nvSpPr>
          <p:spPr bwMode="auto">
            <a:xfrm>
              <a:off x="11268075" y="5291138"/>
              <a:ext cx="87313" cy="69850"/>
            </a:xfrm>
            <a:custGeom>
              <a:avLst/>
              <a:gdLst>
                <a:gd name="T0" fmla="*/ 132 w 138"/>
                <a:gd name="T1" fmla="*/ 46 h 110"/>
                <a:gd name="T2" fmla="*/ 84 w 138"/>
                <a:gd name="T3" fmla="*/ 1 h 110"/>
                <a:gd name="T4" fmla="*/ 31 w 138"/>
                <a:gd name="T5" fmla="*/ 38 h 110"/>
                <a:gd name="T6" fmla="*/ 31 w 138"/>
                <a:gd name="T7" fmla="*/ 65 h 110"/>
                <a:gd name="T8" fmla="*/ 0 w 138"/>
                <a:gd name="T9" fmla="*/ 71 h 110"/>
                <a:gd name="T10" fmla="*/ 17 w 138"/>
                <a:gd name="T11" fmla="*/ 109 h 110"/>
                <a:gd name="T12" fmla="*/ 43 w 138"/>
                <a:gd name="T13" fmla="*/ 103 h 110"/>
                <a:gd name="T14" fmla="*/ 69 w 138"/>
                <a:gd name="T15" fmla="*/ 103 h 110"/>
                <a:gd name="T16" fmla="*/ 83 w 138"/>
                <a:gd name="T17" fmla="*/ 105 h 110"/>
                <a:gd name="T18" fmla="*/ 98 w 138"/>
                <a:gd name="T19" fmla="*/ 109 h 110"/>
                <a:gd name="T20" fmla="*/ 119 w 138"/>
                <a:gd name="T21" fmla="*/ 97 h 110"/>
                <a:gd name="T22" fmla="*/ 124 w 138"/>
                <a:gd name="T23" fmla="*/ 84 h 110"/>
                <a:gd name="T24" fmla="*/ 128 w 138"/>
                <a:gd name="T25" fmla="*/ 82 h 110"/>
                <a:gd name="T26" fmla="*/ 133 w 138"/>
                <a:gd name="T27" fmla="*/ 83 h 110"/>
                <a:gd name="T28" fmla="*/ 138 w 138"/>
                <a:gd name="T29" fmla="*/ 79 h 110"/>
                <a:gd name="T30" fmla="*/ 132 w 138"/>
                <a:gd name="T31" fmla="*/ 4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110">
                  <a:moveTo>
                    <a:pt x="132" y="46"/>
                  </a:moveTo>
                  <a:cubicBezTo>
                    <a:pt x="133" y="31"/>
                    <a:pt x="114" y="3"/>
                    <a:pt x="84" y="1"/>
                  </a:cubicBezTo>
                  <a:cubicBezTo>
                    <a:pt x="60" y="0"/>
                    <a:pt x="38" y="15"/>
                    <a:pt x="31" y="38"/>
                  </a:cubicBezTo>
                  <a:cubicBezTo>
                    <a:pt x="29" y="47"/>
                    <a:pt x="29" y="56"/>
                    <a:pt x="31" y="65"/>
                  </a:cubicBezTo>
                  <a:lnTo>
                    <a:pt x="0" y="71"/>
                  </a:lnTo>
                  <a:lnTo>
                    <a:pt x="17" y="109"/>
                  </a:lnTo>
                  <a:lnTo>
                    <a:pt x="43" y="103"/>
                  </a:lnTo>
                  <a:cubicBezTo>
                    <a:pt x="52" y="102"/>
                    <a:pt x="61" y="101"/>
                    <a:pt x="69" y="103"/>
                  </a:cubicBezTo>
                  <a:lnTo>
                    <a:pt x="83" y="105"/>
                  </a:lnTo>
                  <a:lnTo>
                    <a:pt x="98" y="109"/>
                  </a:lnTo>
                  <a:cubicBezTo>
                    <a:pt x="107" y="110"/>
                    <a:pt x="115" y="106"/>
                    <a:pt x="119" y="97"/>
                  </a:cubicBezTo>
                  <a:lnTo>
                    <a:pt x="124" y="84"/>
                  </a:lnTo>
                  <a:cubicBezTo>
                    <a:pt x="124" y="82"/>
                    <a:pt x="126" y="81"/>
                    <a:pt x="128" y="82"/>
                  </a:cubicBezTo>
                  <a:lnTo>
                    <a:pt x="133" y="83"/>
                  </a:lnTo>
                  <a:cubicBezTo>
                    <a:pt x="136" y="83"/>
                    <a:pt x="138" y="81"/>
                    <a:pt x="138" y="79"/>
                  </a:cubicBezTo>
                  <a:cubicBezTo>
                    <a:pt x="138" y="77"/>
                    <a:pt x="131" y="64"/>
                    <a:pt x="132" y="4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629">
              <a:extLst>
                <a:ext uri="{FF2B5EF4-FFF2-40B4-BE49-F238E27FC236}">
                  <a16:creationId xmlns:a16="http://schemas.microsoft.com/office/drawing/2014/main" id="{5D4FCF2C-ED4B-48AF-9D82-F52B3DC0B6B1}"/>
                </a:ext>
              </a:extLst>
            </p:cNvPr>
            <p:cNvSpPr>
              <a:spLocks/>
            </p:cNvSpPr>
            <p:nvPr/>
          </p:nvSpPr>
          <p:spPr bwMode="auto">
            <a:xfrm>
              <a:off x="11341100" y="5324475"/>
              <a:ext cx="4763" cy="4763"/>
            </a:xfrm>
            <a:custGeom>
              <a:avLst/>
              <a:gdLst>
                <a:gd name="T0" fmla="*/ 3 w 9"/>
                <a:gd name="T1" fmla="*/ 6 h 8"/>
                <a:gd name="T2" fmla="*/ 8 w 9"/>
                <a:gd name="T3" fmla="*/ 8 h 8"/>
                <a:gd name="T4" fmla="*/ 9 w 9"/>
                <a:gd name="T5" fmla="*/ 4 h 8"/>
                <a:gd name="T6" fmla="*/ 4 w 9"/>
                <a:gd name="T7" fmla="*/ 0 h 8"/>
                <a:gd name="T8" fmla="*/ 0 w 9"/>
                <a:gd name="T9" fmla="*/ 4 h 8"/>
                <a:gd name="T10" fmla="*/ 0 w 9"/>
                <a:gd name="T11" fmla="*/ 7 h 8"/>
                <a:gd name="T12" fmla="*/ 3 w 9"/>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9" h="8">
                  <a:moveTo>
                    <a:pt x="3" y="6"/>
                  </a:moveTo>
                  <a:cubicBezTo>
                    <a:pt x="5" y="6"/>
                    <a:pt x="7" y="7"/>
                    <a:pt x="8" y="8"/>
                  </a:cubicBezTo>
                  <a:cubicBezTo>
                    <a:pt x="9" y="7"/>
                    <a:pt x="9" y="6"/>
                    <a:pt x="9" y="4"/>
                  </a:cubicBezTo>
                  <a:cubicBezTo>
                    <a:pt x="9" y="2"/>
                    <a:pt x="7" y="0"/>
                    <a:pt x="4" y="0"/>
                  </a:cubicBezTo>
                  <a:cubicBezTo>
                    <a:pt x="2" y="0"/>
                    <a:pt x="0" y="2"/>
                    <a:pt x="0" y="4"/>
                  </a:cubicBezTo>
                  <a:cubicBezTo>
                    <a:pt x="0" y="5"/>
                    <a:pt x="0" y="6"/>
                    <a:pt x="0" y="7"/>
                  </a:cubicBezTo>
                  <a:cubicBezTo>
                    <a:pt x="1" y="6"/>
                    <a:pt x="2" y="6"/>
                    <a:pt x="3"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630">
              <a:extLst>
                <a:ext uri="{FF2B5EF4-FFF2-40B4-BE49-F238E27FC236}">
                  <a16:creationId xmlns:a16="http://schemas.microsoft.com/office/drawing/2014/main" id="{4BFC7046-5D87-452F-A59C-9CD554B57CE5}"/>
                </a:ext>
              </a:extLst>
            </p:cNvPr>
            <p:cNvSpPr>
              <a:spLocks/>
            </p:cNvSpPr>
            <p:nvPr/>
          </p:nvSpPr>
          <p:spPr bwMode="auto">
            <a:xfrm>
              <a:off x="11334750" y="5316538"/>
              <a:ext cx="15875" cy="4763"/>
            </a:xfrm>
            <a:custGeom>
              <a:avLst/>
              <a:gdLst>
                <a:gd name="T0" fmla="*/ 2 w 24"/>
                <a:gd name="T1" fmla="*/ 7 h 7"/>
                <a:gd name="T2" fmla="*/ 0 w 24"/>
                <a:gd name="T3" fmla="*/ 5 h 7"/>
                <a:gd name="T4" fmla="*/ 2 w 24"/>
                <a:gd name="T5" fmla="*/ 3 h 7"/>
                <a:gd name="T6" fmla="*/ 22 w 24"/>
                <a:gd name="T7" fmla="*/ 1 h 7"/>
                <a:gd name="T8" fmla="*/ 24 w 24"/>
                <a:gd name="T9" fmla="*/ 3 h 7"/>
                <a:gd name="T10" fmla="*/ 21 w 24"/>
                <a:gd name="T11" fmla="*/ 5 h 7"/>
                <a:gd name="T12" fmla="*/ 3 w 24"/>
                <a:gd name="T13" fmla="*/ 7 h 7"/>
                <a:gd name="T14" fmla="*/ 2 w 24"/>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
                  <a:moveTo>
                    <a:pt x="2" y="7"/>
                  </a:moveTo>
                  <a:cubicBezTo>
                    <a:pt x="1" y="7"/>
                    <a:pt x="1" y="6"/>
                    <a:pt x="0" y="5"/>
                  </a:cubicBezTo>
                  <a:cubicBezTo>
                    <a:pt x="0" y="4"/>
                    <a:pt x="0" y="3"/>
                    <a:pt x="2" y="3"/>
                  </a:cubicBezTo>
                  <a:cubicBezTo>
                    <a:pt x="8" y="1"/>
                    <a:pt x="15" y="0"/>
                    <a:pt x="22" y="1"/>
                  </a:cubicBezTo>
                  <a:cubicBezTo>
                    <a:pt x="23" y="1"/>
                    <a:pt x="24" y="2"/>
                    <a:pt x="24" y="3"/>
                  </a:cubicBezTo>
                  <a:cubicBezTo>
                    <a:pt x="23" y="4"/>
                    <a:pt x="22" y="5"/>
                    <a:pt x="21" y="5"/>
                  </a:cubicBezTo>
                  <a:cubicBezTo>
                    <a:pt x="15" y="4"/>
                    <a:pt x="9" y="5"/>
                    <a:pt x="3" y="7"/>
                  </a:cubicBezTo>
                  <a:cubicBezTo>
                    <a:pt x="3" y="7"/>
                    <a:pt x="2" y="7"/>
                    <a:pt x="2" y="7"/>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631">
              <a:extLst>
                <a:ext uri="{FF2B5EF4-FFF2-40B4-BE49-F238E27FC236}">
                  <a16:creationId xmlns:a16="http://schemas.microsoft.com/office/drawing/2014/main" id="{DF027304-9481-4E95-B73D-16C2EBF22C1E}"/>
                </a:ext>
              </a:extLst>
            </p:cNvPr>
            <p:cNvSpPr>
              <a:spLocks/>
            </p:cNvSpPr>
            <p:nvPr/>
          </p:nvSpPr>
          <p:spPr bwMode="auto">
            <a:xfrm>
              <a:off x="11164888"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90" y="92"/>
                    <a:pt x="192" y="67"/>
                    <a:pt x="176" y="53"/>
                  </a:cubicBezTo>
                  <a:lnTo>
                    <a:pt x="11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632">
              <a:extLst>
                <a:ext uri="{FF2B5EF4-FFF2-40B4-BE49-F238E27FC236}">
                  <a16:creationId xmlns:a16="http://schemas.microsoft.com/office/drawing/2014/main" id="{344E17A0-E45E-4F5C-B233-DFD39A115364}"/>
                </a:ext>
              </a:extLst>
            </p:cNvPr>
            <p:cNvSpPr>
              <a:spLocks/>
            </p:cNvSpPr>
            <p:nvPr/>
          </p:nvSpPr>
          <p:spPr bwMode="auto">
            <a:xfrm>
              <a:off x="11239500"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633">
              <a:extLst>
                <a:ext uri="{FF2B5EF4-FFF2-40B4-BE49-F238E27FC236}">
                  <a16:creationId xmlns:a16="http://schemas.microsoft.com/office/drawing/2014/main" id="{B3F34973-EF87-4AAE-A729-E89110E895EB}"/>
                </a:ext>
              </a:extLst>
            </p:cNvPr>
            <p:cNvSpPr>
              <a:spLocks/>
            </p:cNvSpPr>
            <p:nvPr/>
          </p:nvSpPr>
          <p:spPr bwMode="auto">
            <a:xfrm>
              <a:off x="11187113" y="5514975"/>
              <a:ext cx="19050" cy="12700"/>
            </a:xfrm>
            <a:custGeom>
              <a:avLst/>
              <a:gdLst>
                <a:gd name="T0" fmla="*/ 29 w 29"/>
                <a:gd name="T1" fmla="*/ 15 h 21"/>
                <a:gd name="T2" fmla="*/ 20 w 29"/>
                <a:gd name="T3" fmla="*/ 21 h 21"/>
                <a:gd name="T4" fmla="*/ 0 w 29"/>
                <a:gd name="T5" fmla="*/ 7 h 21"/>
                <a:gd name="T6" fmla="*/ 12 w 29"/>
                <a:gd name="T7" fmla="*/ 0 h 21"/>
                <a:gd name="T8" fmla="*/ 29 w 29"/>
                <a:gd name="T9" fmla="*/ 15 h 21"/>
              </a:gdLst>
              <a:ahLst/>
              <a:cxnLst>
                <a:cxn ang="0">
                  <a:pos x="T0" y="T1"/>
                </a:cxn>
                <a:cxn ang="0">
                  <a:pos x="T2" y="T3"/>
                </a:cxn>
                <a:cxn ang="0">
                  <a:pos x="T4" y="T5"/>
                </a:cxn>
                <a:cxn ang="0">
                  <a:pos x="T6" y="T7"/>
                </a:cxn>
                <a:cxn ang="0">
                  <a:pos x="T8" y="T9"/>
                </a:cxn>
              </a:cxnLst>
              <a:rect l="0" t="0" r="r" b="b"/>
              <a:pathLst>
                <a:path w="29" h="21">
                  <a:moveTo>
                    <a:pt x="29" y="15"/>
                  </a:moveTo>
                  <a:lnTo>
                    <a:pt x="20" y="21"/>
                  </a:lnTo>
                  <a:lnTo>
                    <a:pt x="0" y="7"/>
                  </a:lnTo>
                  <a:lnTo>
                    <a:pt x="12" y="0"/>
                  </a:lnTo>
                  <a:lnTo>
                    <a:pt x="29" y="1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634">
              <a:extLst>
                <a:ext uri="{FF2B5EF4-FFF2-40B4-BE49-F238E27FC236}">
                  <a16:creationId xmlns:a16="http://schemas.microsoft.com/office/drawing/2014/main" id="{FEC3A6B2-02CE-46F0-A07A-B5B05460C6C0}"/>
                </a:ext>
              </a:extLst>
            </p:cNvPr>
            <p:cNvSpPr>
              <a:spLocks/>
            </p:cNvSpPr>
            <p:nvPr/>
          </p:nvSpPr>
          <p:spPr bwMode="auto">
            <a:xfrm>
              <a:off x="11174413" y="5518150"/>
              <a:ext cx="34925" cy="41275"/>
            </a:xfrm>
            <a:custGeom>
              <a:avLst/>
              <a:gdLst>
                <a:gd name="T0" fmla="*/ 20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20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0" y="0"/>
                  </a:moveTo>
                  <a:lnTo>
                    <a:pt x="0" y="11"/>
                  </a:lnTo>
                  <a:cubicBezTo>
                    <a:pt x="0" y="11"/>
                    <a:pt x="13" y="57"/>
                    <a:pt x="47" y="63"/>
                  </a:cubicBezTo>
                  <a:cubicBezTo>
                    <a:pt x="51" y="63"/>
                    <a:pt x="54" y="59"/>
                    <a:pt x="52" y="56"/>
                  </a:cubicBezTo>
                  <a:lnTo>
                    <a:pt x="35" y="25"/>
                  </a:lnTo>
                  <a:lnTo>
                    <a:pt x="40" y="14"/>
                  </a:lnTo>
                  <a:lnTo>
                    <a:pt x="20"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635">
              <a:extLst>
                <a:ext uri="{FF2B5EF4-FFF2-40B4-BE49-F238E27FC236}">
                  <a16:creationId xmlns:a16="http://schemas.microsoft.com/office/drawing/2014/main" id="{22FCE359-D9D9-4514-9FA9-18F4D8863E2F}"/>
                </a:ext>
              </a:extLst>
            </p:cNvPr>
            <p:cNvSpPr>
              <a:spLocks noEditPoints="1"/>
            </p:cNvSpPr>
            <p:nvPr/>
          </p:nvSpPr>
          <p:spPr bwMode="auto">
            <a:xfrm>
              <a:off x="11318875" y="5418138"/>
              <a:ext cx="53975" cy="25400"/>
            </a:xfrm>
            <a:custGeom>
              <a:avLst/>
              <a:gdLst>
                <a:gd name="T0" fmla="*/ 70 w 84"/>
                <a:gd name="T1" fmla="*/ 27 h 39"/>
                <a:gd name="T2" fmla="*/ 70 w 84"/>
                <a:gd name="T3" fmla="*/ 21 h 39"/>
                <a:gd name="T4" fmla="*/ 70 w 84"/>
                <a:gd name="T5" fmla="*/ 21 h 39"/>
                <a:gd name="T6" fmla="*/ 73 w 84"/>
                <a:gd name="T7" fmla="*/ 26 h 39"/>
                <a:gd name="T8" fmla="*/ 70 w 84"/>
                <a:gd name="T9" fmla="*/ 27 h 39"/>
                <a:gd name="T10" fmla="*/ 63 w 84"/>
                <a:gd name="T11" fmla="*/ 27 h 39"/>
                <a:gd name="T12" fmla="*/ 63 w 84"/>
                <a:gd name="T13" fmla="*/ 27 h 39"/>
                <a:gd name="T14" fmla="*/ 63 w 84"/>
                <a:gd name="T15" fmla="*/ 27 h 39"/>
                <a:gd name="T16" fmla="*/ 61 w 84"/>
                <a:gd name="T17" fmla="*/ 22 h 39"/>
                <a:gd name="T18" fmla="*/ 62 w 84"/>
                <a:gd name="T19" fmla="*/ 26 h 39"/>
                <a:gd name="T20" fmla="*/ 61 w 84"/>
                <a:gd name="T21" fmla="*/ 25 h 39"/>
                <a:gd name="T22" fmla="*/ 58 w 84"/>
                <a:gd name="T23" fmla="*/ 22 h 39"/>
                <a:gd name="T24" fmla="*/ 61 w 84"/>
                <a:gd name="T25" fmla="*/ 22 h 39"/>
                <a:gd name="T26" fmla="*/ 83 w 84"/>
                <a:gd name="T27" fmla="*/ 26 h 39"/>
                <a:gd name="T28" fmla="*/ 74 w 84"/>
                <a:gd name="T29" fmla="*/ 6 h 39"/>
                <a:gd name="T30" fmla="*/ 70 w 84"/>
                <a:gd name="T31" fmla="*/ 4 h 39"/>
                <a:gd name="T32" fmla="*/ 67 w 84"/>
                <a:gd name="T33" fmla="*/ 4 h 39"/>
                <a:gd name="T34" fmla="*/ 30 w 84"/>
                <a:gd name="T35" fmla="*/ 7 h 39"/>
                <a:gd name="T36" fmla="*/ 25 w 84"/>
                <a:gd name="T37" fmla="*/ 6 h 39"/>
                <a:gd name="T38" fmla="*/ 13 w 84"/>
                <a:gd name="T39" fmla="*/ 0 h 39"/>
                <a:gd name="T40" fmla="*/ 0 w 84"/>
                <a:gd name="T41" fmla="*/ 10 h 39"/>
                <a:gd name="T42" fmla="*/ 4 w 84"/>
                <a:gd name="T43" fmla="*/ 21 h 39"/>
                <a:gd name="T44" fmla="*/ 27 w 84"/>
                <a:gd name="T45" fmla="*/ 25 h 39"/>
                <a:gd name="T46" fmla="*/ 31 w 84"/>
                <a:gd name="T47" fmla="*/ 25 h 39"/>
                <a:gd name="T48" fmla="*/ 47 w 84"/>
                <a:gd name="T49" fmla="*/ 24 h 39"/>
                <a:gd name="T50" fmla="*/ 54 w 84"/>
                <a:gd name="T51" fmla="*/ 28 h 39"/>
                <a:gd name="T52" fmla="*/ 51 w 84"/>
                <a:gd name="T53" fmla="*/ 33 h 39"/>
                <a:gd name="T54" fmla="*/ 53 w 84"/>
                <a:gd name="T55" fmla="*/ 38 h 39"/>
                <a:gd name="T56" fmla="*/ 56 w 84"/>
                <a:gd name="T57" fmla="*/ 37 h 39"/>
                <a:gd name="T58" fmla="*/ 57 w 84"/>
                <a:gd name="T59" fmla="*/ 35 h 39"/>
                <a:gd name="T60" fmla="*/ 58 w 84"/>
                <a:gd name="T61" fmla="*/ 35 h 39"/>
                <a:gd name="T62" fmla="*/ 66 w 84"/>
                <a:gd name="T63" fmla="*/ 34 h 39"/>
                <a:gd name="T64" fmla="*/ 66 w 84"/>
                <a:gd name="T65" fmla="*/ 35 h 39"/>
                <a:gd name="T66" fmla="*/ 69 w 84"/>
                <a:gd name="T67" fmla="*/ 38 h 39"/>
                <a:gd name="T68" fmla="*/ 82 w 84"/>
                <a:gd name="T69" fmla="*/ 31 h 39"/>
                <a:gd name="T70" fmla="*/ 83 w 84"/>
                <a:gd name="T71"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39">
                  <a:moveTo>
                    <a:pt x="70" y="27"/>
                  </a:moveTo>
                  <a:lnTo>
                    <a:pt x="70" y="21"/>
                  </a:lnTo>
                  <a:lnTo>
                    <a:pt x="70" y="21"/>
                  </a:lnTo>
                  <a:lnTo>
                    <a:pt x="73" y="26"/>
                  </a:lnTo>
                  <a:cubicBezTo>
                    <a:pt x="72" y="26"/>
                    <a:pt x="71" y="27"/>
                    <a:pt x="70" y="27"/>
                  </a:cubicBezTo>
                  <a:close/>
                  <a:moveTo>
                    <a:pt x="63" y="27"/>
                  </a:moveTo>
                  <a:cubicBezTo>
                    <a:pt x="63" y="27"/>
                    <a:pt x="63" y="27"/>
                    <a:pt x="63" y="27"/>
                  </a:cubicBezTo>
                  <a:lnTo>
                    <a:pt x="63" y="27"/>
                  </a:lnTo>
                  <a:close/>
                  <a:moveTo>
                    <a:pt x="61" y="22"/>
                  </a:moveTo>
                  <a:lnTo>
                    <a:pt x="62" y="26"/>
                  </a:lnTo>
                  <a:cubicBezTo>
                    <a:pt x="62" y="25"/>
                    <a:pt x="62" y="25"/>
                    <a:pt x="61" y="25"/>
                  </a:cubicBezTo>
                  <a:lnTo>
                    <a:pt x="58" y="22"/>
                  </a:lnTo>
                  <a:lnTo>
                    <a:pt x="61" y="22"/>
                  </a:lnTo>
                  <a:close/>
                  <a:moveTo>
                    <a:pt x="83" y="26"/>
                  </a:moveTo>
                  <a:lnTo>
                    <a:pt x="74" y="6"/>
                  </a:lnTo>
                  <a:cubicBezTo>
                    <a:pt x="73" y="5"/>
                    <a:pt x="72" y="4"/>
                    <a:pt x="70" y="4"/>
                  </a:cubicBezTo>
                  <a:lnTo>
                    <a:pt x="67" y="4"/>
                  </a:lnTo>
                  <a:cubicBezTo>
                    <a:pt x="60" y="4"/>
                    <a:pt x="37" y="6"/>
                    <a:pt x="30" y="7"/>
                  </a:cubicBezTo>
                  <a:cubicBezTo>
                    <a:pt x="28" y="7"/>
                    <a:pt x="27" y="7"/>
                    <a:pt x="25" y="6"/>
                  </a:cubicBezTo>
                  <a:lnTo>
                    <a:pt x="13" y="0"/>
                  </a:lnTo>
                  <a:lnTo>
                    <a:pt x="0" y="10"/>
                  </a:lnTo>
                  <a:lnTo>
                    <a:pt x="4" y="21"/>
                  </a:lnTo>
                  <a:lnTo>
                    <a:pt x="27" y="25"/>
                  </a:lnTo>
                  <a:cubicBezTo>
                    <a:pt x="29" y="25"/>
                    <a:pt x="30" y="25"/>
                    <a:pt x="31" y="25"/>
                  </a:cubicBezTo>
                  <a:lnTo>
                    <a:pt x="47" y="24"/>
                  </a:lnTo>
                  <a:lnTo>
                    <a:pt x="54" y="28"/>
                  </a:lnTo>
                  <a:lnTo>
                    <a:pt x="51" y="33"/>
                  </a:lnTo>
                  <a:cubicBezTo>
                    <a:pt x="51" y="34"/>
                    <a:pt x="51" y="37"/>
                    <a:pt x="53" y="38"/>
                  </a:cubicBezTo>
                  <a:cubicBezTo>
                    <a:pt x="54" y="39"/>
                    <a:pt x="55" y="38"/>
                    <a:pt x="56" y="37"/>
                  </a:cubicBezTo>
                  <a:lnTo>
                    <a:pt x="57" y="35"/>
                  </a:lnTo>
                  <a:cubicBezTo>
                    <a:pt x="57" y="35"/>
                    <a:pt x="57" y="35"/>
                    <a:pt x="58" y="35"/>
                  </a:cubicBezTo>
                  <a:lnTo>
                    <a:pt x="66" y="34"/>
                  </a:lnTo>
                  <a:cubicBezTo>
                    <a:pt x="66" y="34"/>
                    <a:pt x="66" y="35"/>
                    <a:pt x="66" y="35"/>
                  </a:cubicBezTo>
                  <a:cubicBezTo>
                    <a:pt x="65" y="37"/>
                    <a:pt x="67" y="39"/>
                    <a:pt x="69" y="38"/>
                  </a:cubicBezTo>
                  <a:lnTo>
                    <a:pt x="82" y="31"/>
                  </a:lnTo>
                  <a:cubicBezTo>
                    <a:pt x="84" y="30"/>
                    <a:pt x="84" y="28"/>
                    <a:pt x="83" y="2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2636">
              <a:extLst>
                <a:ext uri="{FF2B5EF4-FFF2-40B4-BE49-F238E27FC236}">
                  <a16:creationId xmlns:a16="http://schemas.microsoft.com/office/drawing/2014/main" id="{4925BAD5-0446-466D-B0FE-15E236CF3C06}"/>
                </a:ext>
              </a:extLst>
            </p:cNvPr>
            <p:cNvSpPr>
              <a:spLocks/>
            </p:cNvSpPr>
            <p:nvPr/>
          </p:nvSpPr>
          <p:spPr bwMode="auto">
            <a:xfrm>
              <a:off x="11226800" y="5273675"/>
              <a:ext cx="117475" cy="63500"/>
            </a:xfrm>
            <a:custGeom>
              <a:avLst/>
              <a:gdLst>
                <a:gd name="T0" fmla="*/ 153 w 186"/>
                <a:gd name="T1" fmla="*/ 25 h 100"/>
                <a:gd name="T2" fmla="*/ 149 w 186"/>
                <a:gd name="T3" fmla="*/ 24 h 100"/>
                <a:gd name="T4" fmla="*/ 149 w 186"/>
                <a:gd name="T5" fmla="*/ 24 h 100"/>
                <a:gd name="T6" fmla="*/ 148 w 186"/>
                <a:gd name="T7" fmla="*/ 24 h 100"/>
                <a:gd name="T8" fmla="*/ 145 w 186"/>
                <a:gd name="T9" fmla="*/ 24 h 100"/>
                <a:gd name="T10" fmla="*/ 130 w 186"/>
                <a:gd name="T11" fmla="*/ 23 h 100"/>
                <a:gd name="T12" fmla="*/ 130 w 186"/>
                <a:gd name="T13" fmla="*/ 23 h 100"/>
                <a:gd name="T14" fmla="*/ 16 w 186"/>
                <a:gd name="T15" fmla="*/ 0 h 100"/>
                <a:gd name="T16" fmla="*/ 40 w 186"/>
                <a:gd name="T17" fmla="*/ 41 h 100"/>
                <a:gd name="T18" fmla="*/ 23 w 186"/>
                <a:gd name="T19" fmla="*/ 100 h 100"/>
                <a:gd name="T20" fmla="*/ 61 w 186"/>
                <a:gd name="T21" fmla="*/ 84 h 100"/>
                <a:gd name="T22" fmla="*/ 99 w 186"/>
                <a:gd name="T23" fmla="*/ 96 h 100"/>
                <a:gd name="T24" fmla="*/ 126 w 186"/>
                <a:gd name="T25" fmla="*/ 78 h 100"/>
                <a:gd name="T26" fmla="*/ 127 w 186"/>
                <a:gd name="T27" fmla="*/ 70 h 100"/>
                <a:gd name="T28" fmla="*/ 138 w 186"/>
                <a:gd name="T29" fmla="*/ 63 h 100"/>
                <a:gd name="T30" fmla="*/ 146 w 186"/>
                <a:gd name="T31" fmla="*/ 76 h 100"/>
                <a:gd name="T32" fmla="*/ 146 w 186"/>
                <a:gd name="T33" fmla="*/ 76 h 100"/>
                <a:gd name="T34" fmla="*/ 151 w 186"/>
                <a:gd name="T35" fmla="*/ 74 h 100"/>
                <a:gd name="T36" fmla="*/ 157 w 186"/>
                <a:gd name="T37" fmla="*/ 67 h 100"/>
                <a:gd name="T38" fmla="*/ 160 w 186"/>
                <a:gd name="T39" fmla="*/ 51 h 100"/>
                <a:gd name="T40" fmla="*/ 169 w 186"/>
                <a:gd name="T41" fmla="*/ 45 h 100"/>
                <a:gd name="T42" fmla="*/ 175 w 186"/>
                <a:gd name="T43" fmla="*/ 46 h 100"/>
                <a:gd name="T44" fmla="*/ 182 w 186"/>
                <a:gd name="T45" fmla="*/ 44 h 100"/>
                <a:gd name="T46" fmla="*/ 186 w 186"/>
                <a:gd name="T47" fmla="*/ 42 h 100"/>
                <a:gd name="T48" fmla="*/ 153 w 186"/>
                <a:gd name="T49" fmla="*/ 25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6" h="100">
                  <a:moveTo>
                    <a:pt x="153" y="25"/>
                  </a:moveTo>
                  <a:cubicBezTo>
                    <a:pt x="151" y="25"/>
                    <a:pt x="150" y="24"/>
                    <a:pt x="149" y="24"/>
                  </a:cubicBezTo>
                  <a:lnTo>
                    <a:pt x="149" y="24"/>
                  </a:lnTo>
                  <a:cubicBezTo>
                    <a:pt x="149" y="24"/>
                    <a:pt x="149" y="24"/>
                    <a:pt x="148" y="24"/>
                  </a:cubicBezTo>
                  <a:cubicBezTo>
                    <a:pt x="147" y="24"/>
                    <a:pt x="146" y="24"/>
                    <a:pt x="145" y="24"/>
                  </a:cubicBezTo>
                  <a:cubicBezTo>
                    <a:pt x="142" y="24"/>
                    <a:pt x="136" y="23"/>
                    <a:pt x="130" y="23"/>
                  </a:cubicBezTo>
                  <a:lnTo>
                    <a:pt x="130" y="23"/>
                  </a:lnTo>
                  <a:cubicBezTo>
                    <a:pt x="90" y="22"/>
                    <a:pt x="24" y="34"/>
                    <a:pt x="16" y="0"/>
                  </a:cubicBezTo>
                  <a:cubicBezTo>
                    <a:pt x="7" y="17"/>
                    <a:pt x="8" y="35"/>
                    <a:pt x="40" y="41"/>
                  </a:cubicBezTo>
                  <a:cubicBezTo>
                    <a:pt x="13" y="55"/>
                    <a:pt x="0" y="79"/>
                    <a:pt x="23" y="100"/>
                  </a:cubicBezTo>
                  <a:cubicBezTo>
                    <a:pt x="32" y="79"/>
                    <a:pt x="49" y="75"/>
                    <a:pt x="61" y="84"/>
                  </a:cubicBezTo>
                  <a:cubicBezTo>
                    <a:pt x="74" y="93"/>
                    <a:pt x="78" y="94"/>
                    <a:pt x="99" y="96"/>
                  </a:cubicBezTo>
                  <a:cubicBezTo>
                    <a:pt x="115" y="98"/>
                    <a:pt x="123" y="89"/>
                    <a:pt x="126" y="78"/>
                  </a:cubicBezTo>
                  <a:lnTo>
                    <a:pt x="127" y="70"/>
                  </a:lnTo>
                  <a:cubicBezTo>
                    <a:pt x="128" y="65"/>
                    <a:pt x="133" y="62"/>
                    <a:pt x="138" y="63"/>
                  </a:cubicBezTo>
                  <a:cubicBezTo>
                    <a:pt x="144" y="64"/>
                    <a:pt x="147" y="70"/>
                    <a:pt x="146" y="76"/>
                  </a:cubicBezTo>
                  <a:lnTo>
                    <a:pt x="146" y="76"/>
                  </a:lnTo>
                  <a:lnTo>
                    <a:pt x="151" y="74"/>
                  </a:lnTo>
                  <a:cubicBezTo>
                    <a:pt x="154" y="73"/>
                    <a:pt x="156" y="71"/>
                    <a:pt x="157" y="67"/>
                  </a:cubicBezTo>
                  <a:lnTo>
                    <a:pt x="160" y="51"/>
                  </a:lnTo>
                  <a:cubicBezTo>
                    <a:pt x="161" y="47"/>
                    <a:pt x="165" y="44"/>
                    <a:pt x="169" y="45"/>
                  </a:cubicBezTo>
                  <a:lnTo>
                    <a:pt x="175" y="46"/>
                  </a:lnTo>
                  <a:cubicBezTo>
                    <a:pt x="177" y="47"/>
                    <a:pt x="180" y="46"/>
                    <a:pt x="182" y="44"/>
                  </a:cubicBezTo>
                  <a:lnTo>
                    <a:pt x="186" y="42"/>
                  </a:lnTo>
                  <a:cubicBezTo>
                    <a:pt x="186" y="42"/>
                    <a:pt x="177" y="30"/>
                    <a:pt x="153" y="25"/>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637">
              <a:extLst>
                <a:ext uri="{FF2B5EF4-FFF2-40B4-BE49-F238E27FC236}">
                  <a16:creationId xmlns:a16="http://schemas.microsoft.com/office/drawing/2014/main" id="{33FCDD86-3142-4D0F-B84E-3284B5BC7686}"/>
                </a:ext>
              </a:extLst>
            </p:cNvPr>
            <p:cNvSpPr>
              <a:spLocks/>
            </p:cNvSpPr>
            <p:nvPr/>
          </p:nvSpPr>
          <p:spPr bwMode="auto">
            <a:xfrm>
              <a:off x="11309350" y="5318125"/>
              <a:ext cx="7938" cy="9525"/>
            </a:xfrm>
            <a:custGeom>
              <a:avLst/>
              <a:gdLst>
                <a:gd name="T0" fmla="*/ 10 w 13"/>
                <a:gd name="T1" fmla="*/ 15 h 15"/>
                <a:gd name="T2" fmla="*/ 8 w 13"/>
                <a:gd name="T3" fmla="*/ 15 h 15"/>
                <a:gd name="T4" fmla="*/ 1 w 13"/>
                <a:gd name="T5" fmla="*/ 5 h 15"/>
                <a:gd name="T6" fmla="*/ 8 w 13"/>
                <a:gd name="T7" fmla="*/ 1 h 15"/>
                <a:gd name="T8" fmla="*/ 12 w 13"/>
                <a:gd name="T9" fmla="*/ 7 h 15"/>
                <a:gd name="T10" fmla="*/ 10 w 13"/>
                <a:gd name="T11" fmla="*/ 15 h 15"/>
              </a:gdLst>
              <a:ahLst/>
              <a:cxnLst>
                <a:cxn ang="0">
                  <a:pos x="T0" y="T1"/>
                </a:cxn>
                <a:cxn ang="0">
                  <a:pos x="T2" y="T3"/>
                </a:cxn>
                <a:cxn ang="0">
                  <a:pos x="T4" y="T5"/>
                </a:cxn>
                <a:cxn ang="0">
                  <a:pos x="T6" y="T7"/>
                </a:cxn>
                <a:cxn ang="0">
                  <a:pos x="T8" y="T9"/>
                </a:cxn>
                <a:cxn ang="0">
                  <a:pos x="T10" y="T11"/>
                </a:cxn>
              </a:cxnLst>
              <a:rect l="0" t="0" r="r" b="b"/>
              <a:pathLst>
                <a:path w="13" h="15">
                  <a:moveTo>
                    <a:pt x="10" y="15"/>
                  </a:moveTo>
                  <a:lnTo>
                    <a:pt x="8" y="15"/>
                  </a:lnTo>
                  <a:cubicBezTo>
                    <a:pt x="3" y="14"/>
                    <a:pt x="0" y="10"/>
                    <a:pt x="1" y="5"/>
                  </a:cubicBezTo>
                  <a:cubicBezTo>
                    <a:pt x="2" y="2"/>
                    <a:pt x="5" y="0"/>
                    <a:pt x="8" y="1"/>
                  </a:cubicBezTo>
                  <a:cubicBezTo>
                    <a:pt x="11" y="1"/>
                    <a:pt x="13" y="4"/>
                    <a:pt x="12" y="7"/>
                  </a:cubicBezTo>
                  <a:lnTo>
                    <a:pt x="10" y="15"/>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2638">
              <a:extLst>
                <a:ext uri="{FF2B5EF4-FFF2-40B4-BE49-F238E27FC236}">
                  <a16:creationId xmlns:a16="http://schemas.microsoft.com/office/drawing/2014/main" id="{421C6F6D-20ED-426D-B623-D766770CC489}"/>
                </a:ext>
              </a:extLst>
            </p:cNvPr>
            <p:cNvSpPr>
              <a:spLocks/>
            </p:cNvSpPr>
            <p:nvPr/>
          </p:nvSpPr>
          <p:spPr bwMode="auto">
            <a:xfrm>
              <a:off x="11017250" y="5408613"/>
              <a:ext cx="120650" cy="115888"/>
            </a:xfrm>
            <a:custGeom>
              <a:avLst/>
              <a:gdLst>
                <a:gd name="T0" fmla="*/ 0 w 192"/>
                <a:gd name="T1" fmla="*/ 20 h 183"/>
                <a:gd name="T2" fmla="*/ 0 w 192"/>
                <a:gd name="T3" fmla="*/ 20 h 183"/>
                <a:gd name="T4" fmla="*/ 26 w 192"/>
                <a:gd name="T5" fmla="*/ 59 h 183"/>
                <a:gd name="T6" fmla="*/ 120 w 192"/>
                <a:gd name="T7" fmla="*/ 100 h 183"/>
                <a:gd name="T8" fmla="*/ 36 w 192"/>
                <a:gd name="T9" fmla="*/ 157 h 183"/>
                <a:gd name="T10" fmla="*/ 66 w 192"/>
                <a:gd name="T11" fmla="*/ 183 h 183"/>
                <a:gd name="T12" fmla="*/ 171 w 192"/>
                <a:gd name="T13" fmla="*/ 123 h 183"/>
                <a:gd name="T14" fmla="*/ 176 w 192"/>
                <a:gd name="T15" fmla="*/ 73 h 183"/>
                <a:gd name="T16" fmla="*/ 93 w 192"/>
                <a:gd name="T17" fmla="*/ 2 h 183"/>
                <a:gd name="T18" fmla="*/ 0 w 192"/>
                <a:gd name="T19" fmla="*/ 0 h 183"/>
                <a:gd name="T20" fmla="*/ 0 w 192"/>
                <a:gd name="T21" fmla="*/ 2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83">
                  <a:moveTo>
                    <a:pt x="0" y="20"/>
                  </a:moveTo>
                  <a:lnTo>
                    <a:pt x="0" y="20"/>
                  </a:lnTo>
                  <a:cubicBezTo>
                    <a:pt x="0" y="37"/>
                    <a:pt x="10" y="53"/>
                    <a:pt x="26" y="59"/>
                  </a:cubicBezTo>
                  <a:lnTo>
                    <a:pt x="120" y="100"/>
                  </a:lnTo>
                  <a:lnTo>
                    <a:pt x="36" y="157"/>
                  </a:lnTo>
                  <a:lnTo>
                    <a:pt x="66" y="183"/>
                  </a:lnTo>
                  <a:lnTo>
                    <a:pt x="171" y="123"/>
                  </a:lnTo>
                  <a:cubicBezTo>
                    <a:pt x="190" y="112"/>
                    <a:pt x="192" y="87"/>
                    <a:pt x="176" y="73"/>
                  </a:cubicBezTo>
                  <a:lnTo>
                    <a:pt x="93" y="2"/>
                  </a:lnTo>
                  <a:lnTo>
                    <a:pt x="0" y="0"/>
                  </a:lnTo>
                  <a:lnTo>
                    <a:pt x="0" y="2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2639">
              <a:extLst>
                <a:ext uri="{FF2B5EF4-FFF2-40B4-BE49-F238E27FC236}">
                  <a16:creationId xmlns:a16="http://schemas.microsoft.com/office/drawing/2014/main" id="{8BAD5F09-37D7-430F-AD57-8FE55607E010}"/>
                </a:ext>
              </a:extLst>
            </p:cNvPr>
            <p:cNvSpPr>
              <a:spLocks/>
            </p:cNvSpPr>
            <p:nvPr/>
          </p:nvSpPr>
          <p:spPr bwMode="auto">
            <a:xfrm>
              <a:off x="11014075" y="5407025"/>
              <a:ext cx="65088" cy="33338"/>
            </a:xfrm>
            <a:custGeom>
              <a:avLst/>
              <a:gdLst>
                <a:gd name="T0" fmla="*/ 8 w 103"/>
                <a:gd name="T1" fmla="*/ 40 h 51"/>
                <a:gd name="T2" fmla="*/ 103 w 103"/>
                <a:gd name="T3" fmla="*/ 7 h 51"/>
                <a:gd name="T4" fmla="*/ 4 w 103"/>
                <a:gd name="T5" fmla="*/ 7 h 51"/>
                <a:gd name="T6" fmla="*/ 8 w 103"/>
                <a:gd name="T7" fmla="*/ 40 h 51"/>
              </a:gdLst>
              <a:ahLst/>
              <a:cxnLst>
                <a:cxn ang="0">
                  <a:pos x="T0" y="T1"/>
                </a:cxn>
                <a:cxn ang="0">
                  <a:pos x="T2" y="T3"/>
                </a:cxn>
                <a:cxn ang="0">
                  <a:pos x="T4" y="T5"/>
                </a:cxn>
                <a:cxn ang="0">
                  <a:pos x="T6" y="T7"/>
                </a:cxn>
              </a:cxnLst>
              <a:rect l="0" t="0" r="r" b="b"/>
              <a:pathLst>
                <a:path w="103" h="51">
                  <a:moveTo>
                    <a:pt x="8" y="40"/>
                  </a:moveTo>
                  <a:cubicBezTo>
                    <a:pt x="8" y="40"/>
                    <a:pt x="73" y="51"/>
                    <a:pt x="103" y="7"/>
                  </a:cubicBezTo>
                  <a:cubicBezTo>
                    <a:pt x="78" y="0"/>
                    <a:pt x="4" y="7"/>
                    <a:pt x="4" y="7"/>
                  </a:cubicBezTo>
                  <a:cubicBezTo>
                    <a:pt x="4" y="7"/>
                    <a:pt x="0" y="28"/>
                    <a:pt x="8" y="4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2640">
              <a:extLst>
                <a:ext uri="{FF2B5EF4-FFF2-40B4-BE49-F238E27FC236}">
                  <a16:creationId xmlns:a16="http://schemas.microsoft.com/office/drawing/2014/main" id="{B04C0B6C-1534-4025-8A9A-02B36171A5F4}"/>
                </a:ext>
              </a:extLst>
            </p:cNvPr>
            <p:cNvSpPr>
              <a:spLocks/>
            </p:cNvSpPr>
            <p:nvPr/>
          </p:nvSpPr>
          <p:spPr bwMode="auto">
            <a:xfrm>
              <a:off x="11091863"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2641">
              <a:extLst>
                <a:ext uri="{FF2B5EF4-FFF2-40B4-BE49-F238E27FC236}">
                  <a16:creationId xmlns:a16="http://schemas.microsoft.com/office/drawing/2014/main" id="{87CA9023-0E06-46B9-AA27-07D26411A549}"/>
                </a:ext>
              </a:extLst>
            </p:cNvPr>
            <p:cNvSpPr>
              <a:spLocks/>
            </p:cNvSpPr>
            <p:nvPr/>
          </p:nvSpPr>
          <p:spPr bwMode="auto">
            <a:xfrm>
              <a:off x="11039475"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EB4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2642">
              <a:extLst>
                <a:ext uri="{FF2B5EF4-FFF2-40B4-BE49-F238E27FC236}">
                  <a16:creationId xmlns:a16="http://schemas.microsoft.com/office/drawing/2014/main" id="{93533371-F954-4B0B-ABEF-54128A61093A}"/>
                </a:ext>
              </a:extLst>
            </p:cNvPr>
            <p:cNvSpPr>
              <a:spLocks/>
            </p:cNvSpPr>
            <p:nvPr/>
          </p:nvSpPr>
          <p:spPr bwMode="auto">
            <a:xfrm>
              <a:off x="11026775" y="5518150"/>
              <a:ext cx="34925" cy="41275"/>
            </a:xfrm>
            <a:custGeom>
              <a:avLst/>
              <a:gdLst>
                <a:gd name="T0" fmla="*/ 19 w 54"/>
                <a:gd name="T1" fmla="*/ 0 h 63"/>
                <a:gd name="T2" fmla="*/ 0 w 54"/>
                <a:gd name="T3" fmla="*/ 11 h 63"/>
                <a:gd name="T4" fmla="*/ 47 w 54"/>
                <a:gd name="T5" fmla="*/ 63 h 63"/>
                <a:gd name="T6" fmla="*/ 52 w 54"/>
                <a:gd name="T7" fmla="*/ 56 h 63"/>
                <a:gd name="T8" fmla="*/ 35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5" y="25"/>
                  </a:lnTo>
                  <a:lnTo>
                    <a:pt x="40" y="14"/>
                  </a:lnTo>
                  <a:lnTo>
                    <a:pt x="19"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2643">
              <a:extLst>
                <a:ext uri="{FF2B5EF4-FFF2-40B4-BE49-F238E27FC236}">
                  <a16:creationId xmlns:a16="http://schemas.microsoft.com/office/drawing/2014/main" id="{B433A49F-5EF1-420F-8A70-BF24E857B3E4}"/>
                </a:ext>
              </a:extLst>
            </p:cNvPr>
            <p:cNvSpPr>
              <a:spLocks/>
            </p:cNvSpPr>
            <p:nvPr/>
          </p:nvSpPr>
          <p:spPr bwMode="auto">
            <a:xfrm>
              <a:off x="10874375" y="5421313"/>
              <a:ext cx="120650" cy="103188"/>
            </a:xfrm>
            <a:custGeom>
              <a:avLst/>
              <a:gdLst>
                <a:gd name="T0" fmla="*/ 0 w 192"/>
                <a:gd name="T1" fmla="*/ 0 h 163"/>
                <a:gd name="T2" fmla="*/ 0 w 192"/>
                <a:gd name="T3" fmla="*/ 0 h 163"/>
                <a:gd name="T4" fmla="*/ 26 w 192"/>
                <a:gd name="T5" fmla="*/ 39 h 163"/>
                <a:gd name="T6" fmla="*/ 120 w 192"/>
                <a:gd name="T7" fmla="*/ 80 h 163"/>
                <a:gd name="T8" fmla="*/ 43 w 192"/>
                <a:gd name="T9" fmla="*/ 143 h 163"/>
                <a:gd name="T10" fmla="*/ 66 w 192"/>
                <a:gd name="T11" fmla="*/ 163 h 163"/>
                <a:gd name="T12" fmla="*/ 171 w 192"/>
                <a:gd name="T13" fmla="*/ 103 h 163"/>
                <a:gd name="T14" fmla="*/ 176 w 192"/>
                <a:gd name="T15" fmla="*/ 53 h 163"/>
                <a:gd name="T16" fmla="*/ 114 w 192"/>
                <a:gd name="T17" fmla="*/ 0 h 163"/>
                <a:gd name="T18" fmla="*/ 0 w 192"/>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63">
                  <a:moveTo>
                    <a:pt x="0" y="0"/>
                  </a:moveTo>
                  <a:lnTo>
                    <a:pt x="0" y="0"/>
                  </a:lnTo>
                  <a:cubicBezTo>
                    <a:pt x="0" y="17"/>
                    <a:pt x="10" y="33"/>
                    <a:pt x="26" y="39"/>
                  </a:cubicBezTo>
                  <a:lnTo>
                    <a:pt x="120" y="80"/>
                  </a:lnTo>
                  <a:lnTo>
                    <a:pt x="43" y="143"/>
                  </a:lnTo>
                  <a:lnTo>
                    <a:pt x="66" y="163"/>
                  </a:lnTo>
                  <a:lnTo>
                    <a:pt x="171" y="103"/>
                  </a:lnTo>
                  <a:cubicBezTo>
                    <a:pt x="189" y="92"/>
                    <a:pt x="192" y="67"/>
                    <a:pt x="176" y="53"/>
                  </a:cubicBezTo>
                  <a:lnTo>
                    <a:pt x="114" y="0"/>
                  </a:lnTo>
                  <a:lnTo>
                    <a:pt x="0" y="0"/>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2644">
              <a:extLst>
                <a:ext uri="{FF2B5EF4-FFF2-40B4-BE49-F238E27FC236}">
                  <a16:creationId xmlns:a16="http://schemas.microsoft.com/office/drawing/2014/main" id="{3A5D1139-3B47-4D18-A541-6E6A26BAA952}"/>
                </a:ext>
              </a:extLst>
            </p:cNvPr>
            <p:cNvSpPr>
              <a:spLocks/>
            </p:cNvSpPr>
            <p:nvPr/>
          </p:nvSpPr>
          <p:spPr bwMode="auto">
            <a:xfrm>
              <a:off x="10948988" y="5459413"/>
              <a:ext cx="17463"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2645">
              <a:extLst>
                <a:ext uri="{FF2B5EF4-FFF2-40B4-BE49-F238E27FC236}">
                  <a16:creationId xmlns:a16="http://schemas.microsoft.com/office/drawing/2014/main" id="{836F7180-713D-4876-BA56-03074158512D}"/>
                </a:ext>
              </a:extLst>
            </p:cNvPr>
            <p:cNvSpPr>
              <a:spLocks/>
            </p:cNvSpPr>
            <p:nvPr/>
          </p:nvSpPr>
          <p:spPr bwMode="auto">
            <a:xfrm>
              <a:off x="10896600" y="5514975"/>
              <a:ext cx="19050" cy="12700"/>
            </a:xfrm>
            <a:custGeom>
              <a:avLst/>
              <a:gdLst>
                <a:gd name="T0" fmla="*/ 30 w 30"/>
                <a:gd name="T1" fmla="*/ 15 h 21"/>
                <a:gd name="T2" fmla="*/ 21 w 30"/>
                <a:gd name="T3" fmla="*/ 21 h 21"/>
                <a:gd name="T4" fmla="*/ 0 w 30"/>
                <a:gd name="T5" fmla="*/ 7 h 21"/>
                <a:gd name="T6" fmla="*/ 12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2" y="0"/>
                  </a:lnTo>
                  <a:lnTo>
                    <a:pt x="3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2646">
              <a:extLst>
                <a:ext uri="{FF2B5EF4-FFF2-40B4-BE49-F238E27FC236}">
                  <a16:creationId xmlns:a16="http://schemas.microsoft.com/office/drawing/2014/main" id="{8F0C3FFE-E63A-45FF-B1B5-25DBFCF3312C}"/>
                </a:ext>
              </a:extLst>
            </p:cNvPr>
            <p:cNvSpPr>
              <a:spLocks/>
            </p:cNvSpPr>
            <p:nvPr/>
          </p:nvSpPr>
          <p:spPr bwMode="auto">
            <a:xfrm>
              <a:off x="10883900" y="5513388"/>
              <a:ext cx="34925" cy="46038"/>
            </a:xfrm>
            <a:custGeom>
              <a:avLst/>
              <a:gdLst>
                <a:gd name="T0" fmla="*/ 29 w 54"/>
                <a:gd name="T1" fmla="*/ 0 h 72"/>
                <a:gd name="T2" fmla="*/ 0 w 54"/>
                <a:gd name="T3" fmla="*/ 20 h 72"/>
                <a:gd name="T4" fmla="*/ 48 w 54"/>
                <a:gd name="T5" fmla="*/ 72 h 72"/>
                <a:gd name="T6" fmla="*/ 53 w 54"/>
                <a:gd name="T7" fmla="*/ 65 h 72"/>
                <a:gd name="T8" fmla="*/ 42 w 54"/>
                <a:gd name="T9" fmla="*/ 39 h 72"/>
                <a:gd name="T10" fmla="*/ 43 w 54"/>
                <a:gd name="T11" fmla="*/ 27 h 72"/>
                <a:gd name="T12" fmla="*/ 49 w 54"/>
                <a:gd name="T13" fmla="*/ 17 h 72"/>
                <a:gd name="T14" fmla="*/ 29 w 5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72">
                  <a:moveTo>
                    <a:pt x="29" y="0"/>
                  </a:moveTo>
                  <a:lnTo>
                    <a:pt x="0" y="20"/>
                  </a:lnTo>
                  <a:cubicBezTo>
                    <a:pt x="0" y="20"/>
                    <a:pt x="13" y="67"/>
                    <a:pt x="48" y="72"/>
                  </a:cubicBezTo>
                  <a:cubicBezTo>
                    <a:pt x="51" y="72"/>
                    <a:pt x="54" y="69"/>
                    <a:pt x="53" y="65"/>
                  </a:cubicBezTo>
                  <a:cubicBezTo>
                    <a:pt x="49" y="57"/>
                    <a:pt x="45" y="46"/>
                    <a:pt x="42" y="39"/>
                  </a:cubicBezTo>
                  <a:cubicBezTo>
                    <a:pt x="41" y="35"/>
                    <a:pt x="41" y="31"/>
                    <a:pt x="43" y="27"/>
                  </a:cubicBezTo>
                  <a:lnTo>
                    <a:pt x="49" y="17"/>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2647">
              <a:extLst>
                <a:ext uri="{FF2B5EF4-FFF2-40B4-BE49-F238E27FC236}">
                  <a16:creationId xmlns:a16="http://schemas.microsoft.com/office/drawing/2014/main" id="{4EB49993-CFED-4109-8497-E38BBB7D4FB2}"/>
                </a:ext>
              </a:extLst>
            </p:cNvPr>
            <p:cNvSpPr>
              <a:spLocks/>
            </p:cNvSpPr>
            <p:nvPr/>
          </p:nvSpPr>
          <p:spPr bwMode="auto">
            <a:xfrm>
              <a:off x="10720388" y="5411788"/>
              <a:ext cx="122238" cy="112713"/>
            </a:xfrm>
            <a:custGeom>
              <a:avLst/>
              <a:gdLst>
                <a:gd name="T0" fmla="*/ 0 w 192"/>
                <a:gd name="T1" fmla="*/ 14 h 177"/>
                <a:gd name="T2" fmla="*/ 0 w 192"/>
                <a:gd name="T3" fmla="*/ 14 h 177"/>
                <a:gd name="T4" fmla="*/ 26 w 192"/>
                <a:gd name="T5" fmla="*/ 53 h 177"/>
                <a:gd name="T6" fmla="*/ 120 w 192"/>
                <a:gd name="T7" fmla="*/ 94 h 177"/>
                <a:gd name="T8" fmla="*/ 43 w 192"/>
                <a:gd name="T9" fmla="*/ 157 h 177"/>
                <a:gd name="T10" fmla="*/ 66 w 192"/>
                <a:gd name="T11" fmla="*/ 177 h 177"/>
                <a:gd name="T12" fmla="*/ 171 w 192"/>
                <a:gd name="T13" fmla="*/ 117 h 177"/>
                <a:gd name="T14" fmla="*/ 176 w 192"/>
                <a:gd name="T15" fmla="*/ 67 h 177"/>
                <a:gd name="T16" fmla="*/ 86 w 192"/>
                <a:gd name="T17" fmla="*/ 0 h 177"/>
                <a:gd name="T18" fmla="*/ 0 w 192"/>
                <a:gd name="T19" fmla="*/ 14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77">
                  <a:moveTo>
                    <a:pt x="0" y="14"/>
                  </a:moveTo>
                  <a:lnTo>
                    <a:pt x="0" y="14"/>
                  </a:lnTo>
                  <a:cubicBezTo>
                    <a:pt x="0" y="31"/>
                    <a:pt x="10" y="47"/>
                    <a:pt x="26" y="53"/>
                  </a:cubicBezTo>
                  <a:lnTo>
                    <a:pt x="120" y="94"/>
                  </a:lnTo>
                  <a:lnTo>
                    <a:pt x="43" y="157"/>
                  </a:lnTo>
                  <a:lnTo>
                    <a:pt x="66" y="177"/>
                  </a:lnTo>
                  <a:lnTo>
                    <a:pt x="171" y="117"/>
                  </a:lnTo>
                  <a:cubicBezTo>
                    <a:pt x="190" y="106"/>
                    <a:pt x="192" y="81"/>
                    <a:pt x="176" y="67"/>
                  </a:cubicBezTo>
                  <a:lnTo>
                    <a:pt x="86" y="0"/>
                  </a:lnTo>
                  <a:lnTo>
                    <a:pt x="0" y="14"/>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2648">
              <a:extLst>
                <a:ext uri="{FF2B5EF4-FFF2-40B4-BE49-F238E27FC236}">
                  <a16:creationId xmlns:a16="http://schemas.microsoft.com/office/drawing/2014/main" id="{27C2A7C7-FC06-414E-A000-B366F30A310A}"/>
                </a:ext>
              </a:extLst>
            </p:cNvPr>
            <p:cNvSpPr>
              <a:spLocks/>
            </p:cNvSpPr>
            <p:nvPr/>
          </p:nvSpPr>
          <p:spPr bwMode="auto">
            <a:xfrm>
              <a:off x="10796588" y="5459413"/>
              <a:ext cx="15875" cy="12700"/>
            </a:xfrm>
            <a:custGeom>
              <a:avLst/>
              <a:gdLst>
                <a:gd name="T0" fmla="*/ 1 w 26"/>
                <a:gd name="T1" fmla="*/ 20 h 20"/>
                <a:gd name="T2" fmla="*/ 26 w 26"/>
                <a:gd name="T3" fmla="*/ 4 h 20"/>
                <a:gd name="T4" fmla="*/ 1 w 26"/>
                <a:gd name="T5" fmla="*/ 20 h 20"/>
              </a:gdLst>
              <a:ahLst/>
              <a:cxnLst>
                <a:cxn ang="0">
                  <a:pos x="T0" y="T1"/>
                </a:cxn>
                <a:cxn ang="0">
                  <a:pos x="T2" y="T3"/>
                </a:cxn>
                <a:cxn ang="0">
                  <a:pos x="T4" y="T5"/>
                </a:cxn>
              </a:cxnLst>
              <a:rect l="0" t="0" r="r" b="b"/>
              <a:pathLst>
                <a:path w="26" h="20">
                  <a:moveTo>
                    <a:pt x="1" y="20"/>
                  </a:moveTo>
                  <a:lnTo>
                    <a:pt x="26" y="4"/>
                  </a:lnTo>
                  <a:cubicBezTo>
                    <a:pt x="26" y="4"/>
                    <a:pt x="0" y="0"/>
                    <a:pt x="1" y="20"/>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649">
              <a:extLst>
                <a:ext uri="{FF2B5EF4-FFF2-40B4-BE49-F238E27FC236}">
                  <a16:creationId xmlns:a16="http://schemas.microsoft.com/office/drawing/2014/main" id="{2163A3DE-F238-43A5-B887-C678A563A1CB}"/>
                </a:ext>
              </a:extLst>
            </p:cNvPr>
            <p:cNvSpPr>
              <a:spLocks/>
            </p:cNvSpPr>
            <p:nvPr/>
          </p:nvSpPr>
          <p:spPr bwMode="auto">
            <a:xfrm>
              <a:off x="10742613" y="5514975"/>
              <a:ext cx="19050" cy="12700"/>
            </a:xfrm>
            <a:custGeom>
              <a:avLst/>
              <a:gdLst>
                <a:gd name="T0" fmla="*/ 30 w 30"/>
                <a:gd name="T1" fmla="*/ 15 h 21"/>
                <a:gd name="T2" fmla="*/ 21 w 30"/>
                <a:gd name="T3" fmla="*/ 21 h 21"/>
                <a:gd name="T4" fmla="*/ 0 w 30"/>
                <a:gd name="T5" fmla="*/ 7 h 21"/>
                <a:gd name="T6" fmla="*/ 13 w 30"/>
                <a:gd name="T7" fmla="*/ 0 h 21"/>
                <a:gd name="T8" fmla="*/ 30 w 30"/>
                <a:gd name="T9" fmla="*/ 15 h 21"/>
              </a:gdLst>
              <a:ahLst/>
              <a:cxnLst>
                <a:cxn ang="0">
                  <a:pos x="T0" y="T1"/>
                </a:cxn>
                <a:cxn ang="0">
                  <a:pos x="T2" y="T3"/>
                </a:cxn>
                <a:cxn ang="0">
                  <a:pos x="T4" y="T5"/>
                </a:cxn>
                <a:cxn ang="0">
                  <a:pos x="T6" y="T7"/>
                </a:cxn>
                <a:cxn ang="0">
                  <a:pos x="T8" y="T9"/>
                </a:cxn>
              </a:cxnLst>
              <a:rect l="0" t="0" r="r" b="b"/>
              <a:pathLst>
                <a:path w="30" h="21">
                  <a:moveTo>
                    <a:pt x="30" y="15"/>
                  </a:moveTo>
                  <a:lnTo>
                    <a:pt x="21" y="21"/>
                  </a:lnTo>
                  <a:lnTo>
                    <a:pt x="0" y="7"/>
                  </a:lnTo>
                  <a:lnTo>
                    <a:pt x="13" y="0"/>
                  </a:lnTo>
                  <a:lnTo>
                    <a:pt x="30" y="15"/>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2650">
              <a:extLst>
                <a:ext uri="{FF2B5EF4-FFF2-40B4-BE49-F238E27FC236}">
                  <a16:creationId xmlns:a16="http://schemas.microsoft.com/office/drawing/2014/main" id="{5A210718-8824-4CDD-A7E6-E1154B6F0E21}"/>
                </a:ext>
              </a:extLst>
            </p:cNvPr>
            <p:cNvSpPr>
              <a:spLocks/>
            </p:cNvSpPr>
            <p:nvPr/>
          </p:nvSpPr>
          <p:spPr bwMode="auto">
            <a:xfrm>
              <a:off x="10731500" y="5518150"/>
              <a:ext cx="33338" cy="41275"/>
            </a:xfrm>
            <a:custGeom>
              <a:avLst/>
              <a:gdLst>
                <a:gd name="T0" fmla="*/ 19 w 54"/>
                <a:gd name="T1" fmla="*/ 0 h 63"/>
                <a:gd name="T2" fmla="*/ 0 w 54"/>
                <a:gd name="T3" fmla="*/ 11 h 63"/>
                <a:gd name="T4" fmla="*/ 47 w 54"/>
                <a:gd name="T5" fmla="*/ 63 h 63"/>
                <a:gd name="T6" fmla="*/ 52 w 54"/>
                <a:gd name="T7" fmla="*/ 56 h 63"/>
                <a:gd name="T8" fmla="*/ 34 w 54"/>
                <a:gd name="T9" fmla="*/ 25 h 63"/>
                <a:gd name="T10" fmla="*/ 40 w 54"/>
                <a:gd name="T11" fmla="*/ 14 h 63"/>
                <a:gd name="T12" fmla="*/ 19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19" y="0"/>
                  </a:moveTo>
                  <a:lnTo>
                    <a:pt x="0" y="11"/>
                  </a:lnTo>
                  <a:cubicBezTo>
                    <a:pt x="0" y="11"/>
                    <a:pt x="13" y="57"/>
                    <a:pt x="47" y="63"/>
                  </a:cubicBezTo>
                  <a:cubicBezTo>
                    <a:pt x="51" y="63"/>
                    <a:pt x="54" y="59"/>
                    <a:pt x="52" y="56"/>
                  </a:cubicBezTo>
                  <a:lnTo>
                    <a:pt x="34" y="25"/>
                  </a:lnTo>
                  <a:lnTo>
                    <a:pt x="40" y="14"/>
                  </a:lnTo>
                  <a:lnTo>
                    <a:pt x="19" y="0"/>
                  </a:ln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651">
              <a:extLst>
                <a:ext uri="{FF2B5EF4-FFF2-40B4-BE49-F238E27FC236}">
                  <a16:creationId xmlns:a16="http://schemas.microsoft.com/office/drawing/2014/main" id="{65BDAA34-7571-4BE5-8407-846AA16E09F8}"/>
                </a:ext>
              </a:extLst>
            </p:cNvPr>
            <p:cNvSpPr>
              <a:spLocks/>
            </p:cNvSpPr>
            <p:nvPr/>
          </p:nvSpPr>
          <p:spPr bwMode="auto">
            <a:xfrm>
              <a:off x="111712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652">
              <a:extLst>
                <a:ext uri="{FF2B5EF4-FFF2-40B4-BE49-F238E27FC236}">
                  <a16:creationId xmlns:a16="http://schemas.microsoft.com/office/drawing/2014/main" id="{9889ED75-0BC8-45DE-851E-D139F59F0DA5}"/>
                </a:ext>
              </a:extLst>
            </p:cNvPr>
            <p:cNvSpPr>
              <a:spLocks/>
            </p:cNvSpPr>
            <p:nvPr/>
          </p:nvSpPr>
          <p:spPr bwMode="auto">
            <a:xfrm>
              <a:off x="10726738" y="5527675"/>
              <a:ext cx="22225" cy="26988"/>
            </a:xfrm>
            <a:custGeom>
              <a:avLst/>
              <a:gdLst>
                <a:gd name="T0" fmla="*/ 25 w 35"/>
                <a:gd name="T1" fmla="*/ 44 h 44"/>
                <a:gd name="T2" fmla="*/ 10 w 35"/>
                <a:gd name="T3" fmla="*/ 27 h 44"/>
                <a:gd name="T4" fmla="*/ 0 w 35"/>
                <a:gd name="T5" fmla="*/ 7 h 44"/>
                <a:gd name="T6" fmla="*/ 11 w 35"/>
                <a:gd name="T7" fmla="*/ 0 h 44"/>
                <a:gd name="T8" fmla="*/ 26 w 35"/>
                <a:gd name="T9" fmla="*/ 17 h 44"/>
                <a:gd name="T10" fmla="*/ 35 w 35"/>
                <a:gd name="T11" fmla="*/ 37 h 44"/>
                <a:gd name="T12" fmla="*/ 25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5" y="44"/>
                  </a:moveTo>
                  <a:lnTo>
                    <a:pt x="10" y="27"/>
                  </a:lnTo>
                  <a:lnTo>
                    <a:pt x="0" y="7"/>
                  </a:lnTo>
                  <a:lnTo>
                    <a:pt x="11" y="0"/>
                  </a:lnTo>
                  <a:lnTo>
                    <a:pt x="26" y="17"/>
                  </a:lnTo>
                  <a:lnTo>
                    <a:pt x="35" y="37"/>
                  </a:lnTo>
                  <a:lnTo>
                    <a:pt x="25"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653">
              <a:extLst>
                <a:ext uri="{FF2B5EF4-FFF2-40B4-BE49-F238E27FC236}">
                  <a16:creationId xmlns:a16="http://schemas.microsoft.com/office/drawing/2014/main" id="{72F81988-3F75-43BD-87B4-7BE0F3CF764D}"/>
                </a:ext>
              </a:extLst>
            </p:cNvPr>
            <p:cNvSpPr>
              <a:spLocks/>
            </p:cNvSpPr>
            <p:nvPr/>
          </p:nvSpPr>
          <p:spPr bwMode="auto">
            <a:xfrm>
              <a:off x="10880725"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654">
              <a:extLst>
                <a:ext uri="{FF2B5EF4-FFF2-40B4-BE49-F238E27FC236}">
                  <a16:creationId xmlns:a16="http://schemas.microsoft.com/office/drawing/2014/main" id="{59D6F12A-38A7-4257-928C-7C4530E11C9A}"/>
                </a:ext>
              </a:extLst>
            </p:cNvPr>
            <p:cNvSpPr>
              <a:spLocks/>
            </p:cNvSpPr>
            <p:nvPr/>
          </p:nvSpPr>
          <p:spPr bwMode="auto">
            <a:xfrm>
              <a:off x="11025188" y="5527675"/>
              <a:ext cx="22225" cy="26988"/>
            </a:xfrm>
            <a:custGeom>
              <a:avLst/>
              <a:gdLst>
                <a:gd name="T0" fmla="*/ 24 w 35"/>
                <a:gd name="T1" fmla="*/ 44 h 44"/>
                <a:gd name="T2" fmla="*/ 9 w 35"/>
                <a:gd name="T3" fmla="*/ 27 h 44"/>
                <a:gd name="T4" fmla="*/ 0 w 35"/>
                <a:gd name="T5" fmla="*/ 7 h 44"/>
                <a:gd name="T6" fmla="*/ 10 w 35"/>
                <a:gd name="T7" fmla="*/ 0 h 44"/>
                <a:gd name="T8" fmla="*/ 25 w 35"/>
                <a:gd name="T9" fmla="*/ 17 h 44"/>
                <a:gd name="T10" fmla="*/ 35 w 35"/>
                <a:gd name="T11" fmla="*/ 37 h 44"/>
                <a:gd name="T12" fmla="*/ 24 w 35"/>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35" h="44">
                  <a:moveTo>
                    <a:pt x="24" y="44"/>
                  </a:moveTo>
                  <a:lnTo>
                    <a:pt x="9" y="27"/>
                  </a:lnTo>
                  <a:lnTo>
                    <a:pt x="0" y="7"/>
                  </a:lnTo>
                  <a:lnTo>
                    <a:pt x="10" y="0"/>
                  </a:lnTo>
                  <a:lnTo>
                    <a:pt x="25" y="17"/>
                  </a:lnTo>
                  <a:lnTo>
                    <a:pt x="35" y="37"/>
                  </a:lnTo>
                  <a:lnTo>
                    <a:pt x="24" y="44"/>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655">
              <a:extLst>
                <a:ext uri="{FF2B5EF4-FFF2-40B4-BE49-F238E27FC236}">
                  <a16:creationId xmlns:a16="http://schemas.microsoft.com/office/drawing/2014/main" id="{BD49F0DA-2C60-43D1-966D-B6C0548F0E0C}"/>
                </a:ext>
              </a:extLst>
            </p:cNvPr>
            <p:cNvSpPr>
              <a:spLocks/>
            </p:cNvSpPr>
            <p:nvPr/>
          </p:nvSpPr>
          <p:spPr bwMode="auto">
            <a:xfrm>
              <a:off x="11336338" y="5340350"/>
              <a:ext cx="9525" cy="11113"/>
            </a:xfrm>
            <a:custGeom>
              <a:avLst/>
              <a:gdLst>
                <a:gd name="T0" fmla="*/ 15 w 15"/>
                <a:gd name="T1" fmla="*/ 9 h 16"/>
                <a:gd name="T2" fmla="*/ 3 w 15"/>
                <a:gd name="T3" fmla="*/ 0 h 16"/>
                <a:gd name="T4" fmla="*/ 12 w 15"/>
                <a:gd name="T5" fmla="*/ 16 h 16"/>
                <a:gd name="T6" fmla="*/ 15 w 15"/>
                <a:gd name="T7" fmla="*/ 9 h 16"/>
              </a:gdLst>
              <a:ahLst/>
              <a:cxnLst>
                <a:cxn ang="0">
                  <a:pos x="T0" y="T1"/>
                </a:cxn>
                <a:cxn ang="0">
                  <a:pos x="T2" y="T3"/>
                </a:cxn>
                <a:cxn ang="0">
                  <a:pos x="T4" y="T5"/>
                </a:cxn>
                <a:cxn ang="0">
                  <a:pos x="T6" y="T7"/>
                </a:cxn>
              </a:cxnLst>
              <a:rect l="0" t="0" r="r" b="b"/>
              <a:pathLst>
                <a:path w="15" h="16">
                  <a:moveTo>
                    <a:pt x="15" y="9"/>
                  </a:moveTo>
                  <a:lnTo>
                    <a:pt x="3" y="0"/>
                  </a:lnTo>
                  <a:cubicBezTo>
                    <a:pt x="3" y="0"/>
                    <a:pt x="0" y="13"/>
                    <a:pt x="12" y="16"/>
                  </a:cubicBezTo>
                  <a:cubicBezTo>
                    <a:pt x="14" y="14"/>
                    <a:pt x="15" y="10"/>
                    <a:pt x="15" y="9"/>
                  </a:cubicBezTo>
                  <a:close/>
                </a:path>
              </a:pathLst>
            </a:custGeom>
            <a:solidFill>
              <a:srgbClr val="8C69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656">
              <a:extLst>
                <a:ext uri="{FF2B5EF4-FFF2-40B4-BE49-F238E27FC236}">
                  <a16:creationId xmlns:a16="http://schemas.microsoft.com/office/drawing/2014/main" id="{18A43164-3837-4836-A27A-C6C5F4180F74}"/>
                </a:ext>
              </a:extLst>
            </p:cNvPr>
            <p:cNvSpPr>
              <a:spLocks/>
            </p:cNvSpPr>
            <p:nvPr/>
          </p:nvSpPr>
          <p:spPr bwMode="auto">
            <a:xfrm>
              <a:off x="11007725" y="5294313"/>
              <a:ext cx="87313" cy="130175"/>
            </a:xfrm>
            <a:custGeom>
              <a:avLst/>
              <a:gdLst>
                <a:gd name="T0" fmla="*/ 132 w 138"/>
                <a:gd name="T1" fmla="*/ 33 h 205"/>
                <a:gd name="T2" fmla="*/ 78 w 138"/>
                <a:gd name="T3" fmla="*/ 13 h 205"/>
                <a:gd name="T4" fmla="*/ 26 w 138"/>
                <a:gd name="T5" fmla="*/ 76 h 205"/>
                <a:gd name="T6" fmla="*/ 0 w 138"/>
                <a:gd name="T7" fmla="*/ 195 h 205"/>
                <a:gd name="T8" fmla="*/ 120 w 138"/>
                <a:gd name="T9" fmla="*/ 181 h 205"/>
                <a:gd name="T10" fmla="*/ 136 w 138"/>
                <a:gd name="T11" fmla="*/ 70 h 205"/>
                <a:gd name="T12" fmla="*/ 135 w 138"/>
                <a:gd name="T13" fmla="*/ 44 h 205"/>
                <a:gd name="T14" fmla="*/ 132 w 138"/>
                <a:gd name="T15" fmla="*/ 33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205">
                  <a:moveTo>
                    <a:pt x="132" y="33"/>
                  </a:moveTo>
                  <a:cubicBezTo>
                    <a:pt x="125" y="10"/>
                    <a:pt x="98" y="0"/>
                    <a:pt x="78" y="13"/>
                  </a:cubicBezTo>
                  <a:cubicBezTo>
                    <a:pt x="60" y="24"/>
                    <a:pt x="39" y="43"/>
                    <a:pt x="26" y="76"/>
                  </a:cubicBezTo>
                  <a:cubicBezTo>
                    <a:pt x="7" y="121"/>
                    <a:pt x="9" y="161"/>
                    <a:pt x="0" y="195"/>
                  </a:cubicBezTo>
                  <a:cubicBezTo>
                    <a:pt x="40" y="205"/>
                    <a:pt x="115" y="191"/>
                    <a:pt x="120" y="181"/>
                  </a:cubicBezTo>
                  <a:cubicBezTo>
                    <a:pt x="121" y="160"/>
                    <a:pt x="132" y="92"/>
                    <a:pt x="136" y="70"/>
                  </a:cubicBezTo>
                  <a:cubicBezTo>
                    <a:pt x="138" y="61"/>
                    <a:pt x="137" y="53"/>
                    <a:pt x="135" y="44"/>
                  </a:cubicBezTo>
                  <a:cubicBezTo>
                    <a:pt x="135" y="41"/>
                    <a:pt x="133" y="37"/>
                    <a:pt x="132" y="33"/>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657">
              <a:extLst>
                <a:ext uri="{FF2B5EF4-FFF2-40B4-BE49-F238E27FC236}">
                  <a16:creationId xmlns:a16="http://schemas.microsoft.com/office/drawing/2014/main" id="{0950A3FF-C889-4205-B770-731C1CD6928C}"/>
                </a:ext>
              </a:extLst>
            </p:cNvPr>
            <p:cNvSpPr>
              <a:spLocks/>
            </p:cNvSpPr>
            <p:nvPr/>
          </p:nvSpPr>
          <p:spPr bwMode="auto">
            <a:xfrm>
              <a:off x="11114088" y="5407025"/>
              <a:ext cx="41275" cy="41275"/>
            </a:xfrm>
            <a:custGeom>
              <a:avLst/>
              <a:gdLst>
                <a:gd name="T0" fmla="*/ 65 w 65"/>
                <a:gd name="T1" fmla="*/ 49 h 65"/>
                <a:gd name="T2" fmla="*/ 58 w 65"/>
                <a:gd name="T3" fmla="*/ 35 h 65"/>
                <a:gd name="T4" fmla="*/ 58 w 65"/>
                <a:gd name="T5" fmla="*/ 33 h 65"/>
                <a:gd name="T6" fmla="*/ 54 w 65"/>
                <a:gd name="T7" fmla="*/ 25 h 65"/>
                <a:gd name="T8" fmla="*/ 23 w 65"/>
                <a:gd name="T9" fmla="*/ 7 h 65"/>
                <a:gd name="T10" fmla="*/ 16 w 65"/>
                <a:gd name="T11" fmla="*/ 0 h 65"/>
                <a:gd name="T12" fmla="*/ 0 w 65"/>
                <a:gd name="T13" fmla="*/ 13 h 65"/>
                <a:gd name="T14" fmla="*/ 10 w 65"/>
                <a:gd name="T15" fmla="*/ 27 h 65"/>
                <a:gd name="T16" fmla="*/ 26 w 65"/>
                <a:gd name="T17" fmla="*/ 36 h 65"/>
                <a:gd name="T18" fmla="*/ 37 w 65"/>
                <a:gd name="T19" fmla="*/ 37 h 65"/>
                <a:gd name="T20" fmla="*/ 30 w 65"/>
                <a:gd name="T21" fmla="*/ 46 h 65"/>
                <a:gd name="T22" fmla="*/ 30 w 65"/>
                <a:gd name="T23" fmla="*/ 52 h 65"/>
                <a:gd name="T24" fmla="*/ 31 w 65"/>
                <a:gd name="T25" fmla="*/ 54 h 65"/>
                <a:gd name="T26" fmla="*/ 46 w 65"/>
                <a:gd name="T27" fmla="*/ 45 h 65"/>
                <a:gd name="T28" fmla="*/ 41 w 65"/>
                <a:gd name="T29" fmla="*/ 50 h 65"/>
                <a:gd name="T30" fmla="*/ 40 w 65"/>
                <a:gd name="T31" fmla="*/ 57 h 65"/>
                <a:gd name="T32" fmla="*/ 41 w 65"/>
                <a:gd name="T33" fmla="*/ 59 h 65"/>
                <a:gd name="T34" fmla="*/ 53 w 65"/>
                <a:gd name="T35" fmla="*/ 54 h 65"/>
                <a:gd name="T36" fmla="*/ 52 w 65"/>
                <a:gd name="T37" fmla="*/ 56 h 65"/>
                <a:gd name="T38" fmla="*/ 52 w 65"/>
                <a:gd name="T39" fmla="*/ 64 h 65"/>
                <a:gd name="T40" fmla="*/ 54 w 65"/>
                <a:gd name="T41" fmla="*/ 65 h 65"/>
                <a:gd name="T42" fmla="*/ 64 w 65"/>
                <a:gd name="T43" fmla="*/ 54 h 65"/>
                <a:gd name="T44" fmla="*/ 65 w 65"/>
                <a:gd name="T45"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5">
                  <a:moveTo>
                    <a:pt x="65" y="49"/>
                  </a:moveTo>
                  <a:lnTo>
                    <a:pt x="58" y="35"/>
                  </a:lnTo>
                  <a:lnTo>
                    <a:pt x="58" y="33"/>
                  </a:lnTo>
                  <a:cubicBezTo>
                    <a:pt x="58" y="30"/>
                    <a:pt x="57" y="27"/>
                    <a:pt x="54" y="25"/>
                  </a:cubicBezTo>
                  <a:lnTo>
                    <a:pt x="23" y="7"/>
                  </a:lnTo>
                  <a:lnTo>
                    <a:pt x="16" y="0"/>
                  </a:lnTo>
                  <a:lnTo>
                    <a:pt x="0" y="13"/>
                  </a:lnTo>
                  <a:lnTo>
                    <a:pt x="10" y="27"/>
                  </a:lnTo>
                  <a:cubicBezTo>
                    <a:pt x="14" y="32"/>
                    <a:pt x="20" y="36"/>
                    <a:pt x="26" y="36"/>
                  </a:cubicBezTo>
                  <a:lnTo>
                    <a:pt x="37" y="37"/>
                  </a:lnTo>
                  <a:lnTo>
                    <a:pt x="30" y="46"/>
                  </a:lnTo>
                  <a:cubicBezTo>
                    <a:pt x="28" y="48"/>
                    <a:pt x="28" y="50"/>
                    <a:pt x="30" y="52"/>
                  </a:cubicBezTo>
                  <a:lnTo>
                    <a:pt x="31" y="54"/>
                  </a:lnTo>
                  <a:lnTo>
                    <a:pt x="46" y="45"/>
                  </a:lnTo>
                  <a:lnTo>
                    <a:pt x="41" y="50"/>
                  </a:lnTo>
                  <a:cubicBezTo>
                    <a:pt x="40" y="52"/>
                    <a:pt x="39" y="55"/>
                    <a:pt x="40" y="57"/>
                  </a:cubicBezTo>
                  <a:lnTo>
                    <a:pt x="41" y="59"/>
                  </a:lnTo>
                  <a:lnTo>
                    <a:pt x="53" y="54"/>
                  </a:lnTo>
                  <a:lnTo>
                    <a:pt x="52" y="56"/>
                  </a:lnTo>
                  <a:cubicBezTo>
                    <a:pt x="50" y="59"/>
                    <a:pt x="50" y="62"/>
                    <a:pt x="52" y="64"/>
                  </a:cubicBezTo>
                  <a:lnTo>
                    <a:pt x="54" y="65"/>
                  </a:lnTo>
                  <a:lnTo>
                    <a:pt x="64" y="54"/>
                  </a:lnTo>
                  <a:cubicBezTo>
                    <a:pt x="65" y="53"/>
                    <a:pt x="65" y="51"/>
                    <a:pt x="65" y="49"/>
                  </a:cubicBezTo>
                  <a:close/>
                </a:path>
              </a:pathLst>
            </a:custGeom>
            <a:solidFill>
              <a:srgbClr val="725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658">
              <a:extLst>
                <a:ext uri="{FF2B5EF4-FFF2-40B4-BE49-F238E27FC236}">
                  <a16:creationId xmlns:a16="http://schemas.microsoft.com/office/drawing/2014/main" id="{4263873D-6ACE-42CF-BF87-BC0BBE95C67B}"/>
                </a:ext>
              </a:extLst>
            </p:cNvPr>
            <p:cNvSpPr>
              <a:spLocks/>
            </p:cNvSpPr>
            <p:nvPr/>
          </p:nvSpPr>
          <p:spPr bwMode="auto">
            <a:xfrm>
              <a:off x="10958513" y="5408613"/>
              <a:ext cx="39688" cy="36513"/>
            </a:xfrm>
            <a:custGeom>
              <a:avLst/>
              <a:gdLst>
                <a:gd name="T0" fmla="*/ 58 w 64"/>
                <a:gd name="T1" fmla="*/ 29 h 58"/>
                <a:gd name="T2" fmla="*/ 58 w 64"/>
                <a:gd name="T3" fmla="*/ 26 h 58"/>
                <a:gd name="T4" fmla="*/ 54 w 64"/>
                <a:gd name="T5" fmla="*/ 20 h 58"/>
                <a:gd name="T6" fmla="*/ 23 w 64"/>
                <a:gd name="T7" fmla="*/ 6 h 58"/>
                <a:gd name="T8" fmla="*/ 16 w 64"/>
                <a:gd name="T9" fmla="*/ 0 h 58"/>
                <a:gd name="T10" fmla="*/ 0 w 64"/>
                <a:gd name="T11" fmla="*/ 8 h 58"/>
                <a:gd name="T12" fmla="*/ 16 w 64"/>
                <a:gd name="T13" fmla="*/ 25 h 58"/>
                <a:gd name="T14" fmla="*/ 33 w 64"/>
                <a:gd name="T15" fmla="*/ 32 h 58"/>
                <a:gd name="T16" fmla="*/ 38 w 64"/>
                <a:gd name="T17" fmla="*/ 31 h 58"/>
                <a:gd name="T18" fmla="*/ 40 w 64"/>
                <a:gd name="T19" fmla="*/ 39 h 58"/>
                <a:gd name="T20" fmla="*/ 36 w 64"/>
                <a:gd name="T21" fmla="*/ 41 h 58"/>
                <a:gd name="T22" fmla="*/ 33 w 64"/>
                <a:gd name="T23" fmla="*/ 49 h 58"/>
                <a:gd name="T24" fmla="*/ 33 w 64"/>
                <a:gd name="T25" fmla="*/ 50 h 58"/>
                <a:gd name="T26" fmla="*/ 47 w 64"/>
                <a:gd name="T27" fmla="*/ 44 h 58"/>
                <a:gd name="T28" fmla="*/ 49 w 64"/>
                <a:gd name="T29" fmla="*/ 34 h 58"/>
                <a:gd name="T30" fmla="*/ 51 w 64"/>
                <a:gd name="T31" fmla="*/ 42 h 58"/>
                <a:gd name="T32" fmla="*/ 46 w 64"/>
                <a:gd name="T33" fmla="*/ 47 h 58"/>
                <a:gd name="T34" fmla="*/ 45 w 64"/>
                <a:gd name="T35" fmla="*/ 54 h 58"/>
                <a:gd name="T36" fmla="*/ 46 w 64"/>
                <a:gd name="T37" fmla="*/ 55 h 58"/>
                <a:gd name="T38" fmla="*/ 56 w 64"/>
                <a:gd name="T39" fmla="*/ 48 h 58"/>
                <a:gd name="T40" fmla="*/ 56 w 64"/>
                <a:gd name="T41" fmla="*/ 53 h 58"/>
                <a:gd name="T42" fmla="*/ 63 w 64"/>
                <a:gd name="T43" fmla="*/ 57 h 58"/>
                <a:gd name="T44" fmla="*/ 64 w 64"/>
                <a:gd name="T45" fmla="*/ 57 h 58"/>
                <a:gd name="T46" fmla="*/ 64 w 64"/>
                <a:gd name="T47" fmla="*/ 33 h 58"/>
                <a:gd name="T48" fmla="*/ 58 w 64"/>
                <a:gd name="T49"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58">
                  <a:moveTo>
                    <a:pt x="58" y="29"/>
                  </a:moveTo>
                  <a:lnTo>
                    <a:pt x="58" y="26"/>
                  </a:lnTo>
                  <a:cubicBezTo>
                    <a:pt x="58" y="23"/>
                    <a:pt x="56" y="21"/>
                    <a:pt x="54" y="20"/>
                  </a:cubicBezTo>
                  <a:lnTo>
                    <a:pt x="23" y="6"/>
                  </a:lnTo>
                  <a:lnTo>
                    <a:pt x="16" y="0"/>
                  </a:lnTo>
                  <a:lnTo>
                    <a:pt x="0" y="8"/>
                  </a:lnTo>
                  <a:lnTo>
                    <a:pt x="16" y="25"/>
                  </a:lnTo>
                  <a:cubicBezTo>
                    <a:pt x="21" y="29"/>
                    <a:pt x="27" y="32"/>
                    <a:pt x="33" y="32"/>
                  </a:cubicBezTo>
                  <a:lnTo>
                    <a:pt x="38" y="31"/>
                  </a:lnTo>
                  <a:lnTo>
                    <a:pt x="40" y="39"/>
                  </a:lnTo>
                  <a:lnTo>
                    <a:pt x="36" y="41"/>
                  </a:lnTo>
                  <a:cubicBezTo>
                    <a:pt x="34" y="43"/>
                    <a:pt x="32" y="46"/>
                    <a:pt x="33" y="49"/>
                  </a:cubicBezTo>
                  <a:lnTo>
                    <a:pt x="33" y="50"/>
                  </a:lnTo>
                  <a:lnTo>
                    <a:pt x="47" y="44"/>
                  </a:lnTo>
                  <a:lnTo>
                    <a:pt x="49" y="34"/>
                  </a:lnTo>
                  <a:lnTo>
                    <a:pt x="51" y="42"/>
                  </a:lnTo>
                  <a:lnTo>
                    <a:pt x="46" y="47"/>
                  </a:lnTo>
                  <a:cubicBezTo>
                    <a:pt x="44" y="48"/>
                    <a:pt x="44" y="52"/>
                    <a:pt x="45" y="54"/>
                  </a:cubicBezTo>
                  <a:lnTo>
                    <a:pt x="46" y="55"/>
                  </a:lnTo>
                  <a:lnTo>
                    <a:pt x="56" y="48"/>
                  </a:lnTo>
                  <a:lnTo>
                    <a:pt x="56" y="53"/>
                  </a:lnTo>
                  <a:cubicBezTo>
                    <a:pt x="57" y="56"/>
                    <a:pt x="60" y="58"/>
                    <a:pt x="63" y="57"/>
                  </a:cubicBezTo>
                  <a:lnTo>
                    <a:pt x="64" y="57"/>
                  </a:lnTo>
                  <a:lnTo>
                    <a:pt x="64" y="33"/>
                  </a:lnTo>
                  <a:lnTo>
                    <a:pt x="58" y="29"/>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2659">
              <a:extLst>
                <a:ext uri="{FF2B5EF4-FFF2-40B4-BE49-F238E27FC236}">
                  <a16:creationId xmlns:a16="http://schemas.microsoft.com/office/drawing/2014/main" id="{AA19CE6C-2F86-4A47-937B-79BB66C022DC}"/>
                </a:ext>
              </a:extLst>
            </p:cNvPr>
            <p:cNvSpPr>
              <a:spLocks noChangeArrowheads="1"/>
            </p:cNvSpPr>
            <p:nvPr/>
          </p:nvSpPr>
          <p:spPr bwMode="auto">
            <a:xfrm>
              <a:off x="10972800" y="5283200"/>
              <a:ext cx="4763" cy="635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2660">
              <a:extLst>
                <a:ext uri="{FF2B5EF4-FFF2-40B4-BE49-F238E27FC236}">
                  <a16:creationId xmlns:a16="http://schemas.microsoft.com/office/drawing/2014/main" id="{D5DDE8D1-1044-4BA4-9A9B-FCA520018501}"/>
                </a:ext>
              </a:extLst>
            </p:cNvPr>
            <p:cNvSpPr>
              <a:spLocks/>
            </p:cNvSpPr>
            <p:nvPr/>
          </p:nvSpPr>
          <p:spPr bwMode="auto">
            <a:xfrm>
              <a:off x="10969625" y="5295900"/>
              <a:ext cx="14288" cy="7938"/>
            </a:xfrm>
            <a:custGeom>
              <a:avLst/>
              <a:gdLst>
                <a:gd name="T0" fmla="*/ 17 w 22"/>
                <a:gd name="T1" fmla="*/ 1 h 11"/>
                <a:gd name="T2" fmla="*/ 14 w 22"/>
                <a:gd name="T3" fmla="*/ 0 h 11"/>
                <a:gd name="T4" fmla="*/ 2 w 22"/>
                <a:gd name="T5" fmla="*/ 7 h 11"/>
                <a:gd name="T6" fmla="*/ 0 w 22"/>
                <a:gd name="T7" fmla="*/ 10 h 11"/>
                <a:gd name="T8" fmla="*/ 21 w 22"/>
                <a:gd name="T9" fmla="*/ 11 h 11"/>
                <a:gd name="T10" fmla="*/ 22 w 22"/>
                <a:gd name="T11" fmla="*/ 6 h 11"/>
                <a:gd name="T12" fmla="*/ 17 w 22"/>
                <a:gd name="T13" fmla="*/ 1 h 11"/>
              </a:gdLst>
              <a:ahLst/>
              <a:cxnLst>
                <a:cxn ang="0">
                  <a:pos x="T0" y="T1"/>
                </a:cxn>
                <a:cxn ang="0">
                  <a:pos x="T2" y="T3"/>
                </a:cxn>
                <a:cxn ang="0">
                  <a:pos x="T4" y="T5"/>
                </a:cxn>
                <a:cxn ang="0">
                  <a:pos x="T6" y="T7"/>
                </a:cxn>
                <a:cxn ang="0">
                  <a:pos x="T8" y="T9"/>
                </a:cxn>
                <a:cxn ang="0">
                  <a:pos x="T10" y="T11"/>
                </a:cxn>
                <a:cxn ang="0">
                  <a:pos x="T12" y="T13"/>
                </a:cxn>
              </a:cxnLst>
              <a:rect l="0" t="0" r="r" b="b"/>
              <a:pathLst>
                <a:path w="22" h="11">
                  <a:moveTo>
                    <a:pt x="17" y="1"/>
                  </a:moveTo>
                  <a:lnTo>
                    <a:pt x="14" y="0"/>
                  </a:lnTo>
                  <a:cubicBezTo>
                    <a:pt x="9" y="0"/>
                    <a:pt x="5" y="2"/>
                    <a:pt x="2" y="7"/>
                  </a:cubicBezTo>
                  <a:lnTo>
                    <a:pt x="0" y="10"/>
                  </a:lnTo>
                  <a:lnTo>
                    <a:pt x="21" y="11"/>
                  </a:lnTo>
                  <a:lnTo>
                    <a:pt x="22" y="6"/>
                  </a:lnTo>
                  <a:cubicBezTo>
                    <a:pt x="22" y="3"/>
                    <a:pt x="20" y="1"/>
                    <a:pt x="17" y="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2661">
              <a:extLst>
                <a:ext uri="{FF2B5EF4-FFF2-40B4-BE49-F238E27FC236}">
                  <a16:creationId xmlns:a16="http://schemas.microsoft.com/office/drawing/2014/main" id="{67268FF0-751F-4EA2-BC17-BBB33D2BB9B2}"/>
                </a:ext>
              </a:extLst>
            </p:cNvPr>
            <p:cNvSpPr>
              <a:spLocks/>
            </p:cNvSpPr>
            <p:nvPr/>
          </p:nvSpPr>
          <p:spPr bwMode="auto">
            <a:xfrm>
              <a:off x="10912475" y="5243513"/>
              <a:ext cx="57150" cy="61913"/>
            </a:xfrm>
            <a:custGeom>
              <a:avLst/>
              <a:gdLst>
                <a:gd name="T0" fmla="*/ 73 w 92"/>
                <a:gd name="T1" fmla="*/ 30 h 97"/>
                <a:gd name="T2" fmla="*/ 92 w 92"/>
                <a:gd name="T3" fmla="*/ 16 h 97"/>
                <a:gd name="T4" fmla="*/ 74 w 92"/>
                <a:gd name="T5" fmla="*/ 7 h 97"/>
                <a:gd name="T6" fmla="*/ 29 w 92"/>
                <a:gd name="T7" fmla="*/ 12 h 97"/>
                <a:gd name="T8" fmla="*/ 10 w 92"/>
                <a:gd name="T9" fmla="*/ 81 h 97"/>
                <a:gd name="T10" fmla="*/ 21 w 92"/>
                <a:gd name="T11" fmla="*/ 97 h 97"/>
                <a:gd name="T12" fmla="*/ 49 w 92"/>
                <a:gd name="T13" fmla="*/ 79 h 97"/>
                <a:gd name="T14" fmla="*/ 42 w 92"/>
                <a:gd name="T15" fmla="*/ 67 h 97"/>
                <a:gd name="T16" fmla="*/ 41 w 92"/>
                <a:gd name="T17" fmla="*/ 65 h 97"/>
                <a:gd name="T18" fmla="*/ 48 w 92"/>
                <a:gd name="T19" fmla="*/ 56 h 97"/>
                <a:gd name="T20" fmla="*/ 58 w 92"/>
                <a:gd name="T21" fmla="*/ 63 h 97"/>
                <a:gd name="T22" fmla="*/ 59 w 92"/>
                <a:gd name="T23" fmla="*/ 74 h 97"/>
                <a:gd name="T24" fmla="*/ 69 w 92"/>
                <a:gd name="T25" fmla="*/ 73 h 97"/>
                <a:gd name="T26" fmla="*/ 67 w 92"/>
                <a:gd name="T27" fmla="*/ 53 h 97"/>
                <a:gd name="T28" fmla="*/ 80 w 92"/>
                <a:gd name="T29" fmla="*/ 41 h 97"/>
                <a:gd name="T30" fmla="*/ 73 w 92"/>
                <a:gd name="T31" fmla="*/ 3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2" h="97">
                  <a:moveTo>
                    <a:pt x="73" y="30"/>
                  </a:moveTo>
                  <a:lnTo>
                    <a:pt x="92" y="16"/>
                  </a:lnTo>
                  <a:lnTo>
                    <a:pt x="74" y="7"/>
                  </a:lnTo>
                  <a:cubicBezTo>
                    <a:pt x="60" y="0"/>
                    <a:pt x="42" y="2"/>
                    <a:pt x="29" y="12"/>
                  </a:cubicBezTo>
                  <a:cubicBezTo>
                    <a:pt x="8" y="27"/>
                    <a:pt x="0" y="56"/>
                    <a:pt x="10" y="81"/>
                  </a:cubicBezTo>
                  <a:cubicBezTo>
                    <a:pt x="13" y="87"/>
                    <a:pt x="17" y="93"/>
                    <a:pt x="21" y="97"/>
                  </a:cubicBezTo>
                  <a:cubicBezTo>
                    <a:pt x="36" y="94"/>
                    <a:pt x="45" y="84"/>
                    <a:pt x="49" y="79"/>
                  </a:cubicBezTo>
                  <a:cubicBezTo>
                    <a:pt x="45" y="76"/>
                    <a:pt x="42" y="72"/>
                    <a:pt x="42" y="67"/>
                  </a:cubicBezTo>
                  <a:lnTo>
                    <a:pt x="41" y="65"/>
                  </a:lnTo>
                  <a:cubicBezTo>
                    <a:pt x="41" y="60"/>
                    <a:pt x="44" y="56"/>
                    <a:pt x="48" y="56"/>
                  </a:cubicBezTo>
                  <a:cubicBezTo>
                    <a:pt x="53" y="55"/>
                    <a:pt x="57" y="58"/>
                    <a:pt x="58" y="63"/>
                  </a:cubicBezTo>
                  <a:lnTo>
                    <a:pt x="59" y="74"/>
                  </a:lnTo>
                  <a:lnTo>
                    <a:pt x="69" y="73"/>
                  </a:lnTo>
                  <a:lnTo>
                    <a:pt x="67" y="53"/>
                  </a:lnTo>
                  <a:lnTo>
                    <a:pt x="80" y="41"/>
                  </a:lnTo>
                  <a:lnTo>
                    <a:pt x="73" y="3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2662">
              <a:extLst>
                <a:ext uri="{FF2B5EF4-FFF2-40B4-BE49-F238E27FC236}">
                  <a16:creationId xmlns:a16="http://schemas.microsoft.com/office/drawing/2014/main" id="{7B3AE094-19B0-4549-9B10-1EFE74F787F2}"/>
                </a:ext>
              </a:extLst>
            </p:cNvPr>
            <p:cNvSpPr>
              <a:spLocks/>
            </p:cNvSpPr>
            <p:nvPr/>
          </p:nvSpPr>
          <p:spPr bwMode="auto">
            <a:xfrm>
              <a:off x="10966450" y="5275263"/>
              <a:ext cx="14288" cy="7938"/>
            </a:xfrm>
            <a:custGeom>
              <a:avLst/>
              <a:gdLst>
                <a:gd name="T0" fmla="*/ 3 w 22"/>
                <a:gd name="T1" fmla="*/ 11 h 11"/>
                <a:gd name="T2" fmla="*/ 1 w 22"/>
                <a:gd name="T3" fmla="*/ 11 h 11"/>
                <a:gd name="T4" fmla="*/ 1 w 22"/>
                <a:gd name="T5" fmla="*/ 8 h 11"/>
                <a:gd name="T6" fmla="*/ 21 w 22"/>
                <a:gd name="T7" fmla="*/ 5 h 11"/>
                <a:gd name="T8" fmla="*/ 21 w 22"/>
                <a:gd name="T9" fmla="*/ 7 h 11"/>
                <a:gd name="T10" fmla="*/ 18 w 22"/>
                <a:gd name="T11" fmla="*/ 8 h 11"/>
                <a:gd name="T12" fmla="*/ 4 w 22"/>
                <a:gd name="T13" fmla="*/ 11 h 11"/>
                <a:gd name="T14" fmla="*/ 3 w 22"/>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1">
                  <a:moveTo>
                    <a:pt x="3" y="11"/>
                  </a:moveTo>
                  <a:cubicBezTo>
                    <a:pt x="2" y="11"/>
                    <a:pt x="2" y="11"/>
                    <a:pt x="1" y="11"/>
                  </a:cubicBezTo>
                  <a:cubicBezTo>
                    <a:pt x="0" y="10"/>
                    <a:pt x="1" y="9"/>
                    <a:pt x="1" y="8"/>
                  </a:cubicBezTo>
                  <a:cubicBezTo>
                    <a:pt x="5" y="5"/>
                    <a:pt x="13" y="0"/>
                    <a:pt x="21" y="5"/>
                  </a:cubicBezTo>
                  <a:cubicBezTo>
                    <a:pt x="21" y="5"/>
                    <a:pt x="22" y="7"/>
                    <a:pt x="21" y="7"/>
                  </a:cubicBezTo>
                  <a:cubicBezTo>
                    <a:pt x="20" y="8"/>
                    <a:pt x="19" y="9"/>
                    <a:pt x="18" y="8"/>
                  </a:cubicBezTo>
                  <a:cubicBezTo>
                    <a:pt x="12" y="3"/>
                    <a:pt x="4" y="11"/>
                    <a:pt x="4" y="11"/>
                  </a:cubicBezTo>
                  <a:cubicBezTo>
                    <a:pt x="4" y="11"/>
                    <a:pt x="3" y="11"/>
                    <a:pt x="3" y="1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2663">
              <a:extLst>
                <a:ext uri="{FF2B5EF4-FFF2-40B4-BE49-F238E27FC236}">
                  <a16:creationId xmlns:a16="http://schemas.microsoft.com/office/drawing/2014/main" id="{8A4C2D60-B507-498F-BB78-450CD910F1E7}"/>
                </a:ext>
              </a:extLst>
            </p:cNvPr>
            <p:cNvSpPr>
              <a:spLocks/>
            </p:cNvSpPr>
            <p:nvPr/>
          </p:nvSpPr>
          <p:spPr bwMode="auto">
            <a:xfrm>
              <a:off x="10683875" y="5302250"/>
              <a:ext cx="134938" cy="153988"/>
            </a:xfrm>
            <a:custGeom>
              <a:avLst/>
              <a:gdLst>
                <a:gd name="T0" fmla="*/ 212 w 212"/>
                <a:gd name="T1" fmla="*/ 160 h 242"/>
                <a:gd name="T2" fmla="*/ 129 w 212"/>
                <a:gd name="T3" fmla="*/ 106 h 242"/>
                <a:gd name="T4" fmla="*/ 124 w 212"/>
                <a:gd name="T5" fmla="*/ 100 h 242"/>
                <a:gd name="T6" fmla="*/ 74 w 212"/>
                <a:gd name="T7" fmla="*/ 27 h 242"/>
                <a:gd name="T8" fmla="*/ 74 w 212"/>
                <a:gd name="T9" fmla="*/ 9 h 242"/>
                <a:gd name="T10" fmla="*/ 15 w 212"/>
                <a:gd name="T11" fmla="*/ 6 h 242"/>
                <a:gd name="T12" fmla="*/ 15 w 212"/>
                <a:gd name="T13" fmla="*/ 24 h 242"/>
                <a:gd name="T14" fmla="*/ 8 w 212"/>
                <a:gd name="T15" fmla="*/ 57 h 242"/>
                <a:gd name="T16" fmla="*/ 23 w 212"/>
                <a:gd name="T17" fmla="*/ 153 h 242"/>
                <a:gd name="T18" fmla="*/ 0 w 212"/>
                <a:gd name="T19" fmla="*/ 204 h 242"/>
                <a:gd name="T20" fmla="*/ 151 w 212"/>
                <a:gd name="T21" fmla="*/ 172 h 242"/>
                <a:gd name="T22" fmla="*/ 149 w 212"/>
                <a:gd name="T23" fmla="*/ 167 h 242"/>
                <a:gd name="T24" fmla="*/ 187 w 212"/>
                <a:gd name="T25" fmla="*/ 191 h 242"/>
                <a:gd name="T26" fmla="*/ 212 w 212"/>
                <a:gd name="T27" fmla="*/ 16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242">
                  <a:moveTo>
                    <a:pt x="212" y="160"/>
                  </a:moveTo>
                  <a:lnTo>
                    <a:pt x="129" y="106"/>
                  </a:lnTo>
                  <a:lnTo>
                    <a:pt x="124" y="100"/>
                  </a:lnTo>
                  <a:cubicBezTo>
                    <a:pt x="109" y="66"/>
                    <a:pt x="92" y="44"/>
                    <a:pt x="74" y="27"/>
                  </a:cubicBezTo>
                  <a:cubicBezTo>
                    <a:pt x="74" y="23"/>
                    <a:pt x="74" y="17"/>
                    <a:pt x="74" y="9"/>
                  </a:cubicBezTo>
                  <a:cubicBezTo>
                    <a:pt x="40" y="0"/>
                    <a:pt x="15" y="6"/>
                    <a:pt x="15" y="6"/>
                  </a:cubicBezTo>
                  <a:lnTo>
                    <a:pt x="15" y="24"/>
                  </a:lnTo>
                  <a:cubicBezTo>
                    <a:pt x="7" y="32"/>
                    <a:pt x="4" y="45"/>
                    <a:pt x="8" y="57"/>
                  </a:cubicBezTo>
                  <a:cubicBezTo>
                    <a:pt x="16" y="86"/>
                    <a:pt x="27" y="130"/>
                    <a:pt x="23" y="153"/>
                  </a:cubicBezTo>
                  <a:cubicBezTo>
                    <a:pt x="16" y="190"/>
                    <a:pt x="0" y="204"/>
                    <a:pt x="0" y="204"/>
                  </a:cubicBezTo>
                  <a:cubicBezTo>
                    <a:pt x="0" y="204"/>
                    <a:pt x="92" y="242"/>
                    <a:pt x="151" y="172"/>
                  </a:cubicBezTo>
                  <a:cubicBezTo>
                    <a:pt x="150" y="171"/>
                    <a:pt x="150" y="169"/>
                    <a:pt x="149" y="167"/>
                  </a:cubicBezTo>
                  <a:lnTo>
                    <a:pt x="187" y="191"/>
                  </a:lnTo>
                  <a:lnTo>
                    <a:pt x="212" y="160"/>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2664">
              <a:extLst>
                <a:ext uri="{FF2B5EF4-FFF2-40B4-BE49-F238E27FC236}">
                  <a16:creationId xmlns:a16="http://schemas.microsoft.com/office/drawing/2014/main" id="{39937774-8BB4-4F63-95E5-C089FCFEC21A}"/>
                </a:ext>
              </a:extLst>
            </p:cNvPr>
            <p:cNvSpPr>
              <a:spLocks/>
            </p:cNvSpPr>
            <p:nvPr/>
          </p:nvSpPr>
          <p:spPr bwMode="auto">
            <a:xfrm>
              <a:off x="10858500" y="5308600"/>
              <a:ext cx="115888" cy="138113"/>
            </a:xfrm>
            <a:custGeom>
              <a:avLst/>
              <a:gdLst>
                <a:gd name="T0" fmla="*/ 183 w 183"/>
                <a:gd name="T1" fmla="*/ 158 h 217"/>
                <a:gd name="T2" fmla="*/ 125 w 183"/>
                <a:gd name="T3" fmla="*/ 104 h 217"/>
                <a:gd name="T4" fmla="*/ 124 w 183"/>
                <a:gd name="T5" fmla="*/ 101 h 217"/>
                <a:gd name="T6" fmla="*/ 134 w 183"/>
                <a:gd name="T7" fmla="*/ 57 h 217"/>
                <a:gd name="T8" fmla="*/ 109 w 183"/>
                <a:gd name="T9" fmla="*/ 7 h 217"/>
                <a:gd name="T10" fmla="*/ 45 w 183"/>
                <a:gd name="T11" fmla="*/ 33 h 217"/>
                <a:gd name="T12" fmla="*/ 6 w 183"/>
                <a:gd name="T13" fmla="*/ 152 h 217"/>
                <a:gd name="T14" fmla="*/ 0 w 183"/>
                <a:gd name="T15" fmla="*/ 197 h 217"/>
                <a:gd name="T16" fmla="*/ 138 w 183"/>
                <a:gd name="T17" fmla="*/ 176 h 217"/>
                <a:gd name="T18" fmla="*/ 128 w 183"/>
                <a:gd name="T19" fmla="*/ 155 h 217"/>
                <a:gd name="T20" fmla="*/ 169 w 183"/>
                <a:gd name="T21" fmla="*/ 179 h 217"/>
                <a:gd name="T22" fmla="*/ 183 w 183"/>
                <a:gd name="T23" fmla="*/ 15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3" h="217">
                  <a:moveTo>
                    <a:pt x="183" y="158"/>
                  </a:moveTo>
                  <a:lnTo>
                    <a:pt x="125" y="104"/>
                  </a:lnTo>
                  <a:lnTo>
                    <a:pt x="124" y="101"/>
                  </a:lnTo>
                  <a:cubicBezTo>
                    <a:pt x="127" y="78"/>
                    <a:pt x="133" y="61"/>
                    <a:pt x="134" y="57"/>
                  </a:cubicBezTo>
                  <a:cubicBezTo>
                    <a:pt x="139" y="43"/>
                    <a:pt x="123" y="11"/>
                    <a:pt x="109" y="7"/>
                  </a:cubicBezTo>
                  <a:cubicBezTo>
                    <a:pt x="85" y="0"/>
                    <a:pt x="58" y="11"/>
                    <a:pt x="45" y="33"/>
                  </a:cubicBezTo>
                  <a:cubicBezTo>
                    <a:pt x="24" y="69"/>
                    <a:pt x="10" y="110"/>
                    <a:pt x="6" y="152"/>
                  </a:cubicBezTo>
                  <a:lnTo>
                    <a:pt x="0" y="197"/>
                  </a:lnTo>
                  <a:cubicBezTo>
                    <a:pt x="0" y="197"/>
                    <a:pt x="75" y="217"/>
                    <a:pt x="138" y="176"/>
                  </a:cubicBezTo>
                  <a:cubicBezTo>
                    <a:pt x="133" y="169"/>
                    <a:pt x="130" y="162"/>
                    <a:pt x="128" y="155"/>
                  </a:cubicBezTo>
                  <a:lnTo>
                    <a:pt x="169" y="179"/>
                  </a:lnTo>
                  <a:lnTo>
                    <a:pt x="183" y="158"/>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2665">
              <a:extLst>
                <a:ext uri="{FF2B5EF4-FFF2-40B4-BE49-F238E27FC236}">
                  <a16:creationId xmlns:a16="http://schemas.microsoft.com/office/drawing/2014/main" id="{ABDA4E36-790E-4324-BF86-2D3404D26B85}"/>
                </a:ext>
              </a:extLst>
            </p:cNvPr>
            <p:cNvSpPr>
              <a:spLocks/>
            </p:cNvSpPr>
            <p:nvPr/>
          </p:nvSpPr>
          <p:spPr bwMode="auto">
            <a:xfrm>
              <a:off x="10899775" y="5362575"/>
              <a:ext cx="41275" cy="49213"/>
            </a:xfrm>
            <a:custGeom>
              <a:avLst/>
              <a:gdLst>
                <a:gd name="T0" fmla="*/ 40 w 64"/>
                <a:gd name="T1" fmla="*/ 58 h 78"/>
                <a:gd name="T2" fmla="*/ 19 w 64"/>
                <a:gd name="T3" fmla="*/ 29 h 78"/>
                <a:gd name="T4" fmla="*/ 12 w 64"/>
                <a:gd name="T5" fmla="*/ 0 h 78"/>
                <a:gd name="T6" fmla="*/ 7 w 64"/>
                <a:gd name="T7" fmla="*/ 12 h 78"/>
                <a:gd name="T8" fmla="*/ 24 w 64"/>
                <a:gd name="T9" fmla="*/ 58 h 78"/>
                <a:gd name="T10" fmla="*/ 64 w 64"/>
                <a:gd name="T11" fmla="*/ 78 h 78"/>
                <a:gd name="T12" fmla="*/ 62 w 64"/>
                <a:gd name="T13" fmla="*/ 71 h 78"/>
                <a:gd name="T14" fmla="*/ 40 w 64"/>
                <a:gd name="T15" fmla="*/ 5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78">
                  <a:moveTo>
                    <a:pt x="40" y="58"/>
                  </a:moveTo>
                  <a:cubicBezTo>
                    <a:pt x="29" y="52"/>
                    <a:pt x="22" y="42"/>
                    <a:pt x="19" y="29"/>
                  </a:cubicBezTo>
                  <a:lnTo>
                    <a:pt x="12" y="0"/>
                  </a:lnTo>
                  <a:lnTo>
                    <a:pt x="7" y="12"/>
                  </a:lnTo>
                  <a:cubicBezTo>
                    <a:pt x="0" y="29"/>
                    <a:pt x="7" y="49"/>
                    <a:pt x="24" y="58"/>
                  </a:cubicBezTo>
                  <a:lnTo>
                    <a:pt x="64" y="78"/>
                  </a:lnTo>
                  <a:lnTo>
                    <a:pt x="62" y="71"/>
                  </a:lnTo>
                  <a:lnTo>
                    <a:pt x="40" y="58"/>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2666">
              <a:extLst>
                <a:ext uri="{FF2B5EF4-FFF2-40B4-BE49-F238E27FC236}">
                  <a16:creationId xmlns:a16="http://schemas.microsoft.com/office/drawing/2014/main" id="{D63EFFE2-7EAA-490A-A628-8DDD4EEEEC7D}"/>
                </a:ext>
              </a:extLst>
            </p:cNvPr>
            <p:cNvSpPr>
              <a:spLocks/>
            </p:cNvSpPr>
            <p:nvPr/>
          </p:nvSpPr>
          <p:spPr bwMode="auto">
            <a:xfrm>
              <a:off x="10920413" y="5365750"/>
              <a:ext cx="15875" cy="11113"/>
            </a:xfrm>
            <a:custGeom>
              <a:avLst/>
              <a:gdLst>
                <a:gd name="T0" fmla="*/ 24 w 24"/>
                <a:gd name="T1" fmla="*/ 18 h 18"/>
                <a:gd name="T2" fmla="*/ 0 w 24"/>
                <a:gd name="T3" fmla="*/ 13 h 18"/>
                <a:gd name="T4" fmla="*/ 24 w 24"/>
                <a:gd name="T5" fmla="*/ 18 h 18"/>
              </a:gdLst>
              <a:ahLst/>
              <a:cxnLst>
                <a:cxn ang="0">
                  <a:pos x="T0" y="T1"/>
                </a:cxn>
                <a:cxn ang="0">
                  <a:pos x="T2" y="T3"/>
                </a:cxn>
                <a:cxn ang="0">
                  <a:pos x="T4" y="T5"/>
                </a:cxn>
              </a:cxnLst>
              <a:rect l="0" t="0" r="r" b="b"/>
              <a:pathLst>
                <a:path w="24" h="18">
                  <a:moveTo>
                    <a:pt x="24" y="18"/>
                  </a:moveTo>
                  <a:lnTo>
                    <a:pt x="0" y="13"/>
                  </a:lnTo>
                  <a:cubicBezTo>
                    <a:pt x="0" y="13"/>
                    <a:pt x="15" y="0"/>
                    <a:pt x="24" y="18"/>
                  </a:cubicBez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2667">
              <a:extLst>
                <a:ext uri="{FF2B5EF4-FFF2-40B4-BE49-F238E27FC236}">
                  <a16:creationId xmlns:a16="http://schemas.microsoft.com/office/drawing/2014/main" id="{4C959CC3-5C8B-4FC0-9ED2-B2FE1DEF20A8}"/>
                </a:ext>
              </a:extLst>
            </p:cNvPr>
            <p:cNvSpPr>
              <a:spLocks/>
            </p:cNvSpPr>
            <p:nvPr/>
          </p:nvSpPr>
          <p:spPr bwMode="auto">
            <a:xfrm>
              <a:off x="10714038" y="5351463"/>
              <a:ext cx="65088" cy="60325"/>
            </a:xfrm>
            <a:custGeom>
              <a:avLst/>
              <a:gdLst>
                <a:gd name="T0" fmla="*/ 57 w 102"/>
                <a:gd name="T1" fmla="*/ 63 h 96"/>
                <a:gd name="T2" fmla="*/ 0 w 102"/>
                <a:gd name="T3" fmla="*/ 0 h 96"/>
                <a:gd name="T4" fmla="*/ 6 w 102"/>
                <a:gd name="T5" fmla="*/ 15 h 96"/>
                <a:gd name="T6" fmla="*/ 100 w 102"/>
                <a:gd name="T7" fmla="*/ 96 h 96"/>
                <a:gd name="T8" fmla="*/ 102 w 102"/>
                <a:gd name="T9" fmla="*/ 96 h 96"/>
                <a:gd name="T10" fmla="*/ 99 w 102"/>
                <a:gd name="T11" fmla="*/ 90 h 96"/>
                <a:gd name="T12" fmla="*/ 57 w 102"/>
                <a:gd name="T13" fmla="*/ 63 h 96"/>
              </a:gdLst>
              <a:ahLst/>
              <a:cxnLst>
                <a:cxn ang="0">
                  <a:pos x="T0" y="T1"/>
                </a:cxn>
                <a:cxn ang="0">
                  <a:pos x="T2" y="T3"/>
                </a:cxn>
                <a:cxn ang="0">
                  <a:pos x="T4" y="T5"/>
                </a:cxn>
                <a:cxn ang="0">
                  <a:pos x="T6" y="T7"/>
                </a:cxn>
                <a:cxn ang="0">
                  <a:pos x="T8" y="T9"/>
                </a:cxn>
                <a:cxn ang="0">
                  <a:pos x="T10" y="T11"/>
                </a:cxn>
                <a:cxn ang="0">
                  <a:pos x="T12" y="T13"/>
                </a:cxn>
              </a:cxnLst>
              <a:rect l="0" t="0" r="r" b="b"/>
              <a:pathLst>
                <a:path w="102" h="96">
                  <a:moveTo>
                    <a:pt x="57" y="63"/>
                  </a:moveTo>
                  <a:lnTo>
                    <a:pt x="0" y="0"/>
                  </a:lnTo>
                  <a:lnTo>
                    <a:pt x="6" y="15"/>
                  </a:lnTo>
                  <a:cubicBezTo>
                    <a:pt x="22" y="56"/>
                    <a:pt x="57" y="86"/>
                    <a:pt x="100" y="96"/>
                  </a:cubicBezTo>
                  <a:lnTo>
                    <a:pt x="102" y="96"/>
                  </a:lnTo>
                  <a:lnTo>
                    <a:pt x="99" y="90"/>
                  </a:lnTo>
                  <a:lnTo>
                    <a:pt x="57" y="63"/>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2668">
              <a:extLst>
                <a:ext uri="{FF2B5EF4-FFF2-40B4-BE49-F238E27FC236}">
                  <a16:creationId xmlns:a16="http://schemas.microsoft.com/office/drawing/2014/main" id="{B67897FC-4ACC-4605-9DB6-5282CB08A250}"/>
                </a:ext>
              </a:extLst>
            </p:cNvPr>
            <p:cNvSpPr>
              <a:spLocks noChangeArrowheads="1"/>
            </p:cNvSpPr>
            <p:nvPr/>
          </p:nvSpPr>
          <p:spPr bwMode="auto">
            <a:xfrm>
              <a:off x="10731500" y="5264150"/>
              <a:ext cx="4763" cy="476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2669">
              <a:extLst>
                <a:ext uri="{FF2B5EF4-FFF2-40B4-BE49-F238E27FC236}">
                  <a16:creationId xmlns:a16="http://schemas.microsoft.com/office/drawing/2014/main" id="{FCF980C1-0438-4C97-B5D1-4B12BC15BF2B}"/>
                </a:ext>
              </a:extLst>
            </p:cNvPr>
            <p:cNvSpPr>
              <a:spLocks/>
            </p:cNvSpPr>
            <p:nvPr/>
          </p:nvSpPr>
          <p:spPr bwMode="auto">
            <a:xfrm>
              <a:off x="10650538" y="5297488"/>
              <a:ext cx="79375" cy="23813"/>
            </a:xfrm>
            <a:custGeom>
              <a:avLst/>
              <a:gdLst>
                <a:gd name="T0" fmla="*/ 127 w 127"/>
                <a:gd name="T1" fmla="*/ 31 h 39"/>
                <a:gd name="T2" fmla="*/ 108 w 127"/>
                <a:gd name="T3" fmla="*/ 15 h 39"/>
                <a:gd name="T4" fmla="*/ 76 w 127"/>
                <a:gd name="T5" fmla="*/ 14 h 39"/>
                <a:gd name="T6" fmla="*/ 43 w 127"/>
                <a:gd name="T7" fmla="*/ 16 h 39"/>
                <a:gd name="T8" fmla="*/ 17 w 127"/>
                <a:gd name="T9" fmla="*/ 0 h 39"/>
                <a:gd name="T10" fmla="*/ 0 w 127"/>
                <a:gd name="T11" fmla="*/ 6 h 39"/>
                <a:gd name="T12" fmla="*/ 7 w 127"/>
                <a:gd name="T13" fmla="*/ 25 h 39"/>
                <a:gd name="T14" fmla="*/ 45 w 127"/>
                <a:gd name="T15" fmla="*/ 37 h 39"/>
                <a:gd name="T16" fmla="*/ 71 w 127"/>
                <a:gd name="T17" fmla="*/ 32 h 39"/>
                <a:gd name="T18" fmla="*/ 80 w 127"/>
                <a:gd name="T19" fmla="*/ 26 h 39"/>
                <a:gd name="T20" fmla="*/ 107 w 127"/>
                <a:gd name="T21" fmla="*/ 25 h 39"/>
                <a:gd name="T22" fmla="*/ 126 w 127"/>
                <a:gd name="T23" fmla="*/ 35 h 39"/>
                <a:gd name="T24" fmla="*/ 127 w 127"/>
                <a:gd name="T25"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39">
                  <a:moveTo>
                    <a:pt x="127" y="31"/>
                  </a:moveTo>
                  <a:lnTo>
                    <a:pt x="108" y="15"/>
                  </a:lnTo>
                  <a:cubicBezTo>
                    <a:pt x="99" y="7"/>
                    <a:pt x="86" y="7"/>
                    <a:pt x="76" y="14"/>
                  </a:cubicBezTo>
                  <a:cubicBezTo>
                    <a:pt x="66" y="21"/>
                    <a:pt x="53" y="22"/>
                    <a:pt x="43" y="16"/>
                  </a:cubicBezTo>
                  <a:lnTo>
                    <a:pt x="17" y="0"/>
                  </a:lnTo>
                  <a:lnTo>
                    <a:pt x="0" y="6"/>
                  </a:lnTo>
                  <a:lnTo>
                    <a:pt x="7" y="25"/>
                  </a:lnTo>
                  <a:lnTo>
                    <a:pt x="45" y="37"/>
                  </a:lnTo>
                  <a:cubicBezTo>
                    <a:pt x="53" y="39"/>
                    <a:pt x="63" y="38"/>
                    <a:pt x="71" y="32"/>
                  </a:cubicBezTo>
                  <a:lnTo>
                    <a:pt x="80" y="26"/>
                  </a:lnTo>
                  <a:cubicBezTo>
                    <a:pt x="88" y="20"/>
                    <a:pt x="99" y="20"/>
                    <a:pt x="107" y="25"/>
                  </a:cubicBezTo>
                  <a:lnTo>
                    <a:pt x="126" y="35"/>
                  </a:lnTo>
                  <a:lnTo>
                    <a:pt x="127" y="31"/>
                  </a:lnTo>
                  <a:close/>
                </a:path>
              </a:pathLst>
            </a:custGeom>
            <a:solidFill>
              <a:srgbClr val="DF6C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2670">
              <a:extLst>
                <a:ext uri="{FF2B5EF4-FFF2-40B4-BE49-F238E27FC236}">
                  <a16:creationId xmlns:a16="http://schemas.microsoft.com/office/drawing/2014/main" id="{12D46E9B-AA7F-45E2-998B-24692AE59657}"/>
                </a:ext>
              </a:extLst>
            </p:cNvPr>
            <p:cNvSpPr>
              <a:spLocks/>
            </p:cNvSpPr>
            <p:nvPr/>
          </p:nvSpPr>
          <p:spPr bwMode="auto">
            <a:xfrm>
              <a:off x="10734675" y="5281613"/>
              <a:ext cx="7938" cy="4763"/>
            </a:xfrm>
            <a:custGeom>
              <a:avLst/>
              <a:gdLst>
                <a:gd name="T0" fmla="*/ 4 w 14"/>
                <a:gd name="T1" fmla="*/ 3 h 8"/>
                <a:gd name="T2" fmla="*/ 0 w 14"/>
                <a:gd name="T3" fmla="*/ 7 h 8"/>
                <a:gd name="T4" fmla="*/ 14 w 14"/>
                <a:gd name="T5" fmla="*/ 8 h 8"/>
                <a:gd name="T6" fmla="*/ 13 w 14"/>
                <a:gd name="T7" fmla="*/ 5 h 8"/>
                <a:gd name="T8" fmla="*/ 4 w 14"/>
                <a:gd name="T9" fmla="*/ 3 h 8"/>
              </a:gdLst>
              <a:ahLst/>
              <a:cxnLst>
                <a:cxn ang="0">
                  <a:pos x="T0" y="T1"/>
                </a:cxn>
                <a:cxn ang="0">
                  <a:pos x="T2" y="T3"/>
                </a:cxn>
                <a:cxn ang="0">
                  <a:pos x="T4" y="T5"/>
                </a:cxn>
                <a:cxn ang="0">
                  <a:pos x="T6" y="T7"/>
                </a:cxn>
                <a:cxn ang="0">
                  <a:pos x="T8" y="T9"/>
                </a:cxn>
              </a:cxnLst>
              <a:rect l="0" t="0" r="r" b="b"/>
              <a:pathLst>
                <a:path w="14" h="8">
                  <a:moveTo>
                    <a:pt x="4" y="3"/>
                  </a:moveTo>
                  <a:lnTo>
                    <a:pt x="0" y="7"/>
                  </a:lnTo>
                  <a:lnTo>
                    <a:pt x="14" y="8"/>
                  </a:lnTo>
                  <a:lnTo>
                    <a:pt x="13" y="5"/>
                  </a:lnTo>
                  <a:cubicBezTo>
                    <a:pt x="11" y="1"/>
                    <a:pt x="7" y="0"/>
                    <a:pt x="4"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2671">
              <a:extLst>
                <a:ext uri="{FF2B5EF4-FFF2-40B4-BE49-F238E27FC236}">
                  <a16:creationId xmlns:a16="http://schemas.microsoft.com/office/drawing/2014/main" id="{B3D5B8E4-9E1F-4D4C-8718-E2F33D5662E0}"/>
                </a:ext>
              </a:extLst>
            </p:cNvPr>
            <p:cNvSpPr>
              <a:spLocks/>
            </p:cNvSpPr>
            <p:nvPr/>
          </p:nvSpPr>
          <p:spPr bwMode="auto">
            <a:xfrm>
              <a:off x="10661650" y="5221288"/>
              <a:ext cx="53975" cy="76200"/>
            </a:xfrm>
            <a:custGeom>
              <a:avLst/>
              <a:gdLst>
                <a:gd name="T0" fmla="*/ 85 w 86"/>
                <a:gd name="T1" fmla="*/ 70 h 120"/>
                <a:gd name="T2" fmla="*/ 78 w 86"/>
                <a:gd name="T3" fmla="*/ 58 h 120"/>
                <a:gd name="T4" fmla="*/ 72 w 86"/>
                <a:gd name="T5" fmla="*/ 52 h 120"/>
                <a:gd name="T6" fmla="*/ 75 w 86"/>
                <a:gd name="T7" fmla="*/ 48 h 120"/>
                <a:gd name="T8" fmla="*/ 72 w 86"/>
                <a:gd name="T9" fmla="*/ 27 h 120"/>
                <a:gd name="T10" fmla="*/ 68 w 86"/>
                <a:gd name="T11" fmla="*/ 24 h 120"/>
                <a:gd name="T12" fmla="*/ 47 w 86"/>
                <a:gd name="T13" fmla="*/ 17 h 120"/>
                <a:gd name="T14" fmla="*/ 24 w 86"/>
                <a:gd name="T15" fmla="*/ 18 h 120"/>
                <a:gd name="T16" fmla="*/ 0 w 86"/>
                <a:gd name="T17" fmla="*/ 1 h 120"/>
                <a:gd name="T18" fmla="*/ 15 w 86"/>
                <a:gd name="T19" fmla="*/ 17 h 120"/>
                <a:gd name="T20" fmla="*/ 33 w 86"/>
                <a:gd name="T21" fmla="*/ 29 h 120"/>
                <a:gd name="T22" fmla="*/ 50 w 86"/>
                <a:gd name="T23" fmla="*/ 120 h 120"/>
                <a:gd name="T24" fmla="*/ 72 w 86"/>
                <a:gd name="T25" fmla="*/ 90 h 120"/>
                <a:gd name="T26" fmla="*/ 59 w 86"/>
                <a:gd name="T27" fmla="*/ 78 h 120"/>
                <a:gd name="T28" fmla="*/ 59 w 86"/>
                <a:gd name="T29" fmla="*/ 73 h 120"/>
                <a:gd name="T30" fmla="*/ 67 w 86"/>
                <a:gd name="T31" fmla="*/ 65 h 120"/>
                <a:gd name="T32" fmla="*/ 75 w 86"/>
                <a:gd name="T33" fmla="*/ 72 h 120"/>
                <a:gd name="T34" fmla="*/ 76 w 86"/>
                <a:gd name="T35" fmla="*/ 87 h 120"/>
                <a:gd name="T36" fmla="*/ 86 w 86"/>
                <a:gd name="T37" fmla="*/ 87 h 120"/>
                <a:gd name="T38" fmla="*/ 85 w 86"/>
                <a:gd name="T39" fmla="*/ 7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120">
                  <a:moveTo>
                    <a:pt x="85" y="70"/>
                  </a:moveTo>
                  <a:cubicBezTo>
                    <a:pt x="85" y="65"/>
                    <a:pt x="82" y="61"/>
                    <a:pt x="78" y="58"/>
                  </a:cubicBezTo>
                  <a:lnTo>
                    <a:pt x="72" y="52"/>
                  </a:lnTo>
                  <a:lnTo>
                    <a:pt x="75" y="48"/>
                  </a:lnTo>
                  <a:cubicBezTo>
                    <a:pt x="79" y="42"/>
                    <a:pt x="78" y="32"/>
                    <a:pt x="72" y="27"/>
                  </a:cubicBezTo>
                  <a:lnTo>
                    <a:pt x="68" y="24"/>
                  </a:lnTo>
                  <a:cubicBezTo>
                    <a:pt x="68" y="24"/>
                    <a:pt x="57" y="15"/>
                    <a:pt x="47" y="17"/>
                  </a:cubicBezTo>
                  <a:cubicBezTo>
                    <a:pt x="39" y="19"/>
                    <a:pt x="30" y="19"/>
                    <a:pt x="24" y="18"/>
                  </a:cubicBezTo>
                  <a:cubicBezTo>
                    <a:pt x="24" y="12"/>
                    <a:pt x="21" y="0"/>
                    <a:pt x="0" y="1"/>
                  </a:cubicBezTo>
                  <a:cubicBezTo>
                    <a:pt x="9" y="8"/>
                    <a:pt x="12" y="10"/>
                    <a:pt x="15" y="17"/>
                  </a:cubicBezTo>
                  <a:cubicBezTo>
                    <a:pt x="15" y="17"/>
                    <a:pt x="18" y="28"/>
                    <a:pt x="33" y="29"/>
                  </a:cubicBezTo>
                  <a:cubicBezTo>
                    <a:pt x="23" y="39"/>
                    <a:pt x="7" y="100"/>
                    <a:pt x="50" y="120"/>
                  </a:cubicBezTo>
                  <a:cubicBezTo>
                    <a:pt x="65" y="111"/>
                    <a:pt x="70" y="95"/>
                    <a:pt x="72" y="90"/>
                  </a:cubicBezTo>
                  <a:cubicBezTo>
                    <a:pt x="65" y="90"/>
                    <a:pt x="59" y="85"/>
                    <a:pt x="59" y="78"/>
                  </a:cubicBezTo>
                  <a:lnTo>
                    <a:pt x="59" y="73"/>
                  </a:lnTo>
                  <a:cubicBezTo>
                    <a:pt x="59" y="69"/>
                    <a:pt x="62" y="65"/>
                    <a:pt x="67" y="65"/>
                  </a:cubicBezTo>
                  <a:cubicBezTo>
                    <a:pt x="71" y="64"/>
                    <a:pt x="75" y="68"/>
                    <a:pt x="75" y="72"/>
                  </a:cubicBezTo>
                  <a:lnTo>
                    <a:pt x="76" y="87"/>
                  </a:lnTo>
                  <a:lnTo>
                    <a:pt x="86" y="87"/>
                  </a:lnTo>
                  <a:lnTo>
                    <a:pt x="85" y="7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2672">
              <a:extLst>
                <a:ext uri="{FF2B5EF4-FFF2-40B4-BE49-F238E27FC236}">
                  <a16:creationId xmlns:a16="http://schemas.microsoft.com/office/drawing/2014/main" id="{C1B1FD79-0EA1-4BE1-8A3D-11F4AAC6AC3A}"/>
                </a:ext>
              </a:extLst>
            </p:cNvPr>
            <p:cNvSpPr>
              <a:spLocks/>
            </p:cNvSpPr>
            <p:nvPr/>
          </p:nvSpPr>
          <p:spPr bwMode="auto">
            <a:xfrm>
              <a:off x="10725150" y="5254625"/>
              <a:ext cx="11113" cy="7938"/>
            </a:xfrm>
            <a:custGeom>
              <a:avLst/>
              <a:gdLst>
                <a:gd name="T0" fmla="*/ 2 w 17"/>
                <a:gd name="T1" fmla="*/ 12 h 12"/>
                <a:gd name="T2" fmla="*/ 1 w 17"/>
                <a:gd name="T3" fmla="*/ 12 h 12"/>
                <a:gd name="T4" fmla="*/ 0 w 17"/>
                <a:gd name="T5" fmla="*/ 10 h 12"/>
                <a:gd name="T6" fmla="*/ 5 w 17"/>
                <a:gd name="T7" fmla="*/ 2 h 12"/>
                <a:gd name="T8" fmla="*/ 15 w 17"/>
                <a:gd name="T9" fmla="*/ 1 h 12"/>
                <a:gd name="T10" fmla="*/ 16 w 17"/>
                <a:gd name="T11" fmla="*/ 3 h 12"/>
                <a:gd name="T12" fmla="*/ 14 w 17"/>
                <a:gd name="T13" fmla="*/ 4 h 12"/>
                <a:gd name="T14" fmla="*/ 7 w 17"/>
                <a:gd name="T15" fmla="*/ 5 h 12"/>
                <a:gd name="T16" fmla="*/ 3 w 17"/>
                <a:gd name="T17" fmla="*/ 11 h 12"/>
                <a:gd name="T18" fmla="*/ 2 w 17"/>
                <a:gd name="T1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2">
                  <a:moveTo>
                    <a:pt x="2" y="12"/>
                  </a:moveTo>
                  <a:cubicBezTo>
                    <a:pt x="1" y="12"/>
                    <a:pt x="1" y="12"/>
                    <a:pt x="1" y="12"/>
                  </a:cubicBezTo>
                  <a:cubicBezTo>
                    <a:pt x="0" y="12"/>
                    <a:pt x="0" y="11"/>
                    <a:pt x="0" y="10"/>
                  </a:cubicBezTo>
                  <a:cubicBezTo>
                    <a:pt x="0" y="10"/>
                    <a:pt x="1" y="5"/>
                    <a:pt x="5" y="2"/>
                  </a:cubicBezTo>
                  <a:cubicBezTo>
                    <a:pt x="8" y="1"/>
                    <a:pt x="11" y="0"/>
                    <a:pt x="15" y="1"/>
                  </a:cubicBezTo>
                  <a:cubicBezTo>
                    <a:pt x="16" y="1"/>
                    <a:pt x="17" y="2"/>
                    <a:pt x="16" y="3"/>
                  </a:cubicBezTo>
                  <a:cubicBezTo>
                    <a:pt x="16" y="4"/>
                    <a:pt x="15" y="5"/>
                    <a:pt x="14" y="4"/>
                  </a:cubicBezTo>
                  <a:cubicBezTo>
                    <a:pt x="11" y="4"/>
                    <a:pt x="9" y="4"/>
                    <a:pt x="7" y="5"/>
                  </a:cubicBezTo>
                  <a:cubicBezTo>
                    <a:pt x="4" y="7"/>
                    <a:pt x="3" y="11"/>
                    <a:pt x="3" y="11"/>
                  </a:cubicBezTo>
                  <a:cubicBezTo>
                    <a:pt x="3" y="12"/>
                    <a:pt x="2" y="12"/>
                    <a:pt x="2" y="1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2673">
              <a:extLst>
                <a:ext uri="{FF2B5EF4-FFF2-40B4-BE49-F238E27FC236}">
                  <a16:creationId xmlns:a16="http://schemas.microsoft.com/office/drawing/2014/main" id="{5437F506-74B9-469F-8836-A97CDC2B6FDB}"/>
                </a:ext>
              </a:extLst>
            </p:cNvPr>
            <p:cNvSpPr>
              <a:spLocks/>
            </p:cNvSpPr>
            <p:nvPr/>
          </p:nvSpPr>
          <p:spPr bwMode="auto">
            <a:xfrm>
              <a:off x="10907713" y="5303838"/>
              <a:ext cx="39688" cy="30163"/>
            </a:xfrm>
            <a:custGeom>
              <a:avLst/>
              <a:gdLst>
                <a:gd name="T0" fmla="*/ 64 w 64"/>
                <a:gd name="T1" fmla="*/ 33 h 48"/>
                <a:gd name="T2" fmla="*/ 17 w 64"/>
                <a:gd name="T3" fmla="*/ 0 h 48"/>
                <a:gd name="T4" fmla="*/ 0 w 64"/>
                <a:gd name="T5" fmla="*/ 24 h 48"/>
                <a:gd name="T6" fmla="*/ 53 w 64"/>
                <a:gd name="T7" fmla="*/ 48 h 48"/>
                <a:gd name="T8" fmla="*/ 64 w 64"/>
                <a:gd name="T9" fmla="*/ 33 h 48"/>
              </a:gdLst>
              <a:ahLst/>
              <a:cxnLst>
                <a:cxn ang="0">
                  <a:pos x="T0" y="T1"/>
                </a:cxn>
                <a:cxn ang="0">
                  <a:pos x="T2" y="T3"/>
                </a:cxn>
                <a:cxn ang="0">
                  <a:pos x="T4" y="T5"/>
                </a:cxn>
                <a:cxn ang="0">
                  <a:pos x="T6" y="T7"/>
                </a:cxn>
                <a:cxn ang="0">
                  <a:pos x="T8" y="T9"/>
                </a:cxn>
              </a:cxnLst>
              <a:rect l="0" t="0" r="r" b="b"/>
              <a:pathLst>
                <a:path w="64" h="48">
                  <a:moveTo>
                    <a:pt x="64" y="33"/>
                  </a:moveTo>
                  <a:cubicBezTo>
                    <a:pt x="43" y="8"/>
                    <a:pt x="17" y="0"/>
                    <a:pt x="17" y="0"/>
                  </a:cubicBezTo>
                  <a:lnTo>
                    <a:pt x="0" y="24"/>
                  </a:lnTo>
                  <a:lnTo>
                    <a:pt x="53" y="48"/>
                  </a:lnTo>
                  <a:lnTo>
                    <a:pt x="64" y="33"/>
                  </a:ln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2674">
              <a:extLst>
                <a:ext uri="{FF2B5EF4-FFF2-40B4-BE49-F238E27FC236}">
                  <a16:creationId xmlns:a16="http://schemas.microsoft.com/office/drawing/2014/main" id="{51859351-69CE-424F-8804-6C67DA288CAE}"/>
                </a:ext>
              </a:extLst>
            </p:cNvPr>
            <p:cNvSpPr>
              <a:spLocks/>
            </p:cNvSpPr>
            <p:nvPr/>
          </p:nvSpPr>
          <p:spPr bwMode="auto">
            <a:xfrm>
              <a:off x="10880725" y="5329238"/>
              <a:ext cx="66675" cy="26988"/>
            </a:xfrm>
            <a:custGeom>
              <a:avLst/>
              <a:gdLst>
                <a:gd name="T0" fmla="*/ 99 w 106"/>
                <a:gd name="T1" fmla="*/ 0 h 42"/>
                <a:gd name="T2" fmla="*/ 104 w 106"/>
                <a:gd name="T3" fmla="*/ 16 h 42"/>
                <a:gd name="T4" fmla="*/ 22 w 106"/>
                <a:gd name="T5" fmla="*/ 42 h 42"/>
                <a:gd name="T6" fmla="*/ 0 w 106"/>
                <a:gd name="T7" fmla="*/ 42 h 42"/>
                <a:gd name="T8" fmla="*/ 4 w 106"/>
                <a:gd name="T9" fmla="*/ 19 h 42"/>
                <a:gd name="T10" fmla="*/ 56 w 106"/>
                <a:gd name="T11" fmla="*/ 12 h 42"/>
                <a:gd name="T12" fmla="*/ 97 w 106"/>
                <a:gd name="T13" fmla="*/ 4 h 42"/>
                <a:gd name="T14" fmla="*/ 99 w 106"/>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42">
                  <a:moveTo>
                    <a:pt x="99" y="0"/>
                  </a:moveTo>
                  <a:cubicBezTo>
                    <a:pt x="99" y="0"/>
                    <a:pt x="104" y="8"/>
                    <a:pt x="104" y="16"/>
                  </a:cubicBezTo>
                  <a:cubicBezTo>
                    <a:pt x="87" y="36"/>
                    <a:pt x="41" y="16"/>
                    <a:pt x="22" y="42"/>
                  </a:cubicBezTo>
                  <a:lnTo>
                    <a:pt x="0" y="42"/>
                  </a:lnTo>
                  <a:lnTo>
                    <a:pt x="4" y="19"/>
                  </a:lnTo>
                  <a:cubicBezTo>
                    <a:pt x="4" y="19"/>
                    <a:pt x="27" y="6"/>
                    <a:pt x="56" y="12"/>
                  </a:cubicBezTo>
                  <a:cubicBezTo>
                    <a:pt x="106" y="21"/>
                    <a:pt x="97" y="4"/>
                    <a:pt x="97" y="4"/>
                  </a:cubicBezTo>
                  <a:lnTo>
                    <a:pt x="99" y="0"/>
                  </a:lnTo>
                  <a:close/>
                </a:path>
              </a:pathLst>
            </a:custGeom>
            <a:solidFill>
              <a:srgbClr val="ED84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2675">
              <a:extLst>
                <a:ext uri="{FF2B5EF4-FFF2-40B4-BE49-F238E27FC236}">
                  <a16:creationId xmlns:a16="http://schemas.microsoft.com/office/drawing/2014/main" id="{C0CB89B4-E0F9-41CC-9E59-1D4EA3BF4A30}"/>
                </a:ext>
              </a:extLst>
            </p:cNvPr>
            <p:cNvSpPr>
              <a:spLocks/>
            </p:cNvSpPr>
            <p:nvPr/>
          </p:nvSpPr>
          <p:spPr bwMode="auto">
            <a:xfrm>
              <a:off x="10925175" y="5318125"/>
              <a:ext cx="19050" cy="14288"/>
            </a:xfrm>
            <a:custGeom>
              <a:avLst/>
              <a:gdLst>
                <a:gd name="T0" fmla="*/ 28 w 30"/>
                <a:gd name="T1" fmla="*/ 22 h 22"/>
                <a:gd name="T2" fmla="*/ 0 w 30"/>
                <a:gd name="T3" fmla="*/ 0 h 22"/>
                <a:gd name="T4" fmla="*/ 30 w 30"/>
                <a:gd name="T5" fmla="*/ 18 h 22"/>
                <a:gd name="T6" fmla="*/ 28 w 30"/>
                <a:gd name="T7" fmla="*/ 22 h 22"/>
              </a:gdLst>
              <a:ahLst/>
              <a:cxnLst>
                <a:cxn ang="0">
                  <a:pos x="T0" y="T1"/>
                </a:cxn>
                <a:cxn ang="0">
                  <a:pos x="T2" y="T3"/>
                </a:cxn>
                <a:cxn ang="0">
                  <a:pos x="T4" y="T5"/>
                </a:cxn>
                <a:cxn ang="0">
                  <a:pos x="T6" y="T7"/>
                </a:cxn>
              </a:cxnLst>
              <a:rect l="0" t="0" r="r" b="b"/>
              <a:pathLst>
                <a:path w="30" h="22">
                  <a:moveTo>
                    <a:pt x="28" y="22"/>
                  </a:moveTo>
                  <a:cubicBezTo>
                    <a:pt x="28" y="22"/>
                    <a:pt x="14" y="5"/>
                    <a:pt x="0" y="0"/>
                  </a:cubicBezTo>
                  <a:cubicBezTo>
                    <a:pt x="17" y="3"/>
                    <a:pt x="30" y="18"/>
                    <a:pt x="30" y="18"/>
                  </a:cubicBezTo>
                  <a:lnTo>
                    <a:pt x="28" y="22"/>
                  </a:lnTo>
                  <a:close/>
                </a:path>
              </a:pathLst>
            </a:custGeom>
            <a:solidFill>
              <a:srgbClr val="022E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676">
              <a:extLst>
                <a:ext uri="{FF2B5EF4-FFF2-40B4-BE49-F238E27FC236}">
                  <a16:creationId xmlns:a16="http://schemas.microsoft.com/office/drawing/2014/main" id="{51A3E2DA-B261-4B99-AAB1-EDC0E5031880}"/>
                </a:ext>
              </a:extLst>
            </p:cNvPr>
            <p:cNvSpPr>
              <a:spLocks/>
            </p:cNvSpPr>
            <p:nvPr/>
          </p:nvSpPr>
          <p:spPr bwMode="auto">
            <a:xfrm>
              <a:off x="11049000" y="5227638"/>
              <a:ext cx="85725" cy="68263"/>
            </a:xfrm>
            <a:custGeom>
              <a:avLst/>
              <a:gdLst>
                <a:gd name="T0" fmla="*/ 117 w 136"/>
                <a:gd name="T1" fmla="*/ 20 h 108"/>
                <a:gd name="T2" fmla="*/ 75 w 136"/>
                <a:gd name="T3" fmla="*/ 15 h 108"/>
                <a:gd name="T4" fmla="*/ 39 w 136"/>
                <a:gd name="T5" fmla="*/ 49 h 108"/>
                <a:gd name="T6" fmla="*/ 30 w 136"/>
                <a:gd name="T7" fmla="*/ 58 h 108"/>
                <a:gd name="T8" fmla="*/ 18 w 136"/>
                <a:gd name="T9" fmla="*/ 55 h 108"/>
                <a:gd name="T10" fmla="*/ 0 w 136"/>
                <a:gd name="T11" fmla="*/ 67 h 108"/>
                <a:gd name="T12" fmla="*/ 12 w 136"/>
                <a:gd name="T13" fmla="*/ 78 h 108"/>
                <a:gd name="T14" fmla="*/ 9 w 136"/>
                <a:gd name="T15" fmla="*/ 93 h 108"/>
                <a:gd name="T16" fmla="*/ 24 w 136"/>
                <a:gd name="T17" fmla="*/ 96 h 108"/>
                <a:gd name="T18" fmla="*/ 27 w 136"/>
                <a:gd name="T19" fmla="*/ 100 h 108"/>
                <a:gd name="T20" fmla="*/ 58 w 136"/>
                <a:gd name="T21" fmla="*/ 94 h 108"/>
                <a:gd name="T22" fmla="*/ 83 w 136"/>
                <a:gd name="T23" fmla="*/ 78 h 108"/>
                <a:gd name="T24" fmla="*/ 73 w 136"/>
                <a:gd name="T25" fmla="*/ 66 h 108"/>
                <a:gd name="T26" fmla="*/ 74 w 136"/>
                <a:gd name="T27" fmla="*/ 59 h 108"/>
                <a:gd name="T28" fmla="*/ 83 w 136"/>
                <a:gd name="T29" fmla="*/ 52 h 108"/>
                <a:gd name="T30" fmla="*/ 91 w 136"/>
                <a:gd name="T31" fmla="*/ 61 h 108"/>
                <a:gd name="T32" fmla="*/ 91 w 136"/>
                <a:gd name="T33" fmla="*/ 62 h 108"/>
                <a:gd name="T34" fmla="*/ 107 w 136"/>
                <a:gd name="T35" fmla="*/ 46 h 108"/>
                <a:gd name="T36" fmla="*/ 134 w 136"/>
                <a:gd name="T37" fmla="*/ 35 h 108"/>
                <a:gd name="T38" fmla="*/ 117 w 136"/>
                <a:gd name="T39" fmla="*/ 2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108">
                  <a:moveTo>
                    <a:pt x="117" y="20"/>
                  </a:moveTo>
                  <a:cubicBezTo>
                    <a:pt x="110" y="0"/>
                    <a:pt x="81" y="0"/>
                    <a:pt x="75" y="15"/>
                  </a:cubicBezTo>
                  <a:cubicBezTo>
                    <a:pt x="57" y="2"/>
                    <a:pt x="24" y="26"/>
                    <a:pt x="39" y="49"/>
                  </a:cubicBezTo>
                  <a:cubicBezTo>
                    <a:pt x="34" y="51"/>
                    <a:pt x="31" y="54"/>
                    <a:pt x="30" y="58"/>
                  </a:cubicBezTo>
                  <a:cubicBezTo>
                    <a:pt x="26" y="56"/>
                    <a:pt x="22" y="55"/>
                    <a:pt x="18" y="55"/>
                  </a:cubicBezTo>
                  <a:cubicBezTo>
                    <a:pt x="8" y="55"/>
                    <a:pt x="0" y="60"/>
                    <a:pt x="0" y="67"/>
                  </a:cubicBezTo>
                  <a:cubicBezTo>
                    <a:pt x="0" y="72"/>
                    <a:pt x="5" y="76"/>
                    <a:pt x="12" y="78"/>
                  </a:cubicBezTo>
                  <a:cubicBezTo>
                    <a:pt x="7" y="82"/>
                    <a:pt x="5" y="88"/>
                    <a:pt x="9" y="93"/>
                  </a:cubicBezTo>
                  <a:cubicBezTo>
                    <a:pt x="13" y="98"/>
                    <a:pt x="19" y="98"/>
                    <a:pt x="24" y="96"/>
                  </a:cubicBezTo>
                  <a:cubicBezTo>
                    <a:pt x="25" y="97"/>
                    <a:pt x="26" y="99"/>
                    <a:pt x="27" y="100"/>
                  </a:cubicBezTo>
                  <a:cubicBezTo>
                    <a:pt x="35" y="108"/>
                    <a:pt x="56" y="106"/>
                    <a:pt x="58" y="94"/>
                  </a:cubicBezTo>
                  <a:cubicBezTo>
                    <a:pt x="69" y="94"/>
                    <a:pt x="80" y="88"/>
                    <a:pt x="83" y="78"/>
                  </a:cubicBezTo>
                  <a:cubicBezTo>
                    <a:pt x="77" y="78"/>
                    <a:pt x="73" y="72"/>
                    <a:pt x="73" y="66"/>
                  </a:cubicBezTo>
                  <a:lnTo>
                    <a:pt x="74" y="59"/>
                  </a:lnTo>
                  <a:cubicBezTo>
                    <a:pt x="74" y="55"/>
                    <a:pt x="78" y="51"/>
                    <a:pt x="83" y="52"/>
                  </a:cubicBezTo>
                  <a:cubicBezTo>
                    <a:pt x="88" y="52"/>
                    <a:pt x="92" y="56"/>
                    <a:pt x="91" y="61"/>
                  </a:cubicBezTo>
                  <a:lnTo>
                    <a:pt x="91" y="62"/>
                  </a:lnTo>
                  <a:cubicBezTo>
                    <a:pt x="97" y="60"/>
                    <a:pt x="103" y="57"/>
                    <a:pt x="107" y="46"/>
                  </a:cubicBezTo>
                  <a:cubicBezTo>
                    <a:pt x="119" y="50"/>
                    <a:pt x="132" y="44"/>
                    <a:pt x="134" y="35"/>
                  </a:cubicBezTo>
                  <a:cubicBezTo>
                    <a:pt x="136" y="26"/>
                    <a:pt x="125" y="17"/>
                    <a:pt x="117" y="2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677">
              <a:extLst>
                <a:ext uri="{FF2B5EF4-FFF2-40B4-BE49-F238E27FC236}">
                  <a16:creationId xmlns:a16="http://schemas.microsoft.com/office/drawing/2014/main" id="{55E89FE5-F5EE-4944-BE13-D130BDF486FF}"/>
                </a:ext>
              </a:extLst>
            </p:cNvPr>
            <p:cNvSpPr>
              <a:spLocks/>
            </p:cNvSpPr>
            <p:nvPr/>
          </p:nvSpPr>
          <p:spPr bwMode="auto">
            <a:xfrm>
              <a:off x="11164888" y="5327650"/>
              <a:ext cx="161925" cy="128588"/>
            </a:xfrm>
            <a:custGeom>
              <a:avLst/>
              <a:gdLst>
                <a:gd name="T0" fmla="*/ 201 w 257"/>
                <a:gd name="T1" fmla="*/ 112 h 202"/>
                <a:gd name="T2" fmla="*/ 206 w 257"/>
                <a:gd name="T3" fmla="*/ 45 h 202"/>
                <a:gd name="T4" fmla="*/ 206 w 257"/>
                <a:gd name="T5" fmla="*/ 45 h 202"/>
                <a:gd name="T6" fmla="*/ 198 w 257"/>
                <a:gd name="T7" fmla="*/ 17 h 202"/>
                <a:gd name="T8" fmla="*/ 159 w 257"/>
                <a:gd name="T9" fmla="*/ 3 h 202"/>
                <a:gd name="T10" fmla="*/ 0 w 257"/>
                <a:gd name="T11" fmla="*/ 146 h 202"/>
                <a:gd name="T12" fmla="*/ 113 w 257"/>
                <a:gd name="T13" fmla="*/ 202 h 202"/>
                <a:gd name="T14" fmla="*/ 133 w 257"/>
                <a:gd name="T15" fmla="*/ 154 h 202"/>
                <a:gd name="T16" fmla="*/ 146 w 257"/>
                <a:gd name="T17" fmla="*/ 132 h 202"/>
                <a:gd name="T18" fmla="*/ 163 w 257"/>
                <a:gd name="T19" fmla="*/ 111 h 202"/>
                <a:gd name="T20" fmla="*/ 163 w 257"/>
                <a:gd name="T21" fmla="*/ 115 h 202"/>
                <a:gd name="T22" fmla="*/ 179 w 257"/>
                <a:gd name="T23" fmla="*/ 145 h 202"/>
                <a:gd name="T24" fmla="*/ 231 w 257"/>
                <a:gd name="T25" fmla="*/ 180 h 202"/>
                <a:gd name="T26" fmla="*/ 256 w 257"/>
                <a:gd name="T27" fmla="*/ 148 h 202"/>
                <a:gd name="T28" fmla="*/ 257 w 257"/>
                <a:gd name="T29" fmla="*/ 142 h 202"/>
                <a:gd name="T30" fmla="*/ 201 w 257"/>
                <a:gd name="T31" fmla="*/ 11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 h="202">
                  <a:moveTo>
                    <a:pt x="201" y="112"/>
                  </a:moveTo>
                  <a:lnTo>
                    <a:pt x="206" y="45"/>
                  </a:lnTo>
                  <a:lnTo>
                    <a:pt x="206" y="45"/>
                  </a:lnTo>
                  <a:cubicBezTo>
                    <a:pt x="207" y="35"/>
                    <a:pt x="204" y="25"/>
                    <a:pt x="198" y="17"/>
                  </a:cubicBezTo>
                  <a:cubicBezTo>
                    <a:pt x="189" y="5"/>
                    <a:pt x="174" y="0"/>
                    <a:pt x="159" y="3"/>
                  </a:cubicBezTo>
                  <a:cubicBezTo>
                    <a:pt x="94" y="15"/>
                    <a:pt x="4" y="92"/>
                    <a:pt x="0" y="146"/>
                  </a:cubicBezTo>
                  <a:cubicBezTo>
                    <a:pt x="40" y="172"/>
                    <a:pt x="113" y="202"/>
                    <a:pt x="113" y="202"/>
                  </a:cubicBezTo>
                  <a:lnTo>
                    <a:pt x="133" y="154"/>
                  </a:lnTo>
                  <a:cubicBezTo>
                    <a:pt x="136" y="146"/>
                    <a:pt x="141" y="139"/>
                    <a:pt x="146" y="132"/>
                  </a:cubicBezTo>
                  <a:lnTo>
                    <a:pt x="163" y="111"/>
                  </a:lnTo>
                  <a:lnTo>
                    <a:pt x="163" y="115"/>
                  </a:lnTo>
                  <a:cubicBezTo>
                    <a:pt x="163" y="127"/>
                    <a:pt x="169" y="139"/>
                    <a:pt x="179" y="145"/>
                  </a:cubicBezTo>
                  <a:lnTo>
                    <a:pt x="231" y="180"/>
                  </a:lnTo>
                  <a:cubicBezTo>
                    <a:pt x="244" y="173"/>
                    <a:pt x="253" y="162"/>
                    <a:pt x="256" y="148"/>
                  </a:cubicBezTo>
                  <a:lnTo>
                    <a:pt x="257" y="142"/>
                  </a:lnTo>
                  <a:lnTo>
                    <a:pt x="201" y="112"/>
                  </a:lnTo>
                  <a:close/>
                </a:path>
              </a:pathLst>
            </a:custGeom>
            <a:solidFill>
              <a:srgbClr val="0D73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2678">
              <a:extLst>
                <a:ext uri="{FF2B5EF4-FFF2-40B4-BE49-F238E27FC236}">
                  <a16:creationId xmlns:a16="http://schemas.microsoft.com/office/drawing/2014/main" id="{07915B96-B2BB-4350-9128-53D49E7C06DD}"/>
                </a:ext>
              </a:extLst>
            </p:cNvPr>
            <p:cNvSpPr>
              <a:spLocks/>
            </p:cNvSpPr>
            <p:nvPr/>
          </p:nvSpPr>
          <p:spPr bwMode="auto">
            <a:xfrm>
              <a:off x="11252200" y="5356225"/>
              <a:ext cx="15875" cy="50800"/>
            </a:xfrm>
            <a:custGeom>
              <a:avLst/>
              <a:gdLst>
                <a:gd name="T0" fmla="*/ 24 w 24"/>
                <a:gd name="T1" fmla="*/ 65 h 80"/>
                <a:gd name="T2" fmla="*/ 23 w 24"/>
                <a:gd name="T3" fmla="*/ 0 h 80"/>
                <a:gd name="T4" fmla="*/ 13 w 24"/>
                <a:gd name="T5" fmla="*/ 80 h 80"/>
                <a:gd name="T6" fmla="*/ 24 w 24"/>
                <a:gd name="T7" fmla="*/ 65 h 80"/>
              </a:gdLst>
              <a:ahLst/>
              <a:cxnLst>
                <a:cxn ang="0">
                  <a:pos x="T0" y="T1"/>
                </a:cxn>
                <a:cxn ang="0">
                  <a:pos x="T2" y="T3"/>
                </a:cxn>
                <a:cxn ang="0">
                  <a:pos x="T4" y="T5"/>
                </a:cxn>
                <a:cxn ang="0">
                  <a:pos x="T6" y="T7"/>
                </a:cxn>
              </a:cxnLst>
              <a:rect l="0" t="0" r="r" b="b"/>
              <a:pathLst>
                <a:path w="24" h="80">
                  <a:moveTo>
                    <a:pt x="24" y="65"/>
                  </a:moveTo>
                  <a:lnTo>
                    <a:pt x="23" y="0"/>
                  </a:lnTo>
                  <a:cubicBezTo>
                    <a:pt x="23" y="0"/>
                    <a:pt x="0" y="38"/>
                    <a:pt x="13" y="80"/>
                  </a:cubicBezTo>
                  <a:cubicBezTo>
                    <a:pt x="15" y="78"/>
                    <a:pt x="24" y="65"/>
                    <a:pt x="24" y="65"/>
                  </a:cubicBezTo>
                  <a:close/>
                </a:path>
              </a:pathLst>
            </a:custGeom>
            <a:solidFill>
              <a:srgbClr val="043C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2679">
              <a:extLst>
                <a:ext uri="{FF2B5EF4-FFF2-40B4-BE49-F238E27FC236}">
                  <a16:creationId xmlns:a16="http://schemas.microsoft.com/office/drawing/2014/main" id="{B8692F2B-6516-4145-B191-3F1818ED8662}"/>
                </a:ext>
              </a:extLst>
            </p:cNvPr>
            <p:cNvSpPr>
              <a:spLocks/>
            </p:cNvSpPr>
            <p:nvPr/>
          </p:nvSpPr>
          <p:spPr bwMode="auto">
            <a:xfrm>
              <a:off x="11058525" y="5318125"/>
              <a:ext cx="68263" cy="104775"/>
            </a:xfrm>
            <a:custGeom>
              <a:avLst/>
              <a:gdLst>
                <a:gd name="T0" fmla="*/ 0 w 107"/>
                <a:gd name="T1" fmla="*/ 24 h 165"/>
                <a:gd name="T2" fmla="*/ 0 w 107"/>
                <a:gd name="T3" fmla="*/ 90 h 165"/>
                <a:gd name="T4" fmla="*/ 19 w 107"/>
                <a:gd name="T5" fmla="*/ 122 h 165"/>
                <a:gd name="T6" fmla="*/ 93 w 107"/>
                <a:gd name="T7" fmla="*/ 165 h 165"/>
                <a:gd name="T8" fmla="*/ 107 w 107"/>
                <a:gd name="T9" fmla="*/ 140 h 165"/>
                <a:gd name="T10" fmla="*/ 44 w 107"/>
                <a:gd name="T11" fmla="*/ 89 h 165"/>
                <a:gd name="T12" fmla="*/ 46 w 107"/>
                <a:gd name="T13" fmla="*/ 25 h 165"/>
                <a:gd name="T14" fmla="*/ 22 w 107"/>
                <a:gd name="T15" fmla="*/ 1 h 165"/>
                <a:gd name="T16" fmla="*/ 0 w 107"/>
                <a:gd name="T17" fmla="*/ 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65">
                  <a:moveTo>
                    <a:pt x="0" y="24"/>
                  </a:moveTo>
                  <a:lnTo>
                    <a:pt x="0" y="90"/>
                  </a:lnTo>
                  <a:cubicBezTo>
                    <a:pt x="0" y="103"/>
                    <a:pt x="7" y="115"/>
                    <a:pt x="19" y="122"/>
                  </a:cubicBezTo>
                  <a:lnTo>
                    <a:pt x="93" y="165"/>
                  </a:lnTo>
                  <a:lnTo>
                    <a:pt x="107" y="140"/>
                  </a:lnTo>
                  <a:lnTo>
                    <a:pt x="44" y="89"/>
                  </a:lnTo>
                  <a:lnTo>
                    <a:pt x="46" y="25"/>
                  </a:lnTo>
                  <a:cubicBezTo>
                    <a:pt x="47" y="11"/>
                    <a:pt x="36" y="0"/>
                    <a:pt x="22" y="1"/>
                  </a:cubicBezTo>
                  <a:cubicBezTo>
                    <a:pt x="10" y="1"/>
                    <a:pt x="0" y="11"/>
                    <a:pt x="0" y="2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2680">
              <a:extLst>
                <a:ext uri="{FF2B5EF4-FFF2-40B4-BE49-F238E27FC236}">
                  <a16:creationId xmlns:a16="http://schemas.microsoft.com/office/drawing/2014/main" id="{35056B7A-2328-4AD2-9B27-EB91BE0769B3}"/>
                </a:ext>
              </a:extLst>
            </p:cNvPr>
            <p:cNvSpPr>
              <a:spLocks/>
            </p:cNvSpPr>
            <p:nvPr/>
          </p:nvSpPr>
          <p:spPr bwMode="auto">
            <a:xfrm>
              <a:off x="11010900" y="5294313"/>
              <a:ext cx="115888" cy="128588"/>
            </a:xfrm>
            <a:custGeom>
              <a:avLst/>
              <a:gdLst>
                <a:gd name="T0" fmla="*/ 120 w 183"/>
                <a:gd name="T1" fmla="*/ 127 h 203"/>
                <a:gd name="T2" fmla="*/ 122 w 183"/>
                <a:gd name="T3" fmla="*/ 63 h 203"/>
                <a:gd name="T4" fmla="*/ 121 w 183"/>
                <a:gd name="T5" fmla="*/ 54 h 203"/>
                <a:gd name="T6" fmla="*/ 133 w 183"/>
                <a:gd name="T7" fmla="*/ 64 h 203"/>
                <a:gd name="T8" fmla="*/ 134 w 183"/>
                <a:gd name="T9" fmla="*/ 64 h 203"/>
                <a:gd name="T10" fmla="*/ 132 w 183"/>
                <a:gd name="T11" fmla="*/ 44 h 203"/>
                <a:gd name="T12" fmla="*/ 127 w 183"/>
                <a:gd name="T13" fmla="*/ 26 h 203"/>
                <a:gd name="T14" fmla="*/ 81 w 183"/>
                <a:gd name="T15" fmla="*/ 9 h 203"/>
                <a:gd name="T16" fmla="*/ 23 w 183"/>
                <a:gd name="T17" fmla="*/ 76 h 203"/>
                <a:gd name="T18" fmla="*/ 0 w 183"/>
                <a:gd name="T19" fmla="*/ 180 h 203"/>
                <a:gd name="T20" fmla="*/ 40 w 183"/>
                <a:gd name="T21" fmla="*/ 120 h 203"/>
                <a:gd name="T22" fmla="*/ 76 w 183"/>
                <a:gd name="T23" fmla="*/ 63 h 203"/>
                <a:gd name="T24" fmla="*/ 76 w 183"/>
                <a:gd name="T25" fmla="*/ 128 h 203"/>
                <a:gd name="T26" fmla="*/ 95 w 183"/>
                <a:gd name="T27" fmla="*/ 160 h 203"/>
                <a:gd name="T28" fmla="*/ 169 w 183"/>
                <a:gd name="T29" fmla="*/ 203 h 203"/>
                <a:gd name="T30" fmla="*/ 183 w 183"/>
                <a:gd name="T31" fmla="*/ 178 h 203"/>
                <a:gd name="T32" fmla="*/ 120 w 183"/>
                <a:gd name="T33" fmla="*/ 12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3" h="203">
                  <a:moveTo>
                    <a:pt x="120" y="127"/>
                  </a:moveTo>
                  <a:lnTo>
                    <a:pt x="122" y="63"/>
                  </a:lnTo>
                  <a:cubicBezTo>
                    <a:pt x="122" y="59"/>
                    <a:pt x="122" y="56"/>
                    <a:pt x="121" y="54"/>
                  </a:cubicBezTo>
                  <a:cubicBezTo>
                    <a:pt x="125" y="56"/>
                    <a:pt x="130" y="59"/>
                    <a:pt x="133" y="64"/>
                  </a:cubicBezTo>
                  <a:lnTo>
                    <a:pt x="134" y="64"/>
                  </a:lnTo>
                  <a:cubicBezTo>
                    <a:pt x="134" y="58"/>
                    <a:pt x="134" y="51"/>
                    <a:pt x="132" y="44"/>
                  </a:cubicBezTo>
                  <a:cubicBezTo>
                    <a:pt x="131" y="39"/>
                    <a:pt x="129" y="33"/>
                    <a:pt x="127" y="26"/>
                  </a:cubicBezTo>
                  <a:cubicBezTo>
                    <a:pt x="120" y="8"/>
                    <a:pt x="98" y="0"/>
                    <a:pt x="81" y="9"/>
                  </a:cubicBezTo>
                  <a:cubicBezTo>
                    <a:pt x="62" y="20"/>
                    <a:pt x="38" y="39"/>
                    <a:pt x="23" y="76"/>
                  </a:cubicBezTo>
                  <a:cubicBezTo>
                    <a:pt x="7" y="114"/>
                    <a:pt x="6" y="149"/>
                    <a:pt x="0" y="180"/>
                  </a:cubicBezTo>
                  <a:cubicBezTo>
                    <a:pt x="19" y="164"/>
                    <a:pt x="32" y="143"/>
                    <a:pt x="40" y="120"/>
                  </a:cubicBezTo>
                  <a:cubicBezTo>
                    <a:pt x="47" y="98"/>
                    <a:pt x="60" y="78"/>
                    <a:pt x="76" y="63"/>
                  </a:cubicBezTo>
                  <a:lnTo>
                    <a:pt x="76" y="128"/>
                  </a:lnTo>
                  <a:cubicBezTo>
                    <a:pt x="76" y="141"/>
                    <a:pt x="83" y="153"/>
                    <a:pt x="95" y="160"/>
                  </a:cubicBezTo>
                  <a:lnTo>
                    <a:pt x="169" y="203"/>
                  </a:lnTo>
                  <a:lnTo>
                    <a:pt x="183" y="178"/>
                  </a:lnTo>
                  <a:lnTo>
                    <a:pt x="120" y="127"/>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2681">
              <a:extLst>
                <a:ext uri="{FF2B5EF4-FFF2-40B4-BE49-F238E27FC236}">
                  <a16:creationId xmlns:a16="http://schemas.microsoft.com/office/drawing/2014/main" id="{704B0AD7-FEA2-46E3-833D-29B566B42526}"/>
                </a:ext>
              </a:extLst>
            </p:cNvPr>
            <p:cNvSpPr>
              <a:spLocks/>
            </p:cNvSpPr>
            <p:nvPr/>
          </p:nvSpPr>
          <p:spPr bwMode="auto">
            <a:xfrm>
              <a:off x="11069638" y="5365750"/>
              <a:ext cx="14288" cy="9525"/>
            </a:xfrm>
            <a:custGeom>
              <a:avLst/>
              <a:gdLst>
                <a:gd name="T0" fmla="*/ 23 w 23"/>
                <a:gd name="T1" fmla="*/ 14 h 14"/>
                <a:gd name="T2" fmla="*/ 0 w 23"/>
                <a:gd name="T3" fmla="*/ 11 h 14"/>
                <a:gd name="T4" fmla="*/ 23 w 23"/>
                <a:gd name="T5" fmla="*/ 14 h 14"/>
              </a:gdLst>
              <a:ahLst/>
              <a:cxnLst>
                <a:cxn ang="0">
                  <a:pos x="T0" y="T1"/>
                </a:cxn>
                <a:cxn ang="0">
                  <a:pos x="T2" y="T3"/>
                </a:cxn>
                <a:cxn ang="0">
                  <a:pos x="T4" y="T5"/>
                </a:cxn>
              </a:cxnLst>
              <a:rect l="0" t="0" r="r" b="b"/>
              <a:pathLst>
                <a:path w="23" h="14">
                  <a:moveTo>
                    <a:pt x="23" y="14"/>
                  </a:moveTo>
                  <a:lnTo>
                    <a:pt x="0" y="11"/>
                  </a:lnTo>
                  <a:cubicBezTo>
                    <a:pt x="0" y="11"/>
                    <a:pt x="16" y="0"/>
                    <a:pt x="23" y="14"/>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2682">
              <a:extLst>
                <a:ext uri="{FF2B5EF4-FFF2-40B4-BE49-F238E27FC236}">
                  <a16:creationId xmlns:a16="http://schemas.microsoft.com/office/drawing/2014/main" id="{CFA72D07-2A4A-4057-BBB2-BC4B47C6F9B0}"/>
                </a:ext>
              </a:extLst>
            </p:cNvPr>
            <p:cNvSpPr>
              <a:spLocks noChangeArrowheads="1"/>
            </p:cNvSpPr>
            <p:nvPr/>
          </p:nvSpPr>
          <p:spPr bwMode="auto">
            <a:xfrm>
              <a:off x="11112500" y="5411788"/>
              <a:ext cx="4763" cy="635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2683">
              <a:extLst>
                <a:ext uri="{FF2B5EF4-FFF2-40B4-BE49-F238E27FC236}">
                  <a16:creationId xmlns:a16="http://schemas.microsoft.com/office/drawing/2014/main" id="{295A141E-FC51-410A-A72A-5506912B4E87}"/>
                </a:ext>
              </a:extLst>
            </p:cNvPr>
            <p:cNvSpPr>
              <a:spLocks noEditPoints="1"/>
            </p:cNvSpPr>
            <p:nvPr/>
          </p:nvSpPr>
          <p:spPr bwMode="auto">
            <a:xfrm>
              <a:off x="11104563" y="5262563"/>
              <a:ext cx="34925" cy="15875"/>
            </a:xfrm>
            <a:custGeom>
              <a:avLst/>
              <a:gdLst>
                <a:gd name="T0" fmla="*/ 45 w 55"/>
                <a:gd name="T1" fmla="*/ 20 h 25"/>
                <a:gd name="T2" fmla="*/ 44 w 55"/>
                <a:gd name="T3" fmla="*/ 22 h 25"/>
                <a:gd name="T4" fmla="*/ 41 w 55"/>
                <a:gd name="T5" fmla="*/ 23 h 25"/>
                <a:gd name="T6" fmla="*/ 32 w 55"/>
                <a:gd name="T7" fmla="*/ 21 h 25"/>
                <a:gd name="T8" fmla="*/ 28 w 55"/>
                <a:gd name="T9" fmla="*/ 16 h 25"/>
                <a:gd name="T10" fmla="*/ 29 w 55"/>
                <a:gd name="T11" fmla="*/ 8 h 25"/>
                <a:gd name="T12" fmla="*/ 34 w 55"/>
                <a:gd name="T13" fmla="*/ 4 h 25"/>
                <a:gd name="T14" fmla="*/ 35 w 55"/>
                <a:gd name="T15" fmla="*/ 4 h 25"/>
                <a:gd name="T16" fmla="*/ 44 w 55"/>
                <a:gd name="T17" fmla="*/ 5 h 25"/>
                <a:gd name="T18" fmla="*/ 46 w 55"/>
                <a:gd name="T19" fmla="*/ 6 h 25"/>
                <a:gd name="T20" fmla="*/ 47 w 55"/>
                <a:gd name="T21" fmla="*/ 9 h 25"/>
                <a:gd name="T22" fmla="*/ 45 w 55"/>
                <a:gd name="T23" fmla="*/ 20 h 25"/>
                <a:gd name="T24" fmla="*/ 54 w 55"/>
                <a:gd name="T25" fmla="*/ 3 h 25"/>
                <a:gd name="T26" fmla="*/ 42 w 55"/>
                <a:gd name="T27" fmla="*/ 2 h 25"/>
                <a:gd name="T28" fmla="*/ 42 w 55"/>
                <a:gd name="T29" fmla="*/ 2 h 25"/>
                <a:gd name="T30" fmla="*/ 35 w 55"/>
                <a:gd name="T31" fmla="*/ 1 h 25"/>
                <a:gd name="T32" fmla="*/ 34 w 55"/>
                <a:gd name="T33" fmla="*/ 1 h 25"/>
                <a:gd name="T34" fmla="*/ 34 w 55"/>
                <a:gd name="T35" fmla="*/ 1 h 25"/>
                <a:gd name="T36" fmla="*/ 0 w 55"/>
                <a:gd name="T37" fmla="*/ 0 h 25"/>
                <a:gd name="T38" fmla="*/ 2 w 55"/>
                <a:gd name="T39" fmla="*/ 3 h 25"/>
                <a:gd name="T40" fmla="*/ 28 w 55"/>
                <a:gd name="T41" fmla="*/ 3 h 25"/>
                <a:gd name="T42" fmla="*/ 27 w 55"/>
                <a:gd name="T43" fmla="*/ 7 h 25"/>
                <a:gd name="T44" fmla="*/ 25 w 55"/>
                <a:gd name="T45" fmla="*/ 16 h 25"/>
                <a:gd name="T46" fmla="*/ 32 w 55"/>
                <a:gd name="T47" fmla="*/ 24 h 25"/>
                <a:gd name="T48" fmla="*/ 41 w 55"/>
                <a:gd name="T49" fmla="*/ 25 h 25"/>
                <a:gd name="T50" fmla="*/ 42 w 55"/>
                <a:gd name="T51" fmla="*/ 25 h 25"/>
                <a:gd name="T52" fmla="*/ 46 w 55"/>
                <a:gd name="T53" fmla="*/ 24 h 25"/>
                <a:gd name="T54" fmla="*/ 48 w 55"/>
                <a:gd name="T55" fmla="*/ 20 h 25"/>
                <a:gd name="T56" fmla="*/ 49 w 55"/>
                <a:gd name="T57" fmla="*/ 9 h 25"/>
                <a:gd name="T58" fmla="*/ 49 w 55"/>
                <a:gd name="T59" fmla="*/ 5 h 25"/>
                <a:gd name="T60" fmla="*/ 53 w 55"/>
                <a:gd name="T61" fmla="*/ 6 h 25"/>
                <a:gd name="T62" fmla="*/ 53 w 55"/>
                <a:gd name="T63" fmla="*/ 6 h 25"/>
                <a:gd name="T64" fmla="*/ 55 w 55"/>
                <a:gd name="T65" fmla="*/ 5 h 25"/>
                <a:gd name="T66" fmla="*/ 54 w 55"/>
                <a:gd name="T67"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 h="25">
                  <a:moveTo>
                    <a:pt x="45" y="20"/>
                  </a:moveTo>
                  <a:cubicBezTo>
                    <a:pt x="45" y="21"/>
                    <a:pt x="45" y="21"/>
                    <a:pt x="44" y="22"/>
                  </a:cubicBezTo>
                  <a:cubicBezTo>
                    <a:pt x="43" y="23"/>
                    <a:pt x="42" y="23"/>
                    <a:pt x="41" y="23"/>
                  </a:cubicBezTo>
                  <a:lnTo>
                    <a:pt x="32" y="21"/>
                  </a:lnTo>
                  <a:cubicBezTo>
                    <a:pt x="30" y="21"/>
                    <a:pt x="28" y="19"/>
                    <a:pt x="28" y="16"/>
                  </a:cubicBezTo>
                  <a:lnTo>
                    <a:pt x="29" y="8"/>
                  </a:lnTo>
                  <a:cubicBezTo>
                    <a:pt x="30" y="5"/>
                    <a:pt x="32" y="4"/>
                    <a:pt x="34" y="4"/>
                  </a:cubicBezTo>
                  <a:cubicBezTo>
                    <a:pt x="34" y="4"/>
                    <a:pt x="34" y="4"/>
                    <a:pt x="35" y="4"/>
                  </a:cubicBezTo>
                  <a:lnTo>
                    <a:pt x="44" y="5"/>
                  </a:lnTo>
                  <a:cubicBezTo>
                    <a:pt x="45" y="5"/>
                    <a:pt x="46" y="6"/>
                    <a:pt x="46" y="6"/>
                  </a:cubicBezTo>
                  <a:cubicBezTo>
                    <a:pt x="47" y="7"/>
                    <a:pt x="47" y="8"/>
                    <a:pt x="47" y="9"/>
                  </a:cubicBezTo>
                  <a:lnTo>
                    <a:pt x="45" y="20"/>
                  </a:lnTo>
                  <a:close/>
                  <a:moveTo>
                    <a:pt x="54" y="3"/>
                  </a:moveTo>
                  <a:lnTo>
                    <a:pt x="42" y="2"/>
                  </a:lnTo>
                  <a:cubicBezTo>
                    <a:pt x="42" y="2"/>
                    <a:pt x="42" y="2"/>
                    <a:pt x="42" y="2"/>
                  </a:cubicBezTo>
                  <a:lnTo>
                    <a:pt x="35" y="1"/>
                  </a:lnTo>
                  <a:cubicBezTo>
                    <a:pt x="35" y="1"/>
                    <a:pt x="34" y="1"/>
                    <a:pt x="34" y="1"/>
                  </a:cubicBezTo>
                  <a:lnTo>
                    <a:pt x="34" y="1"/>
                  </a:lnTo>
                  <a:lnTo>
                    <a:pt x="0" y="0"/>
                  </a:lnTo>
                  <a:lnTo>
                    <a:pt x="2" y="3"/>
                  </a:lnTo>
                  <a:lnTo>
                    <a:pt x="28" y="3"/>
                  </a:lnTo>
                  <a:cubicBezTo>
                    <a:pt x="27" y="4"/>
                    <a:pt x="27" y="6"/>
                    <a:pt x="27" y="7"/>
                  </a:cubicBezTo>
                  <a:lnTo>
                    <a:pt x="25" y="16"/>
                  </a:lnTo>
                  <a:cubicBezTo>
                    <a:pt x="25" y="20"/>
                    <a:pt x="28" y="23"/>
                    <a:pt x="32" y="24"/>
                  </a:cubicBezTo>
                  <a:lnTo>
                    <a:pt x="41" y="25"/>
                  </a:lnTo>
                  <a:cubicBezTo>
                    <a:pt x="41" y="25"/>
                    <a:pt x="42" y="25"/>
                    <a:pt x="42" y="25"/>
                  </a:cubicBezTo>
                  <a:cubicBezTo>
                    <a:pt x="43" y="25"/>
                    <a:pt x="44" y="25"/>
                    <a:pt x="46" y="24"/>
                  </a:cubicBezTo>
                  <a:cubicBezTo>
                    <a:pt x="47" y="23"/>
                    <a:pt x="48" y="22"/>
                    <a:pt x="48" y="20"/>
                  </a:cubicBezTo>
                  <a:lnTo>
                    <a:pt x="49" y="9"/>
                  </a:lnTo>
                  <a:cubicBezTo>
                    <a:pt x="50" y="8"/>
                    <a:pt x="49" y="7"/>
                    <a:pt x="49" y="5"/>
                  </a:cubicBezTo>
                  <a:lnTo>
                    <a:pt x="53" y="6"/>
                  </a:lnTo>
                  <a:lnTo>
                    <a:pt x="53" y="6"/>
                  </a:lnTo>
                  <a:cubicBezTo>
                    <a:pt x="54" y="6"/>
                    <a:pt x="55" y="5"/>
                    <a:pt x="55" y="5"/>
                  </a:cubicBezTo>
                  <a:cubicBezTo>
                    <a:pt x="55" y="4"/>
                    <a:pt x="54" y="3"/>
                    <a:pt x="54"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8" name="TextBox 127">
            <a:extLst>
              <a:ext uri="{FF2B5EF4-FFF2-40B4-BE49-F238E27FC236}">
                <a16:creationId xmlns:a16="http://schemas.microsoft.com/office/drawing/2014/main" id="{68BAE144-117E-44E8-91F0-33DD982F0E62}"/>
              </a:ext>
            </a:extLst>
          </p:cNvPr>
          <p:cNvSpPr txBox="1"/>
          <p:nvPr/>
        </p:nvSpPr>
        <p:spPr>
          <a:xfrm>
            <a:off x="604379" y="4008704"/>
            <a:ext cx="4867479" cy="1200329"/>
          </a:xfrm>
          <a:custGeom>
            <a:avLst/>
            <a:gdLst>
              <a:gd name="connsiteX0" fmla="*/ 0 w 4867479"/>
              <a:gd name="connsiteY0" fmla="*/ 0 h 1200329"/>
              <a:gd name="connsiteX1" fmla="*/ 646679 w 4867479"/>
              <a:gd name="connsiteY1" fmla="*/ 0 h 1200329"/>
              <a:gd name="connsiteX2" fmla="*/ 1196009 w 4867479"/>
              <a:gd name="connsiteY2" fmla="*/ 0 h 1200329"/>
              <a:gd name="connsiteX3" fmla="*/ 1988713 w 4867479"/>
              <a:gd name="connsiteY3" fmla="*/ 0 h 1200329"/>
              <a:gd name="connsiteX4" fmla="*/ 2635392 w 4867479"/>
              <a:gd name="connsiteY4" fmla="*/ 0 h 1200329"/>
              <a:gd name="connsiteX5" fmla="*/ 3282072 w 4867479"/>
              <a:gd name="connsiteY5" fmla="*/ 0 h 1200329"/>
              <a:gd name="connsiteX6" fmla="*/ 4074775 w 4867479"/>
              <a:gd name="connsiteY6" fmla="*/ 0 h 1200329"/>
              <a:gd name="connsiteX7" fmla="*/ 4867479 w 4867479"/>
              <a:gd name="connsiteY7" fmla="*/ 0 h 1200329"/>
              <a:gd name="connsiteX8" fmla="*/ 4867479 w 4867479"/>
              <a:gd name="connsiteY8" fmla="*/ 624171 h 1200329"/>
              <a:gd name="connsiteX9" fmla="*/ 4867479 w 4867479"/>
              <a:gd name="connsiteY9" fmla="*/ 1200329 h 1200329"/>
              <a:gd name="connsiteX10" fmla="*/ 4269474 w 4867479"/>
              <a:gd name="connsiteY10" fmla="*/ 1200329 h 1200329"/>
              <a:gd name="connsiteX11" fmla="*/ 3574120 w 4867479"/>
              <a:gd name="connsiteY11" fmla="*/ 1200329 h 1200329"/>
              <a:gd name="connsiteX12" fmla="*/ 2927441 w 4867479"/>
              <a:gd name="connsiteY12" fmla="*/ 1200329 h 1200329"/>
              <a:gd name="connsiteX13" fmla="*/ 2134737 w 4867479"/>
              <a:gd name="connsiteY13" fmla="*/ 1200329 h 1200329"/>
              <a:gd name="connsiteX14" fmla="*/ 1342033 w 4867479"/>
              <a:gd name="connsiteY14" fmla="*/ 1200329 h 1200329"/>
              <a:gd name="connsiteX15" fmla="*/ 744029 w 4867479"/>
              <a:gd name="connsiteY15" fmla="*/ 1200329 h 1200329"/>
              <a:gd name="connsiteX16" fmla="*/ 0 w 4867479"/>
              <a:gd name="connsiteY16" fmla="*/ 1200329 h 1200329"/>
              <a:gd name="connsiteX17" fmla="*/ 0 w 4867479"/>
              <a:gd name="connsiteY17" fmla="*/ 576158 h 1200329"/>
              <a:gd name="connsiteX18" fmla="*/ 0 w 4867479"/>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67479" h="1200329" extrusionOk="0">
                <a:moveTo>
                  <a:pt x="0" y="0"/>
                </a:moveTo>
                <a:cubicBezTo>
                  <a:pt x="233755" y="11316"/>
                  <a:pt x="476149" y="1645"/>
                  <a:pt x="646679" y="0"/>
                </a:cubicBezTo>
                <a:cubicBezTo>
                  <a:pt x="817209" y="-1645"/>
                  <a:pt x="1039287" y="26950"/>
                  <a:pt x="1196009" y="0"/>
                </a:cubicBezTo>
                <a:cubicBezTo>
                  <a:pt x="1352731" y="-26950"/>
                  <a:pt x="1748442" y="7365"/>
                  <a:pt x="1988713" y="0"/>
                </a:cubicBezTo>
                <a:cubicBezTo>
                  <a:pt x="2228984" y="-7365"/>
                  <a:pt x="2360273" y="-12724"/>
                  <a:pt x="2635392" y="0"/>
                </a:cubicBezTo>
                <a:cubicBezTo>
                  <a:pt x="2910511" y="12724"/>
                  <a:pt x="3093932" y="25351"/>
                  <a:pt x="3282072" y="0"/>
                </a:cubicBezTo>
                <a:cubicBezTo>
                  <a:pt x="3470212" y="-25351"/>
                  <a:pt x="3701240" y="-15893"/>
                  <a:pt x="4074775" y="0"/>
                </a:cubicBezTo>
                <a:cubicBezTo>
                  <a:pt x="4448310" y="15893"/>
                  <a:pt x="4652368" y="30840"/>
                  <a:pt x="4867479" y="0"/>
                </a:cubicBezTo>
                <a:cubicBezTo>
                  <a:pt x="4883465" y="249590"/>
                  <a:pt x="4855942" y="393908"/>
                  <a:pt x="4867479" y="624171"/>
                </a:cubicBezTo>
                <a:cubicBezTo>
                  <a:pt x="4879016" y="854434"/>
                  <a:pt x="4860982" y="1006894"/>
                  <a:pt x="4867479" y="1200329"/>
                </a:cubicBezTo>
                <a:cubicBezTo>
                  <a:pt x="4672651" y="1174300"/>
                  <a:pt x="4547748" y="1220533"/>
                  <a:pt x="4269474" y="1200329"/>
                </a:cubicBezTo>
                <a:cubicBezTo>
                  <a:pt x="3991201" y="1180125"/>
                  <a:pt x="3897497" y="1198402"/>
                  <a:pt x="3574120" y="1200329"/>
                </a:cubicBezTo>
                <a:cubicBezTo>
                  <a:pt x="3250743" y="1202256"/>
                  <a:pt x="3228710" y="1178324"/>
                  <a:pt x="2927441" y="1200329"/>
                </a:cubicBezTo>
                <a:cubicBezTo>
                  <a:pt x="2626172" y="1222334"/>
                  <a:pt x="2343854" y="1178248"/>
                  <a:pt x="2134737" y="1200329"/>
                </a:cubicBezTo>
                <a:cubicBezTo>
                  <a:pt x="1925620" y="1222410"/>
                  <a:pt x="1731945" y="1239549"/>
                  <a:pt x="1342033" y="1200329"/>
                </a:cubicBezTo>
                <a:cubicBezTo>
                  <a:pt x="952121" y="1161109"/>
                  <a:pt x="962219" y="1172332"/>
                  <a:pt x="744029" y="1200329"/>
                </a:cubicBezTo>
                <a:cubicBezTo>
                  <a:pt x="525839" y="1228326"/>
                  <a:pt x="206455" y="1174542"/>
                  <a:pt x="0" y="1200329"/>
                </a:cubicBezTo>
                <a:cubicBezTo>
                  <a:pt x="-19341" y="938229"/>
                  <a:pt x="-19003" y="816038"/>
                  <a:pt x="0" y="576158"/>
                </a:cubicBezTo>
                <a:cubicBezTo>
                  <a:pt x="19003" y="336278"/>
                  <a:pt x="21223" y="250888"/>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pPr algn="just"/>
            <a:r>
              <a:rPr lang="en-US" dirty="0"/>
              <a:t>Planning an effective navigation experience is a critical element of designing SharePoint sites. </a:t>
            </a:r>
          </a:p>
        </p:txBody>
      </p:sp>
      <p:sp>
        <p:nvSpPr>
          <p:cNvPr id="129" name="Title 16">
            <a:extLst>
              <a:ext uri="{FF2B5EF4-FFF2-40B4-BE49-F238E27FC236}">
                <a16:creationId xmlns:a16="http://schemas.microsoft.com/office/drawing/2014/main" id="{E8BBB0D1-1BD3-4994-AA3F-D6F01BA1E32B}"/>
              </a:ext>
            </a:extLst>
          </p:cNvPr>
          <p:cNvSpPr>
            <a:spLocks noGrp="1"/>
          </p:cNvSpPr>
          <p:nvPr>
            <p:ph type="title"/>
          </p:nvPr>
        </p:nvSpPr>
        <p:spPr>
          <a:xfrm>
            <a:off x="588263" y="457200"/>
            <a:ext cx="11018520" cy="553998"/>
          </a:xfrm>
        </p:spPr>
        <p:txBody>
          <a:bodyPr>
            <a:normAutofit fontScale="90000"/>
          </a:bodyPr>
          <a:lstStyle/>
          <a:p>
            <a:r>
              <a:rPr lang="en-US" dirty="0"/>
              <a:t>Overview of navigation in SharePoint </a:t>
            </a:r>
            <a:r>
              <a:rPr lang="en-US" sz="2400" dirty="0">
                <a:latin typeface="+mn-lt"/>
                <a:cs typeface="Segoe UI Semilight" panose="020B0402040204020203" pitchFamily="34" charset="0"/>
              </a:rPr>
              <a:t>(1/4)</a:t>
            </a:r>
            <a:endParaRPr lang="en-US" dirty="0"/>
          </a:p>
        </p:txBody>
      </p:sp>
    </p:spTree>
    <p:extLst>
      <p:ext uri="{BB962C8B-B14F-4D97-AF65-F5344CB8AC3E}">
        <p14:creationId xmlns:p14="http://schemas.microsoft.com/office/powerpoint/2010/main" val="181892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(2/4)</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There are several types of navigation in SharePoint:</a:t>
            </a:r>
            <a:endParaRPr lang="en-US" sz="2400" dirty="0">
              <a:latin typeface="Segoe UI Semilight" panose="020B0402040204020203" pitchFamily="34" charset="0"/>
              <a:cs typeface="Segoe UI Semilight" panose="020B0402040204020203" pitchFamily="34" charset="0"/>
            </a:endParaRPr>
          </a:p>
        </p:txBody>
      </p:sp>
      <p:sp>
        <p:nvSpPr>
          <p:cNvPr id="129" name="TextBox 128">
            <a:extLst>
              <a:ext uri="{FF2B5EF4-FFF2-40B4-BE49-F238E27FC236}">
                <a16:creationId xmlns:a16="http://schemas.microsoft.com/office/drawing/2014/main" id="{B376B07E-E6B9-4427-A685-627D5A5347F2}"/>
              </a:ext>
            </a:extLst>
          </p:cNvPr>
          <p:cNvSpPr txBox="1"/>
          <p:nvPr/>
        </p:nvSpPr>
        <p:spPr>
          <a:xfrm>
            <a:off x="584201" y="2152833"/>
            <a:ext cx="5511800" cy="461665"/>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latin typeface="+mj-lt"/>
              </a:rPr>
              <a:t>Local navigation on an individual site</a:t>
            </a:r>
          </a:p>
        </p:txBody>
      </p:sp>
      <p:pic>
        <p:nvPicPr>
          <p:cNvPr id="133" name="Graphic 132">
            <a:extLst>
              <a:ext uri="{FF2B5EF4-FFF2-40B4-BE49-F238E27FC236}">
                <a16:creationId xmlns:a16="http://schemas.microsoft.com/office/drawing/2014/main" id="{90D1752F-F8AD-439D-98FA-4BEBF08D435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96000" y="1150716"/>
            <a:ext cx="5964937" cy="5964937"/>
          </a:xfrm>
          <a:prstGeom prst="rect">
            <a:avLst/>
          </a:prstGeom>
        </p:spPr>
      </p:pic>
      <p:sp>
        <p:nvSpPr>
          <p:cNvPr id="5" name="TextBox 4">
            <a:extLst>
              <a:ext uri="{FF2B5EF4-FFF2-40B4-BE49-F238E27FC236}">
                <a16:creationId xmlns:a16="http://schemas.microsoft.com/office/drawing/2014/main" id="{B107CDD6-1441-483B-8E6B-5F55D3DD4A94}"/>
              </a:ext>
            </a:extLst>
          </p:cNvPr>
          <p:cNvSpPr txBox="1"/>
          <p:nvPr/>
        </p:nvSpPr>
        <p:spPr>
          <a:xfrm>
            <a:off x="584199" y="2750541"/>
            <a:ext cx="7075623" cy="3170099"/>
          </a:xfrm>
          <a:custGeom>
            <a:avLst/>
            <a:gdLst>
              <a:gd name="connsiteX0" fmla="*/ 0 w 7075623"/>
              <a:gd name="connsiteY0" fmla="*/ 0 h 3170099"/>
              <a:gd name="connsiteX1" fmla="*/ 572482 w 7075623"/>
              <a:gd name="connsiteY1" fmla="*/ 0 h 3170099"/>
              <a:gd name="connsiteX2" fmla="*/ 1003452 w 7075623"/>
              <a:gd name="connsiteY2" fmla="*/ 0 h 3170099"/>
              <a:gd name="connsiteX3" fmla="*/ 1788203 w 7075623"/>
              <a:gd name="connsiteY3" fmla="*/ 0 h 3170099"/>
              <a:gd name="connsiteX4" fmla="*/ 2360685 w 7075623"/>
              <a:gd name="connsiteY4" fmla="*/ 0 h 3170099"/>
              <a:gd name="connsiteX5" fmla="*/ 2933167 w 7075623"/>
              <a:gd name="connsiteY5" fmla="*/ 0 h 3170099"/>
              <a:gd name="connsiteX6" fmla="*/ 3717918 w 7075623"/>
              <a:gd name="connsiteY6" fmla="*/ 0 h 3170099"/>
              <a:gd name="connsiteX7" fmla="*/ 4219644 w 7075623"/>
              <a:gd name="connsiteY7" fmla="*/ 0 h 3170099"/>
              <a:gd name="connsiteX8" fmla="*/ 5004395 w 7075623"/>
              <a:gd name="connsiteY8" fmla="*/ 0 h 3170099"/>
              <a:gd name="connsiteX9" fmla="*/ 5789146 w 7075623"/>
              <a:gd name="connsiteY9" fmla="*/ 0 h 3170099"/>
              <a:gd name="connsiteX10" fmla="*/ 6432385 w 7075623"/>
              <a:gd name="connsiteY10" fmla="*/ 0 h 3170099"/>
              <a:gd name="connsiteX11" fmla="*/ 7075623 w 7075623"/>
              <a:gd name="connsiteY11" fmla="*/ 0 h 3170099"/>
              <a:gd name="connsiteX12" fmla="*/ 7075623 w 7075623"/>
              <a:gd name="connsiteY12" fmla="*/ 602319 h 3170099"/>
              <a:gd name="connsiteX13" fmla="*/ 7075623 w 7075623"/>
              <a:gd name="connsiteY13" fmla="*/ 1141236 h 3170099"/>
              <a:gd name="connsiteX14" fmla="*/ 7075623 w 7075623"/>
              <a:gd name="connsiteY14" fmla="*/ 1775255 h 3170099"/>
              <a:gd name="connsiteX15" fmla="*/ 7075623 w 7075623"/>
              <a:gd name="connsiteY15" fmla="*/ 2409275 h 3170099"/>
              <a:gd name="connsiteX16" fmla="*/ 7075623 w 7075623"/>
              <a:gd name="connsiteY16" fmla="*/ 3170099 h 3170099"/>
              <a:gd name="connsiteX17" fmla="*/ 6361628 w 7075623"/>
              <a:gd name="connsiteY17" fmla="*/ 3170099 h 3170099"/>
              <a:gd name="connsiteX18" fmla="*/ 5718390 w 7075623"/>
              <a:gd name="connsiteY18" fmla="*/ 3170099 h 3170099"/>
              <a:gd name="connsiteX19" fmla="*/ 5287420 w 7075623"/>
              <a:gd name="connsiteY19" fmla="*/ 3170099 h 3170099"/>
              <a:gd name="connsiteX20" fmla="*/ 4785694 w 7075623"/>
              <a:gd name="connsiteY20" fmla="*/ 3170099 h 3170099"/>
              <a:gd name="connsiteX21" fmla="*/ 4000943 w 7075623"/>
              <a:gd name="connsiteY21" fmla="*/ 3170099 h 3170099"/>
              <a:gd name="connsiteX22" fmla="*/ 3357705 w 7075623"/>
              <a:gd name="connsiteY22" fmla="*/ 3170099 h 3170099"/>
              <a:gd name="connsiteX23" fmla="*/ 2855979 w 7075623"/>
              <a:gd name="connsiteY23" fmla="*/ 3170099 h 3170099"/>
              <a:gd name="connsiteX24" fmla="*/ 2212740 w 7075623"/>
              <a:gd name="connsiteY24" fmla="*/ 3170099 h 3170099"/>
              <a:gd name="connsiteX25" fmla="*/ 1781771 w 7075623"/>
              <a:gd name="connsiteY25" fmla="*/ 3170099 h 3170099"/>
              <a:gd name="connsiteX26" fmla="*/ 1350801 w 7075623"/>
              <a:gd name="connsiteY26" fmla="*/ 3170099 h 3170099"/>
              <a:gd name="connsiteX27" fmla="*/ 707562 w 7075623"/>
              <a:gd name="connsiteY27" fmla="*/ 3170099 h 3170099"/>
              <a:gd name="connsiteX28" fmla="*/ 0 w 7075623"/>
              <a:gd name="connsiteY28" fmla="*/ 3170099 h 3170099"/>
              <a:gd name="connsiteX29" fmla="*/ 0 w 7075623"/>
              <a:gd name="connsiteY29" fmla="*/ 2504378 h 3170099"/>
              <a:gd name="connsiteX30" fmla="*/ 0 w 7075623"/>
              <a:gd name="connsiteY30" fmla="*/ 1902059 h 3170099"/>
              <a:gd name="connsiteX31" fmla="*/ 0 w 7075623"/>
              <a:gd name="connsiteY31" fmla="*/ 1363143 h 3170099"/>
              <a:gd name="connsiteX32" fmla="*/ 0 w 7075623"/>
              <a:gd name="connsiteY32" fmla="*/ 697422 h 3170099"/>
              <a:gd name="connsiteX33" fmla="*/ 0 w 7075623"/>
              <a:gd name="connsiteY33" fmla="*/ 0 h 3170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75623" h="3170099" extrusionOk="0">
                <a:moveTo>
                  <a:pt x="0" y="0"/>
                </a:moveTo>
                <a:cubicBezTo>
                  <a:pt x="131357" y="5060"/>
                  <a:pt x="445210" y="-5266"/>
                  <a:pt x="572482" y="0"/>
                </a:cubicBezTo>
                <a:cubicBezTo>
                  <a:pt x="699754" y="5266"/>
                  <a:pt x="898758" y="12791"/>
                  <a:pt x="1003452" y="0"/>
                </a:cubicBezTo>
                <a:cubicBezTo>
                  <a:pt x="1108146" y="-12791"/>
                  <a:pt x="1604851" y="9882"/>
                  <a:pt x="1788203" y="0"/>
                </a:cubicBezTo>
                <a:cubicBezTo>
                  <a:pt x="1971555" y="-9882"/>
                  <a:pt x="2135975" y="13024"/>
                  <a:pt x="2360685" y="0"/>
                </a:cubicBezTo>
                <a:cubicBezTo>
                  <a:pt x="2585395" y="-13024"/>
                  <a:pt x="2653363" y="-2554"/>
                  <a:pt x="2933167" y="0"/>
                </a:cubicBezTo>
                <a:cubicBezTo>
                  <a:pt x="3212971" y="2554"/>
                  <a:pt x="3365574" y="2348"/>
                  <a:pt x="3717918" y="0"/>
                </a:cubicBezTo>
                <a:cubicBezTo>
                  <a:pt x="4070262" y="-2348"/>
                  <a:pt x="4033652" y="5740"/>
                  <a:pt x="4219644" y="0"/>
                </a:cubicBezTo>
                <a:cubicBezTo>
                  <a:pt x="4405636" y="-5740"/>
                  <a:pt x="4690363" y="-36679"/>
                  <a:pt x="5004395" y="0"/>
                </a:cubicBezTo>
                <a:cubicBezTo>
                  <a:pt x="5318427" y="36679"/>
                  <a:pt x="5615577" y="-3299"/>
                  <a:pt x="5789146" y="0"/>
                </a:cubicBezTo>
                <a:cubicBezTo>
                  <a:pt x="5962715" y="3299"/>
                  <a:pt x="6256665" y="-6150"/>
                  <a:pt x="6432385" y="0"/>
                </a:cubicBezTo>
                <a:cubicBezTo>
                  <a:pt x="6608105" y="6150"/>
                  <a:pt x="6852135" y="-18378"/>
                  <a:pt x="7075623" y="0"/>
                </a:cubicBezTo>
                <a:cubicBezTo>
                  <a:pt x="7074905" y="145665"/>
                  <a:pt x="7048436" y="384632"/>
                  <a:pt x="7075623" y="602319"/>
                </a:cubicBezTo>
                <a:cubicBezTo>
                  <a:pt x="7102810" y="820006"/>
                  <a:pt x="7059618" y="948341"/>
                  <a:pt x="7075623" y="1141236"/>
                </a:cubicBezTo>
                <a:cubicBezTo>
                  <a:pt x="7091628" y="1334131"/>
                  <a:pt x="7075083" y="1632096"/>
                  <a:pt x="7075623" y="1775255"/>
                </a:cubicBezTo>
                <a:cubicBezTo>
                  <a:pt x="7076163" y="1918414"/>
                  <a:pt x="7106783" y="2125450"/>
                  <a:pt x="7075623" y="2409275"/>
                </a:cubicBezTo>
                <a:cubicBezTo>
                  <a:pt x="7044463" y="2693100"/>
                  <a:pt x="7040488" y="2950660"/>
                  <a:pt x="7075623" y="3170099"/>
                </a:cubicBezTo>
                <a:cubicBezTo>
                  <a:pt x="6881729" y="3135764"/>
                  <a:pt x="6620497" y="3191128"/>
                  <a:pt x="6361628" y="3170099"/>
                </a:cubicBezTo>
                <a:cubicBezTo>
                  <a:pt x="6102760" y="3149070"/>
                  <a:pt x="5991258" y="3190225"/>
                  <a:pt x="5718390" y="3170099"/>
                </a:cubicBezTo>
                <a:cubicBezTo>
                  <a:pt x="5445522" y="3149973"/>
                  <a:pt x="5469529" y="3168198"/>
                  <a:pt x="5287420" y="3170099"/>
                </a:cubicBezTo>
                <a:cubicBezTo>
                  <a:pt x="5105311" y="3172001"/>
                  <a:pt x="5021389" y="3166307"/>
                  <a:pt x="4785694" y="3170099"/>
                </a:cubicBezTo>
                <a:cubicBezTo>
                  <a:pt x="4549999" y="3173891"/>
                  <a:pt x="4283134" y="3170321"/>
                  <a:pt x="4000943" y="3170099"/>
                </a:cubicBezTo>
                <a:cubicBezTo>
                  <a:pt x="3718752" y="3169877"/>
                  <a:pt x="3526780" y="3190885"/>
                  <a:pt x="3357705" y="3170099"/>
                </a:cubicBezTo>
                <a:cubicBezTo>
                  <a:pt x="3188630" y="3149313"/>
                  <a:pt x="3006537" y="3152294"/>
                  <a:pt x="2855979" y="3170099"/>
                </a:cubicBezTo>
                <a:cubicBezTo>
                  <a:pt x="2705421" y="3187904"/>
                  <a:pt x="2357829" y="3147066"/>
                  <a:pt x="2212740" y="3170099"/>
                </a:cubicBezTo>
                <a:cubicBezTo>
                  <a:pt x="2067651" y="3193132"/>
                  <a:pt x="1966277" y="3187392"/>
                  <a:pt x="1781771" y="3170099"/>
                </a:cubicBezTo>
                <a:cubicBezTo>
                  <a:pt x="1597265" y="3152806"/>
                  <a:pt x="1437273" y="3175602"/>
                  <a:pt x="1350801" y="3170099"/>
                </a:cubicBezTo>
                <a:cubicBezTo>
                  <a:pt x="1264329" y="3164597"/>
                  <a:pt x="954001" y="3190624"/>
                  <a:pt x="707562" y="3170099"/>
                </a:cubicBezTo>
                <a:cubicBezTo>
                  <a:pt x="461123" y="3149574"/>
                  <a:pt x="142366" y="3164693"/>
                  <a:pt x="0" y="3170099"/>
                </a:cubicBezTo>
                <a:cubicBezTo>
                  <a:pt x="-26147" y="2902615"/>
                  <a:pt x="20664" y="2741171"/>
                  <a:pt x="0" y="2504378"/>
                </a:cubicBezTo>
                <a:cubicBezTo>
                  <a:pt x="-20664" y="2267585"/>
                  <a:pt x="-24555" y="2182907"/>
                  <a:pt x="0" y="1902059"/>
                </a:cubicBezTo>
                <a:cubicBezTo>
                  <a:pt x="24555" y="1621211"/>
                  <a:pt x="23553" y="1590017"/>
                  <a:pt x="0" y="1363143"/>
                </a:cubicBezTo>
                <a:cubicBezTo>
                  <a:pt x="-23553" y="1136269"/>
                  <a:pt x="-31814" y="869700"/>
                  <a:pt x="0" y="697422"/>
                </a:cubicBezTo>
                <a:cubicBezTo>
                  <a:pt x="31814" y="525144"/>
                  <a:pt x="-12767" y="18636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Local navigation is the persistent navigation that visitors see on every page of your site. </a:t>
            </a:r>
            <a:br>
              <a:rPr lang="en-US" dirty="0"/>
            </a:br>
            <a:r>
              <a:rPr lang="en-US" dirty="0"/>
              <a:t>For team sites, local navigation shows up on the left side of the page in the area referred to as the “quick launch.” </a:t>
            </a:r>
            <a:br>
              <a:rPr lang="en-US" dirty="0"/>
            </a:br>
            <a:r>
              <a:rPr lang="en-US" dirty="0"/>
              <a:t>For communication sites, local navigation shows up at the top of the page.</a:t>
            </a:r>
          </a:p>
          <a:p>
            <a:pPr algn="just"/>
            <a:endParaRPr lang="en-US" dirty="0"/>
          </a:p>
        </p:txBody>
      </p:sp>
    </p:spTree>
    <p:extLst>
      <p:ext uri="{BB962C8B-B14F-4D97-AF65-F5344CB8AC3E}">
        <p14:creationId xmlns:p14="http://schemas.microsoft.com/office/powerpoint/2010/main" val="30701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(3/4) </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435100"/>
            <a:ext cx="7162784"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Hub navigation for groups of related sites</a:t>
            </a:r>
          </a:p>
        </p:txBody>
      </p:sp>
      <p:pic>
        <p:nvPicPr>
          <p:cNvPr id="3" name="Picture 2" descr="Site navigation">
            <a:extLst>
              <a:ext uri="{FF2B5EF4-FFF2-40B4-BE49-F238E27FC236}">
                <a16:creationId xmlns:a16="http://schemas.microsoft.com/office/drawing/2014/main" id="{89C74B4A-FCDA-4257-928C-948B06768688}"/>
              </a:ext>
            </a:extLst>
          </p:cNvPr>
          <p:cNvPicPr>
            <a:picLocks noChangeAspect="1"/>
          </p:cNvPicPr>
          <p:nvPr/>
        </p:nvPicPr>
        <p:blipFill>
          <a:blip r:embed="rId3"/>
          <a:stretch>
            <a:fillRect/>
          </a:stretch>
        </p:blipFill>
        <p:spPr>
          <a:xfrm>
            <a:off x="7710009" y="1435100"/>
            <a:ext cx="4108522" cy="5034884"/>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34E3B4E8-1A31-40A8-83D2-ADEDC1271A06}"/>
              </a:ext>
            </a:extLst>
          </p:cNvPr>
          <p:cNvSpPr txBox="1"/>
          <p:nvPr/>
        </p:nvSpPr>
        <p:spPr>
          <a:xfrm>
            <a:off x="584200" y="2240498"/>
            <a:ext cx="6223000" cy="3016210"/>
          </a:xfrm>
          <a:custGeom>
            <a:avLst/>
            <a:gdLst>
              <a:gd name="connsiteX0" fmla="*/ 0 w 6223000"/>
              <a:gd name="connsiteY0" fmla="*/ 0 h 3016210"/>
              <a:gd name="connsiteX1" fmla="*/ 629214 w 6223000"/>
              <a:gd name="connsiteY1" fmla="*/ 0 h 3016210"/>
              <a:gd name="connsiteX2" fmla="*/ 1133969 w 6223000"/>
              <a:gd name="connsiteY2" fmla="*/ 0 h 3016210"/>
              <a:gd name="connsiteX3" fmla="*/ 1949873 w 6223000"/>
              <a:gd name="connsiteY3" fmla="*/ 0 h 3016210"/>
              <a:gd name="connsiteX4" fmla="*/ 2579088 w 6223000"/>
              <a:gd name="connsiteY4" fmla="*/ 0 h 3016210"/>
              <a:gd name="connsiteX5" fmla="*/ 3208302 w 6223000"/>
              <a:gd name="connsiteY5" fmla="*/ 0 h 3016210"/>
              <a:gd name="connsiteX6" fmla="*/ 4024207 w 6223000"/>
              <a:gd name="connsiteY6" fmla="*/ 0 h 3016210"/>
              <a:gd name="connsiteX7" fmla="*/ 4591191 w 6223000"/>
              <a:gd name="connsiteY7" fmla="*/ 0 h 3016210"/>
              <a:gd name="connsiteX8" fmla="*/ 5407096 w 6223000"/>
              <a:gd name="connsiteY8" fmla="*/ 0 h 3016210"/>
              <a:gd name="connsiteX9" fmla="*/ 6223000 w 6223000"/>
              <a:gd name="connsiteY9" fmla="*/ 0 h 3016210"/>
              <a:gd name="connsiteX10" fmla="*/ 6223000 w 6223000"/>
              <a:gd name="connsiteY10" fmla="*/ 603242 h 3016210"/>
              <a:gd name="connsiteX11" fmla="*/ 6223000 w 6223000"/>
              <a:gd name="connsiteY11" fmla="*/ 1206484 h 3016210"/>
              <a:gd name="connsiteX12" fmla="*/ 6223000 w 6223000"/>
              <a:gd name="connsiteY12" fmla="*/ 1839888 h 3016210"/>
              <a:gd name="connsiteX13" fmla="*/ 6223000 w 6223000"/>
              <a:gd name="connsiteY13" fmla="*/ 2352644 h 3016210"/>
              <a:gd name="connsiteX14" fmla="*/ 6223000 w 6223000"/>
              <a:gd name="connsiteY14" fmla="*/ 3016210 h 3016210"/>
              <a:gd name="connsiteX15" fmla="*/ 5531556 w 6223000"/>
              <a:gd name="connsiteY15" fmla="*/ 3016210 h 3016210"/>
              <a:gd name="connsiteX16" fmla="*/ 4840111 w 6223000"/>
              <a:gd name="connsiteY16" fmla="*/ 3016210 h 3016210"/>
              <a:gd name="connsiteX17" fmla="*/ 4024207 w 6223000"/>
              <a:gd name="connsiteY17" fmla="*/ 3016210 h 3016210"/>
              <a:gd name="connsiteX18" fmla="*/ 3332762 w 6223000"/>
              <a:gd name="connsiteY18" fmla="*/ 3016210 h 3016210"/>
              <a:gd name="connsiteX19" fmla="*/ 2828008 w 6223000"/>
              <a:gd name="connsiteY19" fmla="*/ 3016210 h 3016210"/>
              <a:gd name="connsiteX20" fmla="*/ 2261023 w 6223000"/>
              <a:gd name="connsiteY20" fmla="*/ 3016210 h 3016210"/>
              <a:gd name="connsiteX21" fmla="*/ 1445119 w 6223000"/>
              <a:gd name="connsiteY21" fmla="*/ 3016210 h 3016210"/>
              <a:gd name="connsiteX22" fmla="*/ 753674 w 6223000"/>
              <a:gd name="connsiteY22" fmla="*/ 3016210 h 3016210"/>
              <a:gd name="connsiteX23" fmla="*/ 0 w 6223000"/>
              <a:gd name="connsiteY23" fmla="*/ 3016210 h 3016210"/>
              <a:gd name="connsiteX24" fmla="*/ 0 w 6223000"/>
              <a:gd name="connsiteY24" fmla="*/ 2412968 h 3016210"/>
              <a:gd name="connsiteX25" fmla="*/ 0 w 6223000"/>
              <a:gd name="connsiteY25" fmla="*/ 1900212 h 3016210"/>
              <a:gd name="connsiteX26" fmla="*/ 0 w 6223000"/>
              <a:gd name="connsiteY26" fmla="*/ 1387457 h 3016210"/>
              <a:gd name="connsiteX27" fmla="*/ 0 w 6223000"/>
              <a:gd name="connsiteY27" fmla="*/ 754053 h 3016210"/>
              <a:gd name="connsiteX28" fmla="*/ 0 w 6223000"/>
              <a:gd name="connsiteY28" fmla="*/ 0 h 301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23000" h="3016210" extrusionOk="0">
                <a:moveTo>
                  <a:pt x="0" y="0"/>
                </a:moveTo>
                <a:cubicBezTo>
                  <a:pt x="136516" y="-3938"/>
                  <a:pt x="376559" y="-18571"/>
                  <a:pt x="629214" y="0"/>
                </a:cubicBezTo>
                <a:cubicBezTo>
                  <a:pt x="881869" y="18571"/>
                  <a:pt x="1022067" y="13850"/>
                  <a:pt x="1133969" y="0"/>
                </a:cubicBezTo>
                <a:cubicBezTo>
                  <a:pt x="1245871" y="-13850"/>
                  <a:pt x="1696754" y="24672"/>
                  <a:pt x="1949873" y="0"/>
                </a:cubicBezTo>
                <a:cubicBezTo>
                  <a:pt x="2202992" y="-24672"/>
                  <a:pt x="2385854" y="24619"/>
                  <a:pt x="2579088" y="0"/>
                </a:cubicBezTo>
                <a:cubicBezTo>
                  <a:pt x="2772322" y="-24619"/>
                  <a:pt x="3051483" y="-914"/>
                  <a:pt x="3208302" y="0"/>
                </a:cubicBezTo>
                <a:cubicBezTo>
                  <a:pt x="3365121" y="914"/>
                  <a:pt x="3663508" y="-34335"/>
                  <a:pt x="4024207" y="0"/>
                </a:cubicBezTo>
                <a:cubicBezTo>
                  <a:pt x="4384907" y="34335"/>
                  <a:pt x="4341263" y="18744"/>
                  <a:pt x="4591191" y="0"/>
                </a:cubicBezTo>
                <a:cubicBezTo>
                  <a:pt x="4841119" y="-18744"/>
                  <a:pt x="5153935" y="32168"/>
                  <a:pt x="5407096" y="0"/>
                </a:cubicBezTo>
                <a:cubicBezTo>
                  <a:pt x="5660257" y="-32168"/>
                  <a:pt x="5954790" y="30282"/>
                  <a:pt x="6223000" y="0"/>
                </a:cubicBezTo>
                <a:cubicBezTo>
                  <a:pt x="6209688" y="123615"/>
                  <a:pt x="6248498" y="466522"/>
                  <a:pt x="6223000" y="603242"/>
                </a:cubicBezTo>
                <a:cubicBezTo>
                  <a:pt x="6197502" y="739962"/>
                  <a:pt x="6224570" y="923367"/>
                  <a:pt x="6223000" y="1206484"/>
                </a:cubicBezTo>
                <a:cubicBezTo>
                  <a:pt x="6221430" y="1489601"/>
                  <a:pt x="6206396" y="1553854"/>
                  <a:pt x="6223000" y="1839888"/>
                </a:cubicBezTo>
                <a:cubicBezTo>
                  <a:pt x="6239604" y="2125922"/>
                  <a:pt x="6199994" y="2112218"/>
                  <a:pt x="6223000" y="2352644"/>
                </a:cubicBezTo>
                <a:cubicBezTo>
                  <a:pt x="6246006" y="2593070"/>
                  <a:pt x="6195215" y="2818895"/>
                  <a:pt x="6223000" y="3016210"/>
                </a:cubicBezTo>
                <a:cubicBezTo>
                  <a:pt x="6079179" y="3004172"/>
                  <a:pt x="5738418" y="3020132"/>
                  <a:pt x="5531556" y="3016210"/>
                </a:cubicBezTo>
                <a:cubicBezTo>
                  <a:pt x="5324694" y="3012288"/>
                  <a:pt x="5173278" y="3043953"/>
                  <a:pt x="4840111" y="3016210"/>
                </a:cubicBezTo>
                <a:cubicBezTo>
                  <a:pt x="4506944" y="2988467"/>
                  <a:pt x="4264233" y="3034212"/>
                  <a:pt x="4024207" y="3016210"/>
                </a:cubicBezTo>
                <a:cubicBezTo>
                  <a:pt x="3784181" y="2998208"/>
                  <a:pt x="3651492" y="2988578"/>
                  <a:pt x="3332762" y="3016210"/>
                </a:cubicBezTo>
                <a:cubicBezTo>
                  <a:pt x="3014032" y="3043842"/>
                  <a:pt x="3078235" y="3011532"/>
                  <a:pt x="2828008" y="3016210"/>
                </a:cubicBezTo>
                <a:cubicBezTo>
                  <a:pt x="2577781" y="3020888"/>
                  <a:pt x="2383581" y="2996017"/>
                  <a:pt x="2261023" y="3016210"/>
                </a:cubicBezTo>
                <a:cubicBezTo>
                  <a:pt x="2138465" y="3036403"/>
                  <a:pt x="1627389" y="2981536"/>
                  <a:pt x="1445119" y="3016210"/>
                </a:cubicBezTo>
                <a:cubicBezTo>
                  <a:pt x="1262849" y="3050884"/>
                  <a:pt x="958682" y="2993793"/>
                  <a:pt x="753674" y="3016210"/>
                </a:cubicBezTo>
                <a:cubicBezTo>
                  <a:pt x="548666" y="3038627"/>
                  <a:pt x="216894" y="3002686"/>
                  <a:pt x="0" y="3016210"/>
                </a:cubicBezTo>
                <a:cubicBezTo>
                  <a:pt x="19765" y="2768577"/>
                  <a:pt x="19925" y="2698571"/>
                  <a:pt x="0" y="2412968"/>
                </a:cubicBezTo>
                <a:cubicBezTo>
                  <a:pt x="-19925" y="2127365"/>
                  <a:pt x="14569" y="2140399"/>
                  <a:pt x="0" y="1900212"/>
                </a:cubicBezTo>
                <a:cubicBezTo>
                  <a:pt x="-14569" y="1660025"/>
                  <a:pt x="927" y="1585278"/>
                  <a:pt x="0" y="1387457"/>
                </a:cubicBezTo>
                <a:cubicBezTo>
                  <a:pt x="-927" y="1189636"/>
                  <a:pt x="-65" y="929704"/>
                  <a:pt x="0" y="754053"/>
                </a:cubicBezTo>
                <a:cubicBezTo>
                  <a:pt x="65" y="578402"/>
                  <a:pt x="3172" y="290076"/>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gn="just">
              <a:lnSpc>
                <a:spcPct val="150000"/>
              </a:lnSpc>
            </a:pPr>
            <a:r>
              <a:rPr lang="en-US" dirty="0"/>
              <a:t>Hub site navigation is displayed above the local navigation on each site, just below the suite bar. </a:t>
            </a:r>
            <a:br>
              <a:rPr lang="en-US" dirty="0"/>
            </a:br>
            <a:r>
              <a:rPr lang="en-US" dirty="0"/>
              <a:t>Hub sites provide a great way to achieve the cross-site navigation features previously available in managed navigation and site hierarchies in classic SharePoint.</a:t>
            </a:r>
          </a:p>
          <a:p>
            <a:pPr algn="just"/>
            <a:endParaRPr lang="en-US" dirty="0"/>
          </a:p>
          <a:p>
            <a:pPr algn="just"/>
            <a:endParaRPr lang="en-US" dirty="0"/>
          </a:p>
        </p:txBody>
      </p:sp>
    </p:spTree>
    <p:extLst>
      <p:ext uri="{BB962C8B-B14F-4D97-AF65-F5344CB8AC3E}">
        <p14:creationId xmlns:p14="http://schemas.microsoft.com/office/powerpoint/2010/main" val="28560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navigation in SharePoint </a:t>
            </a:r>
            <a:r>
              <a:rPr lang="en-US" sz="2400" dirty="0">
                <a:latin typeface="+mn-lt"/>
                <a:cs typeface="Segoe UI Semilight" panose="020B0402040204020203" pitchFamily="34" charset="0"/>
              </a:rPr>
              <a:t>(4/4)</a:t>
            </a:r>
            <a:endParaRPr lang="en-US" dirty="0"/>
          </a:p>
        </p:txBody>
      </p:sp>
      <p:sp>
        <p:nvSpPr>
          <p:cNvPr id="9" name="TextBox 8">
            <a:extLst>
              <a:ext uri="{FF2B5EF4-FFF2-40B4-BE49-F238E27FC236}">
                <a16:creationId xmlns:a16="http://schemas.microsoft.com/office/drawing/2014/main" id="{A4AAA036-953A-4BEA-B722-AD80CBB25E9B}"/>
              </a:ext>
            </a:extLst>
          </p:cNvPr>
          <p:cNvSpPr txBox="1"/>
          <p:nvPr/>
        </p:nvSpPr>
        <p:spPr>
          <a:xfrm>
            <a:off x="584200" y="1342767"/>
            <a:ext cx="3523343" cy="461665"/>
          </a:xfrm>
          <a:prstGeom prst="rect">
            <a:avLst/>
          </a:prstGeom>
          <a:noFill/>
        </p:spPr>
        <p:txBody>
          <a:bodyPr wrap="square">
            <a:spAutoFit/>
          </a:bodyPr>
          <a:lstStyle>
            <a:defPPr>
              <a:defRPr lang="en-US"/>
            </a:defPPr>
            <a:lvl1pPr>
              <a:defRPr sz="2400" b="1" i="0">
                <a:solidFill>
                  <a:srgbClr val="000000"/>
                </a:solidFill>
                <a:effectLst/>
                <a:latin typeface="+mj-lt"/>
                <a:cs typeface="Segoe UI Semilight" panose="020B0402040204020203" pitchFamily="34" charset="0"/>
              </a:defRPr>
            </a:lvl1pPr>
          </a:lstStyle>
          <a:p>
            <a:r>
              <a:rPr lang="en-US" dirty="0"/>
              <a:t>Megamenu navigation</a:t>
            </a:r>
          </a:p>
        </p:txBody>
      </p:sp>
      <p:pic>
        <p:nvPicPr>
          <p:cNvPr id="5" name="Picture 4" descr="Change the look">
            <a:extLst>
              <a:ext uri="{FF2B5EF4-FFF2-40B4-BE49-F238E27FC236}">
                <a16:creationId xmlns:a16="http://schemas.microsoft.com/office/drawing/2014/main" id="{99D51D92-A6DB-4FF6-B354-6AFB159BE5B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02462" y="923146"/>
            <a:ext cx="5789538" cy="3544007"/>
          </a:xfrm>
          <a:prstGeom prst="rect">
            <a:avLst/>
          </a:prstGeom>
        </p:spPr>
      </p:pic>
      <p:sp>
        <p:nvSpPr>
          <p:cNvPr id="4" name="TextBox 3">
            <a:extLst>
              <a:ext uri="{FF2B5EF4-FFF2-40B4-BE49-F238E27FC236}">
                <a16:creationId xmlns:a16="http://schemas.microsoft.com/office/drawing/2014/main" id="{34E3B4E8-1A31-40A8-83D2-ADEDC1271A06}"/>
              </a:ext>
            </a:extLst>
          </p:cNvPr>
          <p:cNvSpPr txBox="1"/>
          <p:nvPr/>
        </p:nvSpPr>
        <p:spPr>
          <a:xfrm>
            <a:off x="584200" y="2019300"/>
            <a:ext cx="4872193" cy="4651658"/>
          </a:xfrm>
          <a:custGeom>
            <a:avLst/>
            <a:gdLst>
              <a:gd name="connsiteX0" fmla="*/ 0 w 4872193"/>
              <a:gd name="connsiteY0" fmla="*/ 0 h 4651658"/>
              <a:gd name="connsiteX1" fmla="*/ 647306 w 4872193"/>
              <a:gd name="connsiteY1" fmla="*/ 0 h 4651658"/>
              <a:gd name="connsiteX2" fmla="*/ 1197167 w 4872193"/>
              <a:gd name="connsiteY2" fmla="*/ 0 h 4651658"/>
              <a:gd name="connsiteX3" fmla="*/ 1990639 w 4872193"/>
              <a:gd name="connsiteY3" fmla="*/ 0 h 4651658"/>
              <a:gd name="connsiteX4" fmla="*/ 2637944 w 4872193"/>
              <a:gd name="connsiteY4" fmla="*/ 0 h 4651658"/>
              <a:gd name="connsiteX5" fmla="*/ 3285250 w 4872193"/>
              <a:gd name="connsiteY5" fmla="*/ 0 h 4651658"/>
              <a:gd name="connsiteX6" fmla="*/ 4078722 w 4872193"/>
              <a:gd name="connsiteY6" fmla="*/ 0 h 4651658"/>
              <a:gd name="connsiteX7" fmla="*/ 4872193 w 4872193"/>
              <a:gd name="connsiteY7" fmla="*/ 0 h 4651658"/>
              <a:gd name="connsiteX8" fmla="*/ 4872193 w 4872193"/>
              <a:gd name="connsiteY8" fmla="*/ 757556 h 4651658"/>
              <a:gd name="connsiteX9" fmla="*/ 4872193 w 4872193"/>
              <a:gd name="connsiteY9" fmla="*/ 1329045 h 4651658"/>
              <a:gd name="connsiteX10" fmla="*/ 4872193 w 4872193"/>
              <a:gd name="connsiteY10" fmla="*/ 1900535 h 4651658"/>
              <a:gd name="connsiteX11" fmla="*/ 4872193 w 4872193"/>
              <a:gd name="connsiteY11" fmla="*/ 2565057 h 4651658"/>
              <a:gd name="connsiteX12" fmla="*/ 4872193 w 4872193"/>
              <a:gd name="connsiteY12" fmla="*/ 3276096 h 4651658"/>
              <a:gd name="connsiteX13" fmla="*/ 4872193 w 4872193"/>
              <a:gd name="connsiteY13" fmla="*/ 3801069 h 4651658"/>
              <a:gd name="connsiteX14" fmla="*/ 4872193 w 4872193"/>
              <a:gd name="connsiteY14" fmla="*/ 4651658 h 4651658"/>
              <a:gd name="connsiteX15" fmla="*/ 4176165 w 4872193"/>
              <a:gd name="connsiteY15" fmla="*/ 4651658 h 4651658"/>
              <a:gd name="connsiteX16" fmla="*/ 3480138 w 4872193"/>
              <a:gd name="connsiteY16" fmla="*/ 4651658 h 4651658"/>
              <a:gd name="connsiteX17" fmla="*/ 2686666 w 4872193"/>
              <a:gd name="connsiteY17" fmla="*/ 4651658 h 4651658"/>
              <a:gd name="connsiteX18" fmla="*/ 1990639 w 4872193"/>
              <a:gd name="connsiteY18" fmla="*/ 4651658 h 4651658"/>
              <a:gd name="connsiteX19" fmla="*/ 1440777 w 4872193"/>
              <a:gd name="connsiteY19" fmla="*/ 4651658 h 4651658"/>
              <a:gd name="connsiteX20" fmla="*/ 842193 w 4872193"/>
              <a:gd name="connsiteY20" fmla="*/ 4651658 h 4651658"/>
              <a:gd name="connsiteX21" fmla="*/ 0 w 4872193"/>
              <a:gd name="connsiteY21" fmla="*/ 4651658 h 4651658"/>
              <a:gd name="connsiteX22" fmla="*/ 0 w 4872193"/>
              <a:gd name="connsiteY22" fmla="*/ 3987135 h 4651658"/>
              <a:gd name="connsiteX23" fmla="*/ 0 w 4872193"/>
              <a:gd name="connsiteY23" fmla="*/ 3322613 h 4651658"/>
              <a:gd name="connsiteX24" fmla="*/ 0 w 4872193"/>
              <a:gd name="connsiteY24" fmla="*/ 2704607 h 4651658"/>
              <a:gd name="connsiteX25" fmla="*/ 0 w 4872193"/>
              <a:gd name="connsiteY25" fmla="*/ 2179634 h 4651658"/>
              <a:gd name="connsiteX26" fmla="*/ 0 w 4872193"/>
              <a:gd name="connsiteY26" fmla="*/ 1654661 h 4651658"/>
              <a:gd name="connsiteX27" fmla="*/ 0 w 4872193"/>
              <a:gd name="connsiteY27" fmla="*/ 943622 h 4651658"/>
              <a:gd name="connsiteX28" fmla="*/ 0 w 4872193"/>
              <a:gd name="connsiteY28" fmla="*/ 0 h 465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72193" h="4651658" extrusionOk="0">
                <a:moveTo>
                  <a:pt x="0" y="0"/>
                </a:moveTo>
                <a:cubicBezTo>
                  <a:pt x="189366" y="1534"/>
                  <a:pt x="461063" y="5152"/>
                  <a:pt x="647306" y="0"/>
                </a:cubicBezTo>
                <a:cubicBezTo>
                  <a:pt x="833549" y="-5152"/>
                  <a:pt x="1080482" y="22171"/>
                  <a:pt x="1197167" y="0"/>
                </a:cubicBezTo>
                <a:cubicBezTo>
                  <a:pt x="1313852" y="-22171"/>
                  <a:pt x="1695385" y="-28552"/>
                  <a:pt x="1990639" y="0"/>
                </a:cubicBezTo>
                <a:cubicBezTo>
                  <a:pt x="2285893" y="28552"/>
                  <a:pt x="2332140" y="-23085"/>
                  <a:pt x="2637944" y="0"/>
                </a:cubicBezTo>
                <a:cubicBezTo>
                  <a:pt x="2943748" y="23085"/>
                  <a:pt x="3079182" y="-15598"/>
                  <a:pt x="3285250" y="0"/>
                </a:cubicBezTo>
                <a:cubicBezTo>
                  <a:pt x="3491318" y="15598"/>
                  <a:pt x="3825593" y="573"/>
                  <a:pt x="4078722" y="0"/>
                </a:cubicBezTo>
                <a:cubicBezTo>
                  <a:pt x="4331851" y="-573"/>
                  <a:pt x="4547424" y="-9223"/>
                  <a:pt x="4872193" y="0"/>
                </a:cubicBezTo>
                <a:cubicBezTo>
                  <a:pt x="4903595" y="270346"/>
                  <a:pt x="4860520" y="468563"/>
                  <a:pt x="4872193" y="757556"/>
                </a:cubicBezTo>
                <a:cubicBezTo>
                  <a:pt x="4883866" y="1046549"/>
                  <a:pt x="4897519" y="1093573"/>
                  <a:pt x="4872193" y="1329045"/>
                </a:cubicBezTo>
                <a:cubicBezTo>
                  <a:pt x="4846867" y="1564517"/>
                  <a:pt x="4866174" y="1669249"/>
                  <a:pt x="4872193" y="1900535"/>
                </a:cubicBezTo>
                <a:cubicBezTo>
                  <a:pt x="4878213" y="2131821"/>
                  <a:pt x="4854677" y="2285777"/>
                  <a:pt x="4872193" y="2565057"/>
                </a:cubicBezTo>
                <a:cubicBezTo>
                  <a:pt x="4889709" y="2844337"/>
                  <a:pt x="4870386" y="3083319"/>
                  <a:pt x="4872193" y="3276096"/>
                </a:cubicBezTo>
                <a:cubicBezTo>
                  <a:pt x="4874000" y="3468873"/>
                  <a:pt x="4857244" y="3620544"/>
                  <a:pt x="4872193" y="3801069"/>
                </a:cubicBezTo>
                <a:cubicBezTo>
                  <a:pt x="4887142" y="3981594"/>
                  <a:pt x="4868398" y="4455788"/>
                  <a:pt x="4872193" y="4651658"/>
                </a:cubicBezTo>
                <a:cubicBezTo>
                  <a:pt x="4603761" y="4632543"/>
                  <a:pt x="4322722" y="4661372"/>
                  <a:pt x="4176165" y="4651658"/>
                </a:cubicBezTo>
                <a:cubicBezTo>
                  <a:pt x="4029608" y="4641944"/>
                  <a:pt x="3727853" y="4668351"/>
                  <a:pt x="3480138" y="4651658"/>
                </a:cubicBezTo>
                <a:cubicBezTo>
                  <a:pt x="3232423" y="4634965"/>
                  <a:pt x="2913164" y="4623085"/>
                  <a:pt x="2686666" y="4651658"/>
                </a:cubicBezTo>
                <a:cubicBezTo>
                  <a:pt x="2460168" y="4680231"/>
                  <a:pt x="2216744" y="4619636"/>
                  <a:pt x="1990639" y="4651658"/>
                </a:cubicBezTo>
                <a:cubicBezTo>
                  <a:pt x="1764534" y="4683680"/>
                  <a:pt x="1581161" y="4640985"/>
                  <a:pt x="1440777" y="4651658"/>
                </a:cubicBezTo>
                <a:cubicBezTo>
                  <a:pt x="1300393" y="4662331"/>
                  <a:pt x="1094170" y="4666671"/>
                  <a:pt x="842193" y="4651658"/>
                </a:cubicBezTo>
                <a:cubicBezTo>
                  <a:pt x="590216" y="4636645"/>
                  <a:pt x="206458" y="4680336"/>
                  <a:pt x="0" y="4651658"/>
                </a:cubicBezTo>
                <a:cubicBezTo>
                  <a:pt x="15593" y="4381561"/>
                  <a:pt x="-25390" y="4213659"/>
                  <a:pt x="0" y="3987135"/>
                </a:cubicBezTo>
                <a:cubicBezTo>
                  <a:pt x="25390" y="3760611"/>
                  <a:pt x="-13640" y="3460853"/>
                  <a:pt x="0" y="3322613"/>
                </a:cubicBezTo>
                <a:cubicBezTo>
                  <a:pt x="13640" y="3184373"/>
                  <a:pt x="-21441" y="2946854"/>
                  <a:pt x="0" y="2704607"/>
                </a:cubicBezTo>
                <a:cubicBezTo>
                  <a:pt x="21441" y="2462360"/>
                  <a:pt x="7165" y="2369733"/>
                  <a:pt x="0" y="2179634"/>
                </a:cubicBezTo>
                <a:cubicBezTo>
                  <a:pt x="-7165" y="1989535"/>
                  <a:pt x="10552" y="1790223"/>
                  <a:pt x="0" y="1654661"/>
                </a:cubicBezTo>
                <a:cubicBezTo>
                  <a:pt x="-10552" y="1519099"/>
                  <a:pt x="-11463" y="1197588"/>
                  <a:pt x="0" y="943622"/>
                </a:cubicBezTo>
                <a:cubicBezTo>
                  <a:pt x="11463" y="689656"/>
                  <a:pt x="8343" y="270389"/>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a:lnSpc>
                <a:spcPct val="150000"/>
              </a:lnSpc>
            </a:pPr>
            <a:r>
              <a:rPr lang="en-US" dirty="0"/>
              <a:t>Megamenu navigation is a feature in “Change the look” options. </a:t>
            </a:r>
            <a:br>
              <a:rPr lang="en-US" dirty="0"/>
            </a:br>
            <a:r>
              <a:rPr lang="en-US" dirty="0"/>
              <a:t>It allows showing multiple levels of hierarchy at once. </a:t>
            </a:r>
            <a:br>
              <a:rPr lang="en-US" dirty="0"/>
            </a:br>
            <a:r>
              <a:rPr lang="en-US" dirty="0"/>
              <a:t>This will enable you to better organize and showcase the content and sites. </a:t>
            </a:r>
            <a:br>
              <a:rPr lang="en-US" dirty="0"/>
            </a:br>
            <a:r>
              <a:rPr lang="en-US" dirty="0"/>
              <a:t>The megamenu navigation layout is only available for horizontally oriented navigations and allows for a panel display of links up to three levels.</a:t>
            </a:r>
          </a:p>
        </p:txBody>
      </p:sp>
      <p:pic>
        <p:nvPicPr>
          <p:cNvPr id="3" name="Picture 2" descr="Megamenu navigation">
            <a:extLst>
              <a:ext uri="{FF2B5EF4-FFF2-40B4-BE49-F238E27FC236}">
                <a16:creationId xmlns:a16="http://schemas.microsoft.com/office/drawing/2014/main" id="{C0EF970C-229B-4B62-882A-5AEB45EC1F4B}"/>
              </a:ext>
            </a:extLst>
          </p:cNvPr>
          <p:cNvPicPr>
            <a:picLocks noChangeAspect="1"/>
          </p:cNvPicPr>
          <p:nvPr/>
        </p:nvPicPr>
        <p:blipFill rotWithShape="1">
          <a:blip r:embed="rId4"/>
          <a:srcRect r="5782" b="31513"/>
          <a:stretch/>
        </p:blipFill>
        <p:spPr>
          <a:xfrm>
            <a:off x="6781559" y="4467153"/>
            <a:ext cx="5249620" cy="22918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548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 of SharePoint hub sites</a:t>
            </a:r>
            <a:endParaRPr lang="en-US" dirty="0">
              <a:latin typeface="+mn-lt"/>
            </a:endParaRPr>
          </a:p>
        </p:txBody>
      </p:sp>
      <p:sp>
        <p:nvSpPr>
          <p:cNvPr id="13" name="TextBox 12">
            <a:extLst>
              <a:ext uri="{FF2B5EF4-FFF2-40B4-BE49-F238E27FC236}">
                <a16:creationId xmlns:a16="http://schemas.microsoft.com/office/drawing/2014/main" id="{B7810543-3F5E-4660-8533-9DEC541B0ABB}"/>
              </a:ext>
            </a:extLst>
          </p:cNvPr>
          <p:cNvSpPr txBox="1"/>
          <p:nvPr/>
        </p:nvSpPr>
        <p:spPr>
          <a:xfrm>
            <a:off x="501489" y="1392067"/>
            <a:ext cx="11314113" cy="5539978"/>
          </a:xfrm>
          <a:prstGeom prst="rect">
            <a:avLst/>
          </a:prstGeom>
          <a:noFill/>
        </p:spPr>
        <p:txBody>
          <a:bodyPr wrap="square">
            <a:spAutoFit/>
          </a:bodyPr>
          <a:lstStyle>
            <a:defPPr>
              <a:defRPr lang="en-US"/>
            </a:defPPr>
            <a:lvl1pPr>
              <a:defRPr sz="2400" b="0" i="0">
                <a:solidFill>
                  <a:srgbClr val="000000"/>
                </a:solidFill>
                <a:effectLst/>
                <a:latin typeface="Segoe UI Semilight" panose="020B0402040204020203" pitchFamily="34" charset="0"/>
                <a:cs typeface="Segoe UI Semilight" panose="020B0402040204020203" pitchFamily="34" charset="0"/>
              </a:defRPr>
            </a:lvl1pPr>
          </a:lstStyle>
          <a:p>
            <a:r>
              <a:rPr lang="en-US" b="1" dirty="0"/>
              <a:t>SharePoint hub sites</a:t>
            </a:r>
            <a:r>
              <a:rPr lang="en-US" dirty="0"/>
              <a:t> provide the flexibility and help organizations by connecting and organizing sites based on project, department, division, region, etc. </a:t>
            </a:r>
            <a:br>
              <a:rPr lang="en-US" dirty="0"/>
            </a:br>
            <a:endParaRPr lang="en-US" dirty="0"/>
          </a:p>
          <a:p>
            <a:pPr>
              <a:lnSpc>
                <a:spcPct val="150000"/>
              </a:lnSpc>
            </a:pPr>
            <a:r>
              <a:rPr lang="en-US" b="1" dirty="0"/>
              <a:t>Benefits of SharePoint hub sites</a:t>
            </a:r>
          </a:p>
          <a:p>
            <a:pPr marL="342900" indent="-342900">
              <a:lnSpc>
                <a:spcPct val="150000"/>
              </a:lnSpc>
              <a:buFont typeface="Arial" panose="020B0604020202020204" pitchFamily="34" charset="0"/>
              <a:buChar char="•"/>
            </a:pPr>
            <a:r>
              <a:rPr lang="en-US" dirty="0"/>
              <a:t>Shared navigation</a:t>
            </a:r>
          </a:p>
          <a:p>
            <a:pPr marL="342900" indent="-342900">
              <a:lnSpc>
                <a:spcPct val="150000"/>
              </a:lnSpc>
              <a:buFont typeface="Arial" panose="020B0604020202020204" pitchFamily="34" charset="0"/>
              <a:buChar char="•"/>
            </a:pPr>
            <a:r>
              <a:rPr lang="en-US" dirty="0"/>
              <a:t>Search across the hub</a:t>
            </a:r>
          </a:p>
          <a:p>
            <a:pPr marL="342900" indent="-342900">
              <a:lnSpc>
                <a:spcPct val="150000"/>
              </a:lnSpc>
              <a:buFont typeface="Arial" panose="020B0604020202020204" pitchFamily="34" charset="0"/>
              <a:buChar char="•"/>
            </a:pPr>
            <a:r>
              <a:rPr lang="en-US" dirty="0"/>
              <a:t>A home destination for the hub</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News roll-up</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Associated sites</a:t>
            </a:r>
          </a:p>
          <a:p>
            <a:pPr marL="742933" lvl="1" indent="-285750">
              <a:lnSpc>
                <a:spcPct val="150000"/>
              </a:lnSpc>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Highlighted content</a:t>
            </a:r>
          </a:p>
          <a:p>
            <a:pPr lvl="1"/>
            <a:br>
              <a:rPr lang="en-US" sz="2400" dirty="0"/>
            </a:br>
            <a:endParaRPr lang="en-US" sz="2400" dirty="0"/>
          </a:p>
        </p:txBody>
      </p:sp>
      <p:pic>
        <p:nvPicPr>
          <p:cNvPr id="2" name="Picture 1" descr="image of the hub sites">
            <a:extLst>
              <a:ext uri="{FF2B5EF4-FFF2-40B4-BE49-F238E27FC236}">
                <a16:creationId xmlns:a16="http://schemas.microsoft.com/office/drawing/2014/main" id="{70018000-0AD9-4232-B6B7-4B86C983BE77}"/>
              </a:ext>
            </a:extLst>
          </p:cNvPr>
          <p:cNvPicPr>
            <a:picLocks noChangeAspect="1"/>
          </p:cNvPicPr>
          <p:nvPr/>
        </p:nvPicPr>
        <p:blipFill rotWithShape="1">
          <a:blip r:embed="rId3"/>
          <a:srcRect r="855"/>
          <a:stretch/>
        </p:blipFill>
        <p:spPr>
          <a:xfrm>
            <a:off x="4692460" y="5110704"/>
            <a:ext cx="7499540" cy="16966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038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8431912" cy="553998"/>
          </a:xfrm>
        </p:spPr>
        <p:txBody>
          <a:bodyPr>
            <a:normAutofit fontScale="90000"/>
          </a:bodyPr>
          <a:lstStyle/>
          <a:p>
            <a:r>
              <a:rPr lang="en-US" dirty="0"/>
              <a:t>Overview of SharePoint in Microsoft 365</a:t>
            </a:r>
          </a:p>
        </p:txBody>
      </p:sp>
      <p:sp>
        <p:nvSpPr>
          <p:cNvPr id="5" name="Rectangle 4">
            <a:extLst>
              <a:ext uri="{FF2B5EF4-FFF2-40B4-BE49-F238E27FC236}">
                <a16:creationId xmlns:a16="http://schemas.microsoft.com/office/drawing/2014/main" id="{DD958CC0-D626-4D69-9612-ED92A3999DC0}"/>
              </a:ext>
            </a:extLst>
          </p:cNvPr>
          <p:cNvSpPr/>
          <p:nvPr/>
        </p:nvSpPr>
        <p:spPr>
          <a:xfrm>
            <a:off x="498764" y="1320075"/>
            <a:ext cx="5796352" cy="5026697"/>
          </a:xfrm>
          <a:prstGeom prst="rect">
            <a:avLst/>
          </a:prstGeom>
        </p:spPr>
        <p:txBody>
          <a:bodyPr wrap="square">
            <a:spAutoFit/>
          </a:bodyPr>
          <a:lstStyle/>
          <a:p>
            <a:pPr>
              <a:lnSpc>
                <a:spcPct val="150000"/>
              </a:lnSpc>
            </a:pPr>
            <a:r>
              <a:rPr lang="en-US" sz="1800" b="1" dirty="0">
                <a:solidFill>
                  <a:srgbClr val="2E2E2E"/>
                </a:solidFill>
                <a:latin typeface="Segoe UI Semilight" panose="020B0402040204020203" pitchFamily="34" charset="0"/>
                <a:cs typeface="Segoe UI Semilight" panose="020B0402040204020203" pitchFamily="34" charset="0"/>
              </a:rPr>
              <a:t>SharePoint</a:t>
            </a:r>
            <a:r>
              <a:rPr lang="en-US" sz="1800" dirty="0">
                <a:solidFill>
                  <a:srgbClr val="2E2E2E"/>
                </a:solidFill>
                <a:latin typeface="Segoe UI Semilight" panose="020B0402040204020203" pitchFamily="34" charset="0"/>
                <a:cs typeface="Segoe UI Semilight" panose="020B0402040204020203" pitchFamily="34" charset="0"/>
              </a:rPr>
              <a:t> is a </a:t>
            </a:r>
            <a:r>
              <a:rPr lang="en-US" sz="1800" b="1" dirty="0">
                <a:solidFill>
                  <a:srgbClr val="2E2E2E"/>
                </a:solidFill>
                <a:latin typeface="Segoe UI Semilight" panose="020B0402040204020203" pitchFamily="34" charset="0"/>
                <a:cs typeface="Segoe UI Semilight" panose="020B0402040204020203" pitchFamily="34" charset="0"/>
              </a:rPr>
              <a:t>Microsoft 365</a:t>
            </a:r>
            <a:r>
              <a:rPr lang="en-US" sz="1800" dirty="0">
                <a:solidFill>
                  <a:srgbClr val="2E2E2E"/>
                </a:solidFill>
                <a:latin typeface="Segoe UI Semilight" panose="020B0402040204020203" pitchFamily="34" charset="0"/>
                <a:cs typeface="Segoe UI Semilight" panose="020B0402040204020203" pitchFamily="34" charset="0"/>
              </a:rPr>
              <a:t> service that enables sharing and collaboration across your organization. Organizations can share and manage content, knowledge, and applications to empower teamwork, quickly find information, and seamlessly collaborate across the organization.</a:t>
            </a:r>
          </a:p>
          <a:p>
            <a:pPr>
              <a:lnSpc>
                <a:spcPct val="150000"/>
              </a:lnSpc>
            </a:pPr>
            <a:endParaRPr lang="en-US" sz="1800" dirty="0">
              <a:latin typeface="Segoe UI Semilight" panose="020B0402040204020203" pitchFamily="34" charset="0"/>
              <a:cs typeface="Segoe UI Semilight" panose="020B0402040204020203" pitchFamily="34" charset="0"/>
            </a:endParaRPr>
          </a:p>
          <a:p>
            <a:pPr>
              <a:lnSpc>
                <a:spcPct val="150000"/>
              </a:lnSpc>
            </a:pPr>
            <a:r>
              <a:rPr lang="en-US" sz="1800" dirty="0">
                <a:solidFill>
                  <a:srgbClr val="2E2E2E"/>
                </a:solidFill>
                <a:latin typeface="Segoe UI Semilight" panose="020B0402040204020203" pitchFamily="34" charset="0"/>
                <a:cs typeface="Segoe UI Semilight" panose="020B0402040204020203" pitchFamily="34" charset="0"/>
              </a:rPr>
              <a:t>Organizations use Microsoft SharePoint to create websites. Users can use it as a secure place to </a:t>
            </a:r>
            <a:r>
              <a:rPr lang="en-US" sz="1800" b="1" dirty="0">
                <a:solidFill>
                  <a:srgbClr val="2E2E2E"/>
                </a:solidFill>
                <a:latin typeface="Segoe UI Semilight" panose="020B0402040204020203" pitchFamily="34" charset="0"/>
                <a:cs typeface="Segoe UI Semilight" panose="020B0402040204020203" pitchFamily="34" charset="0"/>
              </a:rPr>
              <a:t>store, organize, share, and access information </a:t>
            </a:r>
            <a:r>
              <a:rPr lang="en-US" sz="1800" dirty="0">
                <a:solidFill>
                  <a:srgbClr val="2E2E2E"/>
                </a:solidFill>
                <a:latin typeface="Segoe UI Semilight" panose="020B0402040204020203" pitchFamily="34" charset="0"/>
                <a:cs typeface="Segoe UI Semilight" panose="020B0402040204020203" pitchFamily="34" charset="0"/>
              </a:rPr>
              <a:t>from any device. All they need is a web browser, such as Microsoft Edge, Internet Explorer, Chrome, or Firefox.</a:t>
            </a:r>
          </a:p>
        </p:txBody>
      </p:sp>
      <p:pic>
        <p:nvPicPr>
          <p:cNvPr id="3" name="Picture 2" descr="Image show the features of SharePoint and OneDrive">
            <a:extLst>
              <a:ext uri="{FF2B5EF4-FFF2-40B4-BE49-F238E27FC236}">
                <a16:creationId xmlns:a16="http://schemas.microsoft.com/office/drawing/2014/main" id="{62A01C06-F8DA-4570-AA23-DE3BCFEFF070}"/>
              </a:ext>
            </a:extLst>
          </p:cNvPr>
          <p:cNvPicPr>
            <a:picLocks noChangeAspect="1"/>
          </p:cNvPicPr>
          <p:nvPr/>
        </p:nvPicPr>
        <p:blipFill>
          <a:blip r:embed="rId3"/>
          <a:stretch>
            <a:fillRect/>
          </a:stretch>
        </p:blipFill>
        <p:spPr>
          <a:xfrm>
            <a:off x="6345612" y="2284963"/>
            <a:ext cx="5347624" cy="278329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721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Create SharePoint sites </a:t>
            </a:r>
            <a:endParaRPr lang="bs-Latn-BA" dirty="0">
              <a:latin typeface="+mn-lt"/>
            </a:endParaRPr>
          </a:p>
        </p:txBody>
      </p:sp>
      <p:sp>
        <p:nvSpPr>
          <p:cNvPr id="9" name="TextBox 8">
            <a:extLst>
              <a:ext uri="{FF2B5EF4-FFF2-40B4-BE49-F238E27FC236}">
                <a16:creationId xmlns:a16="http://schemas.microsoft.com/office/drawing/2014/main" id="{5F5A0B52-9EDD-4355-81F9-AEE863FBB60F}"/>
              </a:ext>
            </a:extLst>
          </p:cNvPr>
          <p:cNvSpPr txBox="1"/>
          <p:nvPr/>
        </p:nvSpPr>
        <p:spPr>
          <a:xfrm>
            <a:off x="588263" y="1429908"/>
            <a:ext cx="11310050" cy="3046988"/>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Microsoft 365 global admins and SharePoint admins can create SharePoint sites with different </a:t>
            </a:r>
            <a:r>
              <a:rPr lang="en-US" sz="2400" b="0" i="0" dirty="0">
                <a:effectLst/>
                <a:latin typeface="Segoe UI Semilight" panose="020B0402040204020203" pitchFamily="34" charset="0"/>
                <a:cs typeface="Segoe UI Semilight" panose="020B0402040204020203" pitchFamily="34" charset="0"/>
              </a:rPr>
              <a:t>site templates</a:t>
            </a:r>
            <a:r>
              <a:rPr lang="en-US" sz="2400" b="0" i="0" dirty="0">
                <a:solidFill>
                  <a:srgbClr val="000000"/>
                </a:solidFill>
                <a:effectLst/>
                <a:latin typeface="Segoe UI Semilight" panose="020B0402040204020203" pitchFamily="34" charset="0"/>
                <a:cs typeface="Segoe UI Semilight" panose="020B0402040204020203" pitchFamily="34" charset="0"/>
              </a:rPr>
              <a:t>. It is recommended to use modern SharePoint sites for new sites.</a:t>
            </a:r>
          </a:p>
          <a:p>
            <a:endParaRPr lang="en-US" sz="2400" dirty="0">
              <a:solidFill>
                <a:srgbClr val="000000"/>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Create from the SharePoint admin center</a:t>
            </a:r>
          </a:p>
          <a:p>
            <a:pPr marL="342900" indent="-342900">
              <a:buFont typeface="Arial" panose="020B0604020202020204" pitchFamily="34" charset="0"/>
              <a:buChar char="•"/>
            </a:pPr>
            <a:r>
              <a:rPr lang="en-US" sz="2400" dirty="0">
                <a:solidFill>
                  <a:srgbClr val="000000"/>
                </a:solidFill>
                <a:latin typeface="Segoe UI Semilight" panose="020B0402040204020203" pitchFamily="34" charset="0"/>
                <a:cs typeface="Segoe UI Semilight" panose="020B0402040204020203" pitchFamily="34" charset="0"/>
              </a:rPr>
              <a:t>Create from PowerShell</a:t>
            </a:r>
            <a:endParaRPr lang="en-US" sz="2400" dirty="0">
              <a:latin typeface="Segoe UI Semilight" panose="020B0402040204020203" pitchFamily="34" charset="0"/>
              <a:cs typeface="Segoe UI Semilight" panose="020B0402040204020203" pitchFamily="34" charset="0"/>
            </a:endParaRPr>
          </a:p>
          <a:p>
            <a:endParaRPr lang="en-US" sz="2400" dirty="0"/>
          </a:p>
          <a:p>
            <a:endParaRPr lang="en-US" sz="2400" dirty="0">
              <a:latin typeface="Segoe UI Semilight" panose="020B0402040204020203" pitchFamily="34" charset="0"/>
              <a:cs typeface="Segoe UI Semilight" panose="020B0402040204020203" pitchFamily="34" charset="0"/>
            </a:endParaRPr>
          </a:p>
        </p:txBody>
      </p:sp>
      <p:pic>
        <p:nvPicPr>
          <p:cNvPr id="12" name="Picture 11" descr="The Create a site panel">
            <a:extLst>
              <a:ext uri="{FF2B5EF4-FFF2-40B4-BE49-F238E27FC236}">
                <a16:creationId xmlns:a16="http://schemas.microsoft.com/office/drawing/2014/main" id="{AB141566-E3B7-441E-B285-F5806BD09E5A}"/>
              </a:ext>
            </a:extLst>
          </p:cNvPr>
          <p:cNvPicPr>
            <a:picLocks noChangeAspect="1"/>
          </p:cNvPicPr>
          <p:nvPr/>
        </p:nvPicPr>
        <p:blipFill>
          <a:blip r:embed="rId3"/>
          <a:stretch>
            <a:fillRect/>
          </a:stretch>
        </p:blipFill>
        <p:spPr>
          <a:xfrm>
            <a:off x="7663046" y="3624748"/>
            <a:ext cx="4494026" cy="3186516"/>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955E9BF-3F7C-48BC-98F2-47202D36AA15}"/>
              </a:ext>
            </a:extLst>
          </p:cNvPr>
          <p:cNvSpPr>
            <a:spLocks noChangeArrowheads="1"/>
          </p:cNvSpPr>
          <p:nvPr/>
        </p:nvSpPr>
        <p:spPr bwMode="auto">
          <a:xfrm>
            <a:off x="1016761" y="3832814"/>
            <a:ext cx="6616015" cy="1651694"/>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New-</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Url</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https://contoso.sharepoint.com/sites/accounting</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-Owner</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admin@contoso.com</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-Template</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STS#0</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StorageQuota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100</a:t>
            </a:r>
            <a:r>
              <a:rPr lang="en-US" sz="1600" dirty="0">
                <a:solidFill>
                  <a:prstClr val="black"/>
                </a:solidFill>
                <a:latin typeface="Lucida Console" panose="020B0609040504020204" pitchFamily="49" charset="0"/>
              </a:rPr>
              <a:t> </a:t>
            </a:r>
          </a:p>
          <a:p>
            <a:r>
              <a:rPr lang="en-US" sz="1600" dirty="0">
                <a:solidFill>
                  <a:srgbClr val="000080"/>
                </a:solidFill>
                <a:latin typeface="Lucida Console" panose="020B0609040504020204" pitchFamily="49" charset="0"/>
              </a:rPr>
              <a:t>-</a:t>
            </a:r>
            <a:r>
              <a:rPr lang="en-US" sz="1600" dirty="0" err="1">
                <a:solidFill>
                  <a:srgbClr val="000080"/>
                </a:solidFill>
                <a:latin typeface="Lucida Console" panose="020B0609040504020204" pitchFamily="49" charset="0"/>
              </a:rPr>
              <a:t>ResourceQuota</a:t>
            </a:r>
            <a:r>
              <a:rPr lang="en-US" sz="1600" dirty="0">
                <a:solidFill>
                  <a:prstClr val="black"/>
                </a:solidFill>
                <a:latin typeface="Lucida Console" panose="020B0609040504020204" pitchFamily="49" charset="0"/>
              </a:rPr>
              <a:t> </a:t>
            </a:r>
            <a:r>
              <a:rPr lang="en-US" sz="1600" dirty="0">
                <a:solidFill>
                  <a:srgbClr val="800080"/>
                </a:solidFill>
                <a:latin typeface="Lucida Console" panose="020B0609040504020204" pitchFamily="49" charset="0"/>
              </a:rPr>
              <a:t>50</a:t>
            </a:r>
            <a:r>
              <a:rPr lang="en-US" sz="1600" dirty="0">
                <a:solidFill>
                  <a:prstClr val="black"/>
                </a:solidFill>
                <a:latin typeface="Lucida Console" panose="020B0609040504020204" pitchFamily="49" charset="0"/>
              </a:rPr>
              <a:t> </a:t>
            </a:r>
          </a:p>
        </p:txBody>
      </p:sp>
    </p:spTree>
    <p:extLst>
      <p:ext uri="{BB962C8B-B14F-4D97-AF65-F5344CB8AC3E}">
        <p14:creationId xmlns:p14="http://schemas.microsoft.com/office/powerpoint/2010/main" val="302413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Delete SharePoint sites</a:t>
            </a:r>
            <a:endParaRPr lang="bs-Latn-BA" dirty="0">
              <a:latin typeface="+mn-lt"/>
            </a:endParaRPr>
          </a:p>
        </p:txBody>
      </p:sp>
      <p:sp>
        <p:nvSpPr>
          <p:cNvPr id="6" name="Text Placeholder 5"/>
          <p:cNvSpPr>
            <a:spLocks noGrp="1"/>
          </p:cNvSpPr>
          <p:nvPr>
            <p:ph type="body" sz="quarter" idx="10"/>
          </p:nvPr>
        </p:nvSpPr>
        <p:spPr>
          <a:xfrm>
            <a:off x="588263" y="1232920"/>
            <a:ext cx="11018520" cy="5115246"/>
          </a:xfrm>
        </p:spPr>
        <p:txBody>
          <a:bodyPr/>
          <a:lstStyle/>
          <a:p>
            <a:pPr marL="0" indent="0">
              <a:spcBef>
                <a:spcPts val="600"/>
              </a:spcBef>
              <a:spcAft>
                <a:spcPts val="600"/>
              </a:spcAft>
              <a:buNone/>
            </a:pPr>
            <a:r>
              <a:rPr lang="en-US" sz="2400" dirty="0"/>
              <a:t>Both global and SharePoint admins can delete both classic and modern sites, including sites that belong to Microsoft 365 groups. Deleting these sites will delete the group and all its resources, including the Outlook mailbox and calendar, and any Teams channels.</a:t>
            </a:r>
          </a:p>
          <a:p>
            <a:pPr marL="0" indent="0">
              <a:spcBef>
                <a:spcPts val="0"/>
              </a:spcBef>
              <a:buNone/>
            </a:pPr>
            <a:endParaRPr lang="en-US" sz="2000" dirty="0"/>
          </a:p>
          <a:p>
            <a:pPr marL="342900" indent="-342900">
              <a:buFont typeface="Arial" panose="020B0604020202020204" pitchFamily="34" charset="0"/>
              <a:buChar char="•"/>
            </a:pPr>
            <a:r>
              <a:rPr lang="en-US" sz="2400" b="1" dirty="0"/>
              <a:t>Delete a site</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b="1" dirty="0"/>
              <a:t>Permanently delete a site</a:t>
            </a:r>
          </a:p>
          <a:p>
            <a:pPr marL="571500" lvl="1" indent="-342900">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marL="571500" lvl="1" indent="-342900">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marL="0" indent="0">
              <a:spcBef>
                <a:spcPts val="600"/>
              </a:spcBef>
              <a:spcAft>
                <a:spcPts val="600"/>
              </a:spcAft>
              <a:buNone/>
            </a:pPr>
            <a:endParaRPr lang="en-US" sz="2400" dirty="0"/>
          </a:p>
        </p:txBody>
      </p:sp>
      <p:pic>
        <p:nvPicPr>
          <p:cNvPr id="8" name="Picture 7">
            <a:extLst>
              <a:ext uri="{FF2B5EF4-FFF2-40B4-BE49-F238E27FC236}">
                <a16:creationId xmlns:a16="http://schemas.microsoft.com/office/drawing/2014/main" id="{4206BEC7-08A1-4273-A991-5B3A1BBDCEF1}"/>
              </a:ext>
            </a:extLst>
          </p:cNvPr>
          <p:cNvPicPr>
            <a:picLocks noChangeAspect="1"/>
          </p:cNvPicPr>
          <p:nvPr/>
        </p:nvPicPr>
        <p:blipFill>
          <a:blip r:embed="rId3"/>
          <a:stretch>
            <a:fillRect/>
          </a:stretch>
        </p:blipFill>
        <p:spPr>
          <a:xfrm>
            <a:off x="7617145" y="2831177"/>
            <a:ext cx="3677303" cy="1195645"/>
          </a:xfrm>
          <a:prstGeom prst="rect">
            <a:avLst/>
          </a:prstGeom>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E804BAAC-8F7E-48DC-9043-3DC69E07E128}"/>
              </a:ext>
            </a:extLst>
          </p:cNvPr>
          <p:cNvSpPr>
            <a:spLocks noChangeArrowheads="1"/>
          </p:cNvSpPr>
          <p:nvPr/>
        </p:nvSpPr>
        <p:spPr bwMode="auto">
          <a:xfrm>
            <a:off x="1167124" y="4344673"/>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https://contoso.sharepoint.com/sites/site1</a:t>
            </a:r>
            <a:endParaRPr lang="en-US" sz="1600" dirty="0">
              <a:solidFill>
                <a:prstClr val="black"/>
              </a:solidFill>
              <a:latin typeface="Lucida Console" panose="020B0609040504020204" pitchFamily="49" charset="0"/>
            </a:endParaRPr>
          </a:p>
        </p:txBody>
      </p:sp>
      <p:sp>
        <p:nvSpPr>
          <p:cNvPr id="10" name="Rectangle 9">
            <a:extLst>
              <a:ext uri="{FF2B5EF4-FFF2-40B4-BE49-F238E27FC236}">
                <a16:creationId xmlns:a16="http://schemas.microsoft.com/office/drawing/2014/main" id="{34A8F5F5-C0C1-47DC-B70A-B1BEE648EA1F}"/>
              </a:ext>
            </a:extLst>
          </p:cNvPr>
          <p:cNvSpPr>
            <a:spLocks noChangeArrowheads="1"/>
          </p:cNvSpPr>
          <p:nvPr/>
        </p:nvSpPr>
        <p:spPr bwMode="auto">
          <a:xfrm>
            <a:off x="1130365" y="5927578"/>
            <a:ext cx="10164083" cy="420588"/>
          </a:xfrm>
          <a:prstGeom prst="rect">
            <a:avLst/>
          </a:prstGeom>
          <a:solidFill>
            <a:srgbClr val="F2F2F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26960" rIns="91440" bIns="45720" numCol="1" anchor="ctr" anchorCtr="0" compatLnSpc="1">
            <a:prstTxWarp prst="textNoShape">
              <a:avLst/>
            </a:prstTxWarp>
            <a:spAutoFit/>
          </a:bodyPr>
          <a:lstStyle/>
          <a:p>
            <a:r>
              <a:rPr lang="en-US" sz="1600" dirty="0"/>
              <a:t> </a:t>
            </a:r>
            <a:r>
              <a:rPr lang="en-US" sz="1600" dirty="0">
                <a:solidFill>
                  <a:srgbClr val="0000FF"/>
                </a:solidFill>
                <a:latin typeface="Lucida Console" panose="020B0609040504020204" pitchFamily="49" charset="0"/>
              </a:rPr>
              <a:t>Remove-</a:t>
            </a:r>
            <a:r>
              <a:rPr lang="en-US" sz="1600" dirty="0" err="1">
                <a:solidFill>
                  <a:srgbClr val="0000FF"/>
                </a:solidFill>
                <a:latin typeface="Lucida Console" panose="020B0609040504020204" pitchFamily="49" charset="0"/>
              </a:rPr>
              <a:t>SPODeletedSite</a:t>
            </a:r>
            <a:r>
              <a:rPr lang="en-US" sz="1600" dirty="0">
                <a:solidFill>
                  <a:prstClr val="black"/>
                </a:solidFill>
                <a:latin typeface="Lucida Console" panose="020B0609040504020204" pitchFamily="49" charset="0"/>
              </a:rPr>
              <a:t> </a:t>
            </a:r>
            <a:r>
              <a:rPr lang="en-US" sz="1600" dirty="0">
                <a:solidFill>
                  <a:srgbClr val="000080"/>
                </a:solidFill>
                <a:latin typeface="Lucida Console" panose="020B0609040504020204" pitchFamily="49" charset="0"/>
              </a:rPr>
              <a:t>-Identity</a:t>
            </a:r>
            <a:r>
              <a:rPr lang="en-US" sz="1600" dirty="0">
                <a:solidFill>
                  <a:prstClr val="black"/>
                </a:solidFill>
                <a:latin typeface="Lucida Console" panose="020B0609040504020204" pitchFamily="49" charset="0"/>
              </a:rPr>
              <a:t> </a:t>
            </a:r>
            <a:r>
              <a:rPr lang="en-US" sz="1600" dirty="0">
                <a:solidFill>
                  <a:srgbClr val="8A2BE2"/>
                </a:solidFill>
                <a:latin typeface="Lucida Console" panose="020B0609040504020204" pitchFamily="49" charset="0"/>
              </a:rPr>
              <a:t>https://contoso.sharepoint.com/sites/sitetoremove </a:t>
            </a:r>
          </a:p>
        </p:txBody>
      </p:sp>
    </p:spTree>
    <p:extLst>
      <p:ext uri="{BB962C8B-B14F-4D97-AF65-F5344CB8AC3E}">
        <p14:creationId xmlns:p14="http://schemas.microsoft.com/office/powerpoint/2010/main" val="62398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75D98FE-8E66-45A1-AF75-F81198FDCA9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1974" y="3203137"/>
            <a:ext cx="3503935" cy="3503935"/>
          </a:xfrm>
          <a:prstGeom prst="rect">
            <a:avLst/>
          </a:prstGeom>
        </p:spPr>
      </p:pic>
      <p:sp>
        <p:nvSpPr>
          <p:cNvPr id="17" name="Title 16"/>
          <p:cNvSpPr>
            <a:spLocks noGrp="1"/>
          </p:cNvSpPr>
          <p:nvPr>
            <p:ph type="title"/>
          </p:nvPr>
        </p:nvSpPr>
        <p:spPr>
          <a:xfrm>
            <a:off x="588263" y="457200"/>
            <a:ext cx="11018520" cy="553998"/>
          </a:xfrm>
        </p:spPr>
        <p:txBody>
          <a:bodyPr>
            <a:normAutofit fontScale="90000"/>
          </a:bodyPr>
          <a:lstStyle/>
          <a:p>
            <a:r>
              <a:rPr lang="en-US" dirty="0"/>
              <a:t>Restore SharePoint sites</a:t>
            </a:r>
          </a:p>
        </p:txBody>
      </p:sp>
      <p:sp>
        <p:nvSpPr>
          <p:cNvPr id="6" name="Text Placeholder 5"/>
          <p:cNvSpPr>
            <a:spLocks noGrp="1"/>
          </p:cNvSpPr>
          <p:nvPr>
            <p:ph type="body" sz="quarter" idx="10"/>
          </p:nvPr>
        </p:nvSpPr>
        <p:spPr>
          <a:xfrm>
            <a:off x="592992" y="1444289"/>
            <a:ext cx="11018520" cy="5466112"/>
          </a:xfrm>
        </p:spPr>
        <p:txBody>
          <a:bodyPr/>
          <a:lstStyle/>
          <a:p>
            <a:pPr marL="0" indent="0">
              <a:spcBef>
                <a:spcPts val="0"/>
              </a:spcBef>
              <a:buNone/>
            </a:pPr>
            <a:r>
              <a:rPr lang="en-US" sz="2400" dirty="0"/>
              <a:t>Deleted site collections are automatically emptied from the site collection Recycle Bin after 93 days. You can restore a deleted site collection before this time.</a:t>
            </a:r>
          </a:p>
          <a:p>
            <a:pPr marL="0" indent="0">
              <a:spcBef>
                <a:spcPts val="0"/>
              </a:spcBef>
              <a:buNone/>
            </a:pPr>
            <a:endParaRPr lang="en-US" sz="2400" dirty="0"/>
          </a:p>
          <a:p>
            <a:pPr marL="0" indent="0">
              <a:spcBef>
                <a:spcPts val="0"/>
              </a:spcBef>
              <a:buNone/>
            </a:pPr>
            <a:r>
              <a:rPr lang="en-US" sz="2400" dirty="0"/>
              <a:t>Restoring a site that belongs to an Microsoft 365 Group restores the Microsoft 365 Group and all its resources. Note that the other group resources are retained for only 30 days, whereas the site is retained for 93.</a:t>
            </a:r>
          </a:p>
          <a:p>
            <a:pPr marL="0" indent="0">
              <a:spcBef>
                <a:spcPts val="0"/>
              </a:spcBef>
              <a:buNone/>
            </a:pPr>
            <a:endParaRPr lang="en-US" sz="2400" dirty="0"/>
          </a:p>
          <a:p>
            <a:pPr>
              <a:buFont typeface="Arial" panose="020B0604020202020204" pitchFamily="34" charset="0"/>
              <a:buChar char="•"/>
            </a:pPr>
            <a:r>
              <a:rPr lang="en-US" sz="2400" dirty="0"/>
              <a:t>Restore a site</a:t>
            </a:r>
          </a:p>
          <a:p>
            <a:pPr lvl="1">
              <a:buFont typeface="Arial" panose="020B0604020202020204" pitchFamily="34" charset="0"/>
              <a:buChar char="•"/>
            </a:pPr>
            <a:r>
              <a:rPr lang="en-US" dirty="0">
                <a:latin typeface="Segoe UI Semilight" panose="020B0402040204020203" pitchFamily="34" charset="0"/>
                <a:cs typeface="Segoe UI Semilight" panose="020B0402040204020203" pitchFamily="34" charset="0"/>
              </a:rPr>
              <a:t>From the SharePoint admin center</a:t>
            </a:r>
          </a:p>
          <a:p>
            <a:pPr lvl="1">
              <a:buFont typeface="Arial" panose="020B0604020202020204" pitchFamily="34" charset="0"/>
              <a:buChar char="•"/>
            </a:pPr>
            <a:r>
              <a:rPr lang="en-US" dirty="0">
                <a:solidFill>
                  <a:srgbClr val="000000"/>
                </a:solidFill>
                <a:latin typeface="Segoe UI Semilight" panose="020B0402040204020203" pitchFamily="34" charset="0"/>
                <a:cs typeface="Segoe UI Semilight" panose="020B0402040204020203" pitchFamily="34" charset="0"/>
              </a:rPr>
              <a:t>From PowerShell</a:t>
            </a:r>
            <a:endParaRPr lang="en-US" dirty="0">
              <a:latin typeface="Segoe UI Semilight" panose="020B0402040204020203" pitchFamily="34" charset="0"/>
              <a:cs typeface="Segoe UI Semilight" panose="020B0402040204020203" pitchFamily="34" charset="0"/>
            </a:endParaRPr>
          </a:p>
          <a:p>
            <a:pPr>
              <a:buFont typeface="Arial" panose="020B0604020202020204" pitchFamily="34" charset="0"/>
              <a:buChar char="•"/>
            </a:pPr>
            <a:endParaRPr lang="en-US" sz="2400" dirty="0"/>
          </a:p>
          <a:p>
            <a:pPr>
              <a:buFont typeface="Arial" panose="020B0604020202020204" pitchFamily="34" charset="0"/>
              <a:buChar char="•"/>
            </a:pPr>
            <a:r>
              <a:rPr lang="en-US" sz="2400" dirty="0"/>
              <a:t>Restore deleted items from the Recycle Bin</a:t>
            </a:r>
          </a:p>
          <a:p>
            <a:pPr>
              <a:buFont typeface="Arial" panose="020B0604020202020204" pitchFamily="34" charset="0"/>
              <a:buChar char="•"/>
            </a:pPr>
            <a:r>
              <a:rPr lang="en-US" sz="2400" dirty="0"/>
              <a:t>Restore a document library</a:t>
            </a:r>
          </a:p>
          <a:p>
            <a:pPr marL="0" indent="0">
              <a:spcBef>
                <a:spcPts val="0"/>
              </a:spcBef>
              <a:buNone/>
            </a:pPr>
            <a:endParaRPr lang="en-US" sz="2400" dirty="0"/>
          </a:p>
        </p:txBody>
      </p:sp>
      <p:sp>
        <p:nvSpPr>
          <p:cNvPr id="2" name="Rectangle 1">
            <a:extLst>
              <a:ext uri="{FF2B5EF4-FFF2-40B4-BE49-F238E27FC236}">
                <a16:creationId xmlns:a16="http://schemas.microsoft.com/office/drawing/2014/main" id="{A1F5ECD6-2BAC-4F2A-B6DE-4FC35DD881F4}"/>
              </a:ext>
            </a:extLst>
          </p:cNvPr>
          <p:cNvSpPr/>
          <p:nvPr/>
        </p:nvSpPr>
        <p:spPr>
          <a:xfrm>
            <a:off x="941969" y="5212912"/>
            <a:ext cx="11093940" cy="338554"/>
          </a:xfrm>
          <a:prstGeom prst="rect">
            <a:avLst/>
          </a:prstGeom>
        </p:spPr>
        <p:txBody>
          <a:bodyPr wrap="square">
            <a:spAutoFit/>
          </a:bodyPr>
          <a:lstStyle/>
          <a:p>
            <a:r>
              <a:rPr lang="it-IT" sz="1600" dirty="0">
                <a:solidFill>
                  <a:srgbClr val="0000FF"/>
                </a:solidFill>
                <a:latin typeface="Lucida Console" panose="020B0609040504020204" pitchFamily="49" charset="0"/>
              </a:rPr>
              <a:t>Restore-SPODeletedSite</a:t>
            </a:r>
            <a:r>
              <a:rPr lang="it-IT" sz="1600" dirty="0">
                <a:solidFill>
                  <a:prstClr val="black"/>
                </a:solidFill>
                <a:latin typeface="Lucida Console" panose="020B0609040504020204" pitchFamily="49" charset="0"/>
              </a:rPr>
              <a:t> </a:t>
            </a:r>
            <a:r>
              <a:rPr lang="it-IT" sz="1600" dirty="0">
                <a:solidFill>
                  <a:srgbClr val="000080"/>
                </a:solidFill>
                <a:latin typeface="Lucida Console" panose="020B0609040504020204" pitchFamily="49" charset="0"/>
              </a:rPr>
              <a:t>-Identity</a:t>
            </a:r>
            <a:r>
              <a:rPr lang="it-IT" sz="1600" dirty="0">
                <a:solidFill>
                  <a:prstClr val="black"/>
                </a:solidFill>
                <a:latin typeface="Lucida Console" panose="020B0609040504020204" pitchFamily="49" charset="0"/>
              </a:rPr>
              <a:t> </a:t>
            </a:r>
            <a:r>
              <a:rPr lang="it-IT" sz="1600" dirty="0">
                <a:solidFill>
                  <a:srgbClr val="8A2BE2"/>
                </a:solidFill>
                <a:latin typeface="Lucida Console" panose="020B0609040504020204" pitchFamily="49" charset="0"/>
              </a:rPr>
              <a:t>https://contoso.sharepoint.com/sites/arecycledsite </a:t>
            </a:r>
          </a:p>
        </p:txBody>
      </p:sp>
    </p:spTree>
    <p:extLst>
      <p:ext uri="{BB962C8B-B14F-4D97-AF65-F5344CB8AC3E}">
        <p14:creationId xmlns:p14="http://schemas.microsoft.com/office/powerpoint/2010/main" val="258260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3" y="1755164"/>
            <a:ext cx="7870558" cy="4481355"/>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pc="-70" dirty="0"/>
              <a:t>Navigation configured in the Hub Site</a:t>
            </a:r>
          </a:p>
          <a:p>
            <a:pPr marL="800082" lvl="1" indent="-342900">
              <a:lnSpc>
                <a:spcPct val="150000"/>
              </a:lnSpc>
              <a:buFont typeface="Wingdings" panose="05000000000000000000" pitchFamily="2" charset="2"/>
              <a:buChar char="§"/>
            </a:pPr>
            <a:r>
              <a:rPr lang="en-US" dirty="0"/>
              <a:t>The hub site navigation by default is static and you must have full control of the main hub site, and edit the navigation on that site.</a:t>
            </a:r>
          </a:p>
          <a:p>
            <a:pPr marL="800082" lvl="1" indent="-342900">
              <a:lnSpc>
                <a:spcPct val="150000"/>
              </a:lnSpc>
              <a:buFont typeface="Wingdings" panose="05000000000000000000" pitchFamily="2" charset="2"/>
              <a:buChar char="§"/>
            </a:pPr>
            <a:r>
              <a:rPr lang="en-US" sz="1600" dirty="0"/>
              <a:t>Adding sites to the hub doesn't add them to the hub navigation</a:t>
            </a:r>
          </a:p>
          <a:p>
            <a:pPr marL="342900" indent="-342900">
              <a:lnSpc>
                <a:spcPct val="150000"/>
              </a:lnSpc>
              <a:buFont typeface="Wingdings" panose="05000000000000000000" pitchFamily="2" charset="2"/>
              <a:buChar char="Ø"/>
            </a:pPr>
            <a:r>
              <a:rPr lang="en-US" spc="-70" dirty="0"/>
              <a:t>Associated sites inherit navigation from the Hub Site</a:t>
            </a:r>
          </a:p>
          <a:p>
            <a:pPr marL="800082" lvl="1" indent="-342900">
              <a:lnSpc>
                <a:spcPct val="150000"/>
              </a:lnSpc>
              <a:buFont typeface="Wingdings" panose="05000000000000000000" pitchFamily="2" charset="2"/>
              <a:buChar char="§"/>
            </a:pPr>
            <a:r>
              <a:rPr lang="en-US" spc="-70" dirty="0"/>
              <a:t>Navigation is not security trimmed</a:t>
            </a:r>
          </a:p>
          <a:p>
            <a:pPr marL="1257263" lvl="2" indent="-342900">
              <a:lnSpc>
                <a:spcPct val="150000"/>
              </a:lnSpc>
              <a:buFont typeface="Wingdings" panose="05000000000000000000" pitchFamily="2" charset="2"/>
              <a:buChar char="v"/>
            </a:pPr>
            <a:r>
              <a:rPr lang="en-IN" spc="-70" dirty="0"/>
              <a:t>If  the user doesn’t have permission to the site, it will redirect to Access denied page.</a:t>
            </a:r>
          </a:p>
          <a:p>
            <a:pPr marL="1257263" lvl="2" indent="-342900">
              <a:lnSpc>
                <a:spcPct val="150000"/>
              </a:lnSpc>
              <a:buFont typeface="Wingdings" panose="05000000000000000000" pitchFamily="2" charset="2"/>
              <a:buChar char="v"/>
            </a:pPr>
            <a:r>
              <a:rPr lang="en-US" spc="-70" dirty="0"/>
              <a:t>We can build security trimmed navigation using SharePoint Framework (</a:t>
            </a:r>
            <a:r>
              <a:rPr lang="en-US" spc="-70" dirty="0" err="1"/>
              <a:t>SPFx</a:t>
            </a:r>
            <a:r>
              <a:rPr lang="en-US" spc="-70" dirty="0"/>
              <a:t>)  </a:t>
            </a:r>
          </a:p>
          <a:p>
            <a:pPr marL="1257263" lvl="2" indent="-342900">
              <a:lnSpc>
                <a:spcPct val="150000"/>
              </a:lnSpc>
              <a:buFont typeface="Wingdings" panose="05000000000000000000" pitchFamily="2" charset="2"/>
              <a:buChar char="v"/>
            </a:pPr>
            <a:r>
              <a:rPr lang="en-US" spc="-70" dirty="0"/>
              <a:t>Can take time for the navigation to appear in the associated sites</a:t>
            </a:r>
          </a:p>
          <a:p>
            <a:pPr marL="342900" indent="-342900">
              <a:lnSpc>
                <a:spcPct val="150000"/>
              </a:lnSpc>
              <a:buFont typeface="Wingdings" panose="05000000000000000000" pitchFamily="2" charset="2"/>
              <a:buChar char="Ø"/>
            </a:pPr>
            <a:r>
              <a:rPr lang="en-IN" spc="-70" dirty="0"/>
              <a:t>Supports drop down items and Mobiles</a:t>
            </a:r>
            <a:endParaRPr lang="en-US"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Global Navigation</a:t>
            </a:r>
            <a:endParaRPr lang="en-IN" sz="3900" dirty="0"/>
          </a:p>
        </p:txBody>
      </p:sp>
      <p:pic>
        <p:nvPicPr>
          <p:cNvPr id="3" name="Picture 2">
            <a:extLst>
              <a:ext uri="{FF2B5EF4-FFF2-40B4-BE49-F238E27FC236}">
                <a16:creationId xmlns:a16="http://schemas.microsoft.com/office/drawing/2014/main" id="{4AD788AB-4D9A-4070-B617-D4533140F3D1}"/>
              </a:ext>
            </a:extLst>
          </p:cNvPr>
          <p:cNvPicPr>
            <a:picLocks noChangeAspect="1"/>
          </p:cNvPicPr>
          <p:nvPr/>
        </p:nvPicPr>
        <p:blipFill>
          <a:blip r:embed="rId3"/>
          <a:stretch>
            <a:fillRect/>
          </a:stretch>
        </p:blipFill>
        <p:spPr>
          <a:xfrm>
            <a:off x="1957387" y="1019834"/>
            <a:ext cx="8277225" cy="723900"/>
          </a:xfrm>
          <a:prstGeom prst="rect">
            <a:avLst/>
          </a:prstGeom>
        </p:spPr>
      </p:pic>
      <p:pic>
        <p:nvPicPr>
          <p:cNvPr id="4" name="Picture 3">
            <a:extLst>
              <a:ext uri="{FF2B5EF4-FFF2-40B4-BE49-F238E27FC236}">
                <a16:creationId xmlns:a16="http://schemas.microsoft.com/office/drawing/2014/main" id="{F6DDB64E-A600-4232-852E-BBF990CE62A1}"/>
              </a:ext>
            </a:extLst>
          </p:cNvPr>
          <p:cNvPicPr>
            <a:picLocks noChangeAspect="1"/>
          </p:cNvPicPr>
          <p:nvPr/>
        </p:nvPicPr>
        <p:blipFill>
          <a:blip r:embed="rId4"/>
          <a:stretch>
            <a:fillRect/>
          </a:stretch>
        </p:blipFill>
        <p:spPr>
          <a:xfrm>
            <a:off x="8432031" y="1831198"/>
            <a:ext cx="3615373" cy="3934777"/>
          </a:xfrm>
          <a:prstGeom prst="rect">
            <a:avLst/>
          </a:prstGeom>
        </p:spPr>
      </p:pic>
    </p:spTree>
    <p:extLst>
      <p:ext uri="{BB962C8B-B14F-4D97-AF65-F5344CB8AC3E}">
        <p14:creationId xmlns:p14="http://schemas.microsoft.com/office/powerpoint/2010/main" val="2572839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43709"/>
            <a:ext cx="6913571" cy="4107278"/>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Associated sites inherit logo and site theme from the Hub Site</a:t>
            </a:r>
          </a:p>
          <a:p>
            <a:pPr marL="342900" indent="-342900">
              <a:lnSpc>
                <a:spcPct val="150000"/>
              </a:lnSpc>
              <a:buFont typeface="Wingdings" panose="05000000000000000000" pitchFamily="2" charset="2"/>
              <a:buChar char="Ø"/>
            </a:pPr>
            <a:r>
              <a:rPr lang="en-IN" sz="2000" spc="-70" dirty="0"/>
              <a:t>Across associated sites use the same logo, look and feel</a:t>
            </a:r>
          </a:p>
          <a:p>
            <a:pPr marL="342900" indent="-342900">
              <a:lnSpc>
                <a:spcPct val="150000"/>
              </a:lnSpc>
              <a:buFont typeface="Wingdings" panose="05000000000000000000" pitchFamily="2" charset="2"/>
              <a:buChar char="Ø"/>
            </a:pPr>
            <a:r>
              <a:rPr lang="en-IN" sz="2000" spc="-70" dirty="0"/>
              <a:t>We can’t change the associated sites theme. It always inherits from the hub sites</a:t>
            </a:r>
          </a:p>
          <a:p>
            <a:pPr marL="342900" indent="-342900">
              <a:lnSpc>
                <a:spcPct val="150000"/>
              </a:lnSpc>
              <a:buFont typeface="Wingdings" panose="05000000000000000000" pitchFamily="2" charset="2"/>
              <a:buChar char="Ø"/>
            </a:pPr>
            <a:r>
              <a:rPr lang="en-US" sz="2000" dirty="0"/>
              <a:t>While disconnecting from one Hub and connecting to another hub, automatically updates the new Hub site theme</a:t>
            </a:r>
            <a:endParaRPr lang="en-IN" sz="2000" spc="-70" dirty="0"/>
          </a:p>
          <a:p>
            <a:pPr marL="342900" indent="-342900">
              <a:lnSpc>
                <a:spcPct val="150000"/>
              </a:lnSpc>
              <a:buFont typeface="Wingdings" panose="05000000000000000000" pitchFamily="2" charset="2"/>
              <a:buChar char="Ø"/>
            </a:pPr>
            <a:r>
              <a:rPr lang="en-IN" sz="2000" spc="-70" dirty="0"/>
              <a:t>If you remove the association and select none, theme will not change automatically</a:t>
            </a:r>
          </a:p>
          <a:p>
            <a:pPr marL="342900" indent="-342900">
              <a:lnSpc>
                <a:spcPct val="150000"/>
              </a:lnSpc>
              <a:buFont typeface="Wingdings" panose="05000000000000000000" pitchFamily="2" charset="2"/>
              <a:buChar char="Ø"/>
            </a:pPr>
            <a:r>
              <a:rPr lang="en-US" sz="2000" dirty="0"/>
              <a:t>When selecting a new theme, a customize option appears </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Logo and Site Theme</a:t>
            </a:r>
            <a:endParaRPr lang="en-IN" sz="3900" dirty="0"/>
          </a:p>
        </p:txBody>
      </p:sp>
      <p:pic>
        <p:nvPicPr>
          <p:cNvPr id="3" name="Picture 2">
            <a:extLst>
              <a:ext uri="{FF2B5EF4-FFF2-40B4-BE49-F238E27FC236}">
                <a16:creationId xmlns:a16="http://schemas.microsoft.com/office/drawing/2014/main" id="{0385066B-08B3-4180-A729-85E066B92B4E}"/>
              </a:ext>
            </a:extLst>
          </p:cNvPr>
          <p:cNvPicPr>
            <a:picLocks noChangeAspect="1"/>
          </p:cNvPicPr>
          <p:nvPr/>
        </p:nvPicPr>
        <p:blipFill>
          <a:blip r:embed="rId3"/>
          <a:stretch>
            <a:fillRect/>
          </a:stretch>
        </p:blipFill>
        <p:spPr>
          <a:xfrm>
            <a:off x="7728585" y="1227829"/>
            <a:ext cx="2295348" cy="3006090"/>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599E805C-0BBF-486A-B8E6-5699B34EB740}"/>
              </a:ext>
            </a:extLst>
          </p:cNvPr>
          <p:cNvPicPr>
            <a:picLocks noChangeAspect="1"/>
          </p:cNvPicPr>
          <p:nvPr/>
        </p:nvPicPr>
        <p:blipFill>
          <a:blip r:embed="rId4"/>
          <a:stretch>
            <a:fillRect/>
          </a:stretch>
        </p:blipFill>
        <p:spPr>
          <a:xfrm>
            <a:off x="10277475" y="1025075"/>
            <a:ext cx="1466850" cy="50958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002978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481915" y="1094783"/>
            <a:ext cx="8388218" cy="3183949"/>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All associated sites’ news rollup to Hub sites</a:t>
            </a:r>
          </a:p>
          <a:p>
            <a:pPr marL="342900" indent="-342900">
              <a:lnSpc>
                <a:spcPct val="150000"/>
              </a:lnSpc>
              <a:buFont typeface="Wingdings" panose="05000000000000000000" pitchFamily="2" charset="2"/>
              <a:buChar char="Ø"/>
            </a:pPr>
            <a:r>
              <a:rPr lang="en-US" sz="2000" dirty="0"/>
              <a:t>News can be created on the Mobile App</a:t>
            </a:r>
          </a:p>
          <a:p>
            <a:pPr marL="342900" indent="-342900">
              <a:lnSpc>
                <a:spcPct val="150000"/>
              </a:lnSpc>
              <a:buFont typeface="Wingdings" panose="05000000000000000000" pitchFamily="2" charset="2"/>
              <a:buChar char="Ø"/>
            </a:pPr>
            <a:r>
              <a:rPr lang="en-US" sz="2000" dirty="0"/>
              <a:t>There is a delay because it depends on Search crawling the content</a:t>
            </a:r>
          </a:p>
          <a:p>
            <a:pPr marL="342900" indent="-342900">
              <a:lnSpc>
                <a:spcPct val="150000"/>
              </a:lnSpc>
              <a:buFont typeface="Wingdings" panose="05000000000000000000" pitchFamily="2" charset="2"/>
              <a:buChar char="Ø"/>
            </a:pPr>
            <a:r>
              <a:rPr lang="en-US" sz="2000" dirty="0"/>
              <a:t>Comments and likes appear in both the Hub and source site immediately</a:t>
            </a:r>
          </a:p>
          <a:p>
            <a:pPr marL="342900" indent="-342900">
              <a:lnSpc>
                <a:spcPct val="150000"/>
              </a:lnSpc>
              <a:buFont typeface="Wingdings" panose="05000000000000000000" pitchFamily="2" charset="2"/>
              <a:buChar char="Ø"/>
            </a:pPr>
            <a:r>
              <a:rPr lang="en-US" sz="2000" spc="-70" dirty="0"/>
              <a:t>Current Limitations:</a:t>
            </a:r>
          </a:p>
          <a:p>
            <a:pPr marL="800082" lvl="1" indent="-342900">
              <a:lnSpc>
                <a:spcPct val="150000"/>
              </a:lnSpc>
              <a:buFont typeface="Wingdings" panose="05000000000000000000" pitchFamily="2" charset="2"/>
              <a:buChar char="§"/>
            </a:pPr>
            <a:r>
              <a:rPr lang="en-US" sz="2000" spc="-70" dirty="0"/>
              <a:t>News cannot be scheduled </a:t>
            </a:r>
          </a:p>
          <a:p>
            <a:pPr marL="342900" indent="-342900">
              <a:lnSpc>
                <a:spcPct val="150000"/>
              </a:lnSpc>
              <a:buFont typeface="Wingdings" panose="05000000000000000000" pitchFamily="2" charset="2"/>
              <a:buChar char="Ø"/>
            </a:pPr>
            <a:r>
              <a:rPr lang="en-US" sz="2000" spc="-70" dirty="0"/>
              <a:t>No approval process</a:t>
            </a:r>
            <a:endParaRPr lang="en-IN"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US" sz="3900" dirty="0"/>
              <a:t>News Rollup</a:t>
            </a:r>
            <a:endParaRPr lang="en-IN" sz="3900" dirty="0"/>
          </a:p>
        </p:txBody>
      </p:sp>
      <p:sp>
        <p:nvSpPr>
          <p:cNvPr id="10" name="Rectangle: Rounded Corners 9">
            <a:extLst>
              <a:ext uri="{FF2B5EF4-FFF2-40B4-BE49-F238E27FC236}">
                <a16:creationId xmlns:a16="http://schemas.microsoft.com/office/drawing/2014/main" id="{83272BF9-7C39-4A3E-8C3B-2906B2847542}"/>
              </a:ext>
            </a:extLst>
          </p:cNvPr>
          <p:cNvSpPr/>
          <p:nvPr/>
        </p:nvSpPr>
        <p:spPr bwMode="auto">
          <a:xfrm>
            <a:off x="10203640" y="5125711"/>
            <a:ext cx="1611630" cy="74789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IT</a:t>
            </a:r>
          </a:p>
        </p:txBody>
      </p:sp>
      <p:sp>
        <p:nvSpPr>
          <p:cNvPr id="11" name="Rectangle: Rounded Corners 10">
            <a:extLst>
              <a:ext uri="{FF2B5EF4-FFF2-40B4-BE49-F238E27FC236}">
                <a16:creationId xmlns:a16="http://schemas.microsoft.com/office/drawing/2014/main" id="{D936C6DE-134A-429E-843A-992493C13552}"/>
              </a:ext>
            </a:extLst>
          </p:cNvPr>
          <p:cNvSpPr/>
          <p:nvPr/>
        </p:nvSpPr>
        <p:spPr bwMode="auto">
          <a:xfrm>
            <a:off x="8265934" y="5106428"/>
            <a:ext cx="1611630" cy="747897"/>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Finance</a:t>
            </a:r>
          </a:p>
        </p:txBody>
      </p:sp>
      <p:sp>
        <p:nvSpPr>
          <p:cNvPr id="12" name="Rectangle: Rounded Corners 11">
            <a:extLst>
              <a:ext uri="{FF2B5EF4-FFF2-40B4-BE49-F238E27FC236}">
                <a16:creationId xmlns:a16="http://schemas.microsoft.com/office/drawing/2014/main" id="{C049CD31-9D14-4999-8888-D779591FBAE4}"/>
              </a:ext>
            </a:extLst>
          </p:cNvPr>
          <p:cNvSpPr/>
          <p:nvPr/>
        </p:nvSpPr>
        <p:spPr bwMode="auto">
          <a:xfrm>
            <a:off x="6328228" y="5125711"/>
            <a:ext cx="1611630" cy="688066"/>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Sales</a:t>
            </a:r>
          </a:p>
        </p:txBody>
      </p:sp>
      <p:sp>
        <p:nvSpPr>
          <p:cNvPr id="16" name="Rectangle: Rounded Corners 15">
            <a:extLst>
              <a:ext uri="{FF2B5EF4-FFF2-40B4-BE49-F238E27FC236}">
                <a16:creationId xmlns:a16="http://schemas.microsoft.com/office/drawing/2014/main" id="{70C94067-1A4D-4C76-BC1A-FAADFAAA21ED}"/>
              </a:ext>
            </a:extLst>
          </p:cNvPr>
          <p:cNvSpPr/>
          <p:nvPr/>
        </p:nvSpPr>
        <p:spPr bwMode="auto">
          <a:xfrm>
            <a:off x="8113213" y="1525244"/>
            <a:ext cx="1611630" cy="656861"/>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2200" b="1" dirty="0">
                <a:gradFill>
                  <a:gsLst>
                    <a:gs pos="0">
                      <a:srgbClr val="FFFFFF"/>
                    </a:gs>
                    <a:gs pos="100000">
                      <a:srgbClr val="FFFFFF"/>
                    </a:gs>
                  </a:gsLst>
                  <a:lin ang="5400000" scaled="0"/>
                </a:gradFill>
                <a:ea typeface="Segoe UI" pitchFamily="34" charset="0"/>
                <a:cs typeface="Segoe UI" pitchFamily="34" charset="0"/>
              </a:rPr>
              <a:t>Hub Sites</a:t>
            </a:r>
          </a:p>
        </p:txBody>
      </p:sp>
      <p:sp>
        <p:nvSpPr>
          <p:cNvPr id="27" name="Arrow: Right 26">
            <a:extLst>
              <a:ext uri="{FF2B5EF4-FFF2-40B4-BE49-F238E27FC236}">
                <a16:creationId xmlns:a16="http://schemas.microsoft.com/office/drawing/2014/main" id="{164B21CD-010E-4A1E-83B4-DBB284FCC384}"/>
              </a:ext>
            </a:extLst>
          </p:cNvPr>
          <p:cNvSpPr/>
          <p:nvPr/>
        </p:nvSpPr>
        <p:spPr bwMode="auto">
          <a:xfrm rot="16200000">
            <a:off x="7926137" y="2393520"/>
            <a:ext cx="1985783" cy="184331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ight Brace 27">
            <a:extLst>
              <a:ext uri="{FF2B5EF4-FFF2-40B4-BE49-F238E27FC236}">
                <a16:creationId xmlns:a16="http://schemas.microsoft.com/office/drawing/2014/main" id="{A061B054-2886-4B22-9B9C-5DA856604ECB}"/>
              </a:ext>
            </a:extLst>
          </p:cNvPr>
          <p:cNvSpPr/>
          <p:nvPr/>
        </p:nvSpPr>
        <p:spPr>
          <a:xfrm rot="16200000">
            <a:off x="8693222" y="2682176"/>
            <a:ext cx="524187" cy="4238174"/>
          </a:xfrm>
          <a:prstGeom prst="rightBrace">
            <a:avLst/>
          </a:prstGeom>
          <a:ln w="254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2368900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271266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Content roll up from sites connected to the Hub site</a:t>
            </a:r>
          </a:p>
          <a:p>
            <a:pPr marL="342900" indent="-342900">
              <a:lnSpc>
                <a:spcPct val="150000"/>
              </a:lnSpc>
              <a:buFont typeface="Wingdings" panose="05000000000000000000" pitchFamily="2" charset="2"/>
              <a:buChar char="Ø"/>
            </a:pPr>
            <a:r>
              <a:rPr lang="en-US" sz="2000" spc="-70" dirty="0"/>
              <a:t>Rollup content based on Content Type</a:t>
            </a:r>
          </a:p>
          <a:p>
            <a:pPr marL="342900" indent="-342900">
              <a:lnSpc>
                <a:spcPct val="150000"/>
              </a:lnSpc>
              <a:buFont typeface="Wingdings" panose="05000000000000000000" pitchFamily="2" charset="2"/>
              <a:buChar char="Ø"/>
            </a:pPr>
            <a:r>
              <a:rPr lang="en-US" sz="2000" spc="-70" dirty="0"/>
              <a:t>Supports Filtering and Sorting</a:t>
            </a:r>
          </a:p>
          <a:p>
            <a:pPr marL="342900" indent="-342900">
              <a:lnSpc>
                <a:spcPct val="150000"/>
              </a:lnSpc>
              <a:buFont typeface="Wingdings" panose="05000000000000000000" pitchFamily="2" charset="2"/>
              <a:buChar char="Ø"/>
            </a:pPr>
            <a:r>
              <a:rPr lang="en-US" sz="2000" spc="-70" dirty="0"/>
              <a:t>Rollup Documents, Lists, Pages, News, Videos, Events, Issues, </a:t>
            </a:r>
          </a:p>
          <a:p>
            <a:pPr>
              <a:lnSpc>
                <a:spcPct val="150000"/>
              </a:lnSpc>
            </a:pPr>
            <a:r>
              <a:rPr lang="en-US" sz="2000" spc="-70" dirty="0"/>
              <a:t>      Tasks and Links</a:t>
            </a:r>
          </a:p>
          <a:p>
            <a:pPr marL="342900" indent="-342900">
              <a:lnSpc>
                <a:spcPct val="150000"/>
              </a:lnSpc>
              <a:buFont typeface="Wingdings" panose="05000000000000000000" pitchFamily="2" charset="2"/>
              <a:buChar char="Ø"/>
            </a:pPr>
            <a:r>
              <a:rPr lang="en-US" sz="2000" spc="-70" dirty="0"/>
              <a:t>Links to recent activities</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Highlighted Content Webpart	</a:t>
            </a:r>
          </a:p>
        </p:txBody>
      </p:sp>
      <p:pic>
        <p:nvPicPr>
          <p:cNvPr id="2" name="Picture 1">
            <a:extLst>
              <a:ext uri="{FF2B5EF4-FFF2-40B4-BE49-F238E27FC236}">
                <a16:creationId xmlns:a16="http://schemas.microsoft.com/office/drawing/2014/main" id="{F20D5384-FD86-4E76-8D46-CCA11D396278}"/>
              </a:ext>
            </a:extLst>
          </p:cNvPr>
          <p:cNvPicPr>
            <a:picLocks noChangeAspect="1"/>
          </p:cNvPicPr>
          <p:nvPr/>
        </p:nvPicPr>
        <p:blipFill>
          <a:blip r:embed="rId3"/>
          <a:stretch>
            <a:fillRect/>
          </a:stretch>
        </p:blipFill>
        <p:spPr>
          <a:xfrm>
            <a:off x="8641233" y="1302513"/>
            <a:ext cx="2989295" cy="5072743"/>
          </a:xfrm>
          <a:prstGeom prst="rect">
            <a:avLst/>
          </a:prstGeom>
        </p:spPr>
      </p:pic>
    </p:spTree>
    <p:extLst>
      <p:ext uri="{BB962C8B-B14F-4D97-AF65-F5344CB8AC3E}">
        <p14:creationId xmlns:p14="http://schemas.microsoft.com/office/powerpoint/2010/main" val="3843931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3174331"/>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Search scoped to connected Hub sites</a:t>
            </a:r>
          </a:p>
          <a:p>
            <a:pPr marL="342900" indent="-342900">
              <a:lnSpc>
                <a:spcPct val="150000"/>
              </a:lnSpc>
              <a:buFont typeface="Wingdings" panose="05000000000000000000" pitchFamily="2" charset="2"/>
              <a:buChar char="Ø"/>
            </a:pPr>
            <a:r>
              <a:rPr lang="en-US" sz="2000" spc="-70" dirty="0"/>
              <a:t>Security trimmed</a:t>
            </a:r>
          </a:p>
          <a:p>
            <a:pPr marL="342900" indent="-342900">
              <a:lnSpc>
                <a:spcPct val="150000"/>
              </a:lnSpc>
              <a:buFont typeface="Wingdings" panose="05000000000000000000" pitchFamily="2" charset="2"/>
              <a:buChar char="Ø"/>
            </a:pPr>
            <a:r>
              <a:rPr lang="en-US" sz="2000" spc="-70" dirty="0"/>
              <a:t>New default result sources:</a:t>
            </a:r>
          </a:p>
          <a:p>
            <a:pPr marL="800082" lvl="1" indent="-342900">
              <a:lnSpc>
                <a:spcPct val="150000"/>
              </a:lnSpc>
              <a:buFont typeface="Wingdings" panose="05000000000000000000" pitchFamily="2" charset="2"/>
              <a:buChar char="§"/>
            </a:pPr>
            <a:r>
              <a:rPr lang="en-US" sz="2000" spc="-70" dirty="0"/>
              <a:t>All</a:t>
            </a:r>
          </a:p>
          <a:p>
            <a:pPr marL="800082" lvl="1" indent="-342900">
              <a:lnSpc>
                <a:spcPct val="150000"/>
              </a:lnSpc>
              <a:buFont typeface="Wingdings" panose="05000000000000000000" pitchFamily="2" charset="2"/>
              <a:buChar char="§"/>
            </a:pPr>
            <a:r>
              <a:rPr lang="en-US" sz="2000" spc="-70" dirty="0"/>
              <a:t>Sites</a:t>
            </a:r>
          </a:p>
          <a:p>
            <a:pPr marL="800082" lvl="1" indent="-342900">
              <a:lnSpc>
                <a:spcPct val="150000"/>
              </a:lnSpc>
              <a:buFont typeface="Wingdings" panose="05000000000000000000" pitchFamily="2" charset="2"/>
              <a:buChar char="§"/>
            </a:pPr>
            <a:r>
              <a:rPr lang="en-US" sz="2000" spc="-70" dirty="0"/>
              <a:t>Files</a:t>
            </a:r>
          </a:p>
          <a:p>
            <a:pPr marL="800082" lvl="1" indent="-342900">
              <a:lnSpc>
                <a:spcPct val="150000"/>
              </a:lnSpc>
              <a:buFont typeface="Wingdings" panose="05000000000000000000" pitchFamily="2" charset="2"/>
              <a:buChar char="§"/>
            </a:pPr>
            <a:r>
              <a:rPr lang="en-US" sz="2000" spc="-70" dirty="0"/>
              <a:t>News</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Search</a:t>
            </a:r>
          </a:p>
        </p:txBody>
      </p:sp>
      <p:pic>
        <p:nvPicPr>
          <p:cNvPr id="3" name="Picture 2">
            <a:extLst>
              <a:ext uri="{FF2B5EF4-FFF2-40B4-BE49-F238E27FC236}">
                <a16:creationId xmlns:a16="http://schemas.microsoft.com/office/drawing/2014/main" id="{F08BD622-E8BB-4E69-BFED-CEE9621E13ED}"/>
              </a:ext>
            </a:extLst>
          </p:cNvPr>
          <p:cNvPicPr>
            <a:picLocks noChangeAspect="1"/>
          </p:cNvPicPr>
          <p:nvPr/>
        </p:nvPicPr>
        <p:blipFill>
          <a:blip r:embed="rId3"/>
          <a:stretch>
            <a:fillRect/>
          </a:stretch>
        </p:blipFill>
        <p:spPr>
          <a:xfrm>
            <a:off x="5095905" y="1472617"/>
            <a:ext cx="6928140" cy="5072741"/>
          </a:xfrm>
          <a:prstGeom prst="rect">
            <a:avLst/>
          </a:prstGeom>
        </p:spPr>
      </p:pic>
    </p:spTree>
    <p:extLst>
      <p:ext uri="{BB962C8B-B14F-4D97-AF65-F5344CB8AC3E}">
        <p14:creationId xmlns:p14="http://schemas.microsoft.com/office/powerpoint/2010/main" val="3491756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7523749" cy="2712666"/>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spc="-70" dirty="0"/>
              <a:t>Associated sites cannot inherit security from the Hub Site</a:t>
            </a:r>
          </a:p>
          <a:p>
            <a:pPr marL="342900" indent="-342900">
              <a:lnSpc>
                <a:spcPct val="150000"/>
              </a:lnSpc>
              <a:buFont typeface="Wingdings" panose="05000000000000000000" pitchFamily="2" charset="2"/>
              <a:buChar char="Ø"/>
            </a:pPr>
            <a:r>
              <a:rPr lang="en-US" sz="2000" spc="-70" dirty="0"/>
              <a:t>Security should be configured individually per site collection</a:t>
            </a:r>
          </a:p>
          <a:p>
            <a:pPr marL="800082" lvl="1" indent="-342900">
              <a:lnSpc>
                <a:spcPct val="150000"/>
              </a:lnSpc>
              <a:buFont typeface="Wingdings" panose="05000000000000000000" pitchFamily="2" charset="2"/>
              <a:buChar char="Ø"/>
            </a:pPr>
            <a:r>
              <a:rPr lang="en-US" sz="2000" spc="-70" dirty="0"/>
              <a:t>Permissions must be configured on connected sites individually</a:t>
            </a:r>
          </a:p>
          <a:p>
            <a:pPr marL="800082" lvl="1" indent="-342900">
              <a:lnSpc>
                <a:spcPct val="150000"/>
              </a:lnSpc>
              <a:buFont typeface="Wingdings" panose="05000000000000000000" pitchFamily="2" charset="2"/>
              <a:buChar char="Ø"/>
            </a:pPr>
            <a:r>
              <a:rPr lang="en-US" sz="2000" spc="-70" dirty="0"/>
              <a:t>Use groups to apply permission across Site Collections</a:t>
            </a:r>
          </a:p>
          <a:p>
            <a:pPr marL="342900" indent="-342900">
              <a:lnSpc>
                <a:spcPct val="150000"/>
              </a:lnSpc>
              <a:buFont typeface="Wingdings" panose="05000000000000000000" pitchFamily="2" charset="2"/>
              <a:buChar char="Ø"/>
            </a:pPr>
            <a:r>
              <a:rPr lang="en-US" sz="2000" spc="-70" dirty="0"/>
              <a:t>Content rollup, News and search is security trimmed</a:t>
            </a:r>
          </a:p>
          <a:p>
            <a:pPr marL="800082" lvl="1" indent="-342900">
              <a:lnSpc>
                <a:spcPct val="150000"/>
              </a:lnSpc>
              <a:buFont typeface="Wingdings" panose="05000000000000000000" pitchFamily="2" charset="2"/>
              <a:buChar char="Ø"/>
            </a:pPr>
            <a:endParaRPr lang="en-US" sz="2000" spc="-70" dirty="0"/>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Security</a:t>
            </a:r>
          </a:p>
        </p:txBody>
      </p:sp>
    </p:spTree>
    <p:extLst>
      <p:ext uri="{BB962C8B-B14F-4D97-AF65-F5344CB8AC3E}">
        <p14:creationId xmlns:p14="http://schemas.microsoft.com/office/powerpoint/2010/main" val="3255451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634304" y="930689"/>
            <a:ext cx="10923392" cy="5811527"/>
          </a:xfrm>
          <a:prstGeom prst="rect">
            <a:avLst/>
          </a:prstGeom>
          <a:noFill/>
        </p:spPr>
        <p:txBody>
          <a:bodyPr wrap="square" lIns="0" tIns="0" rIns="0" bIns="0" rtlCol="0">
            <a:spAutoFit/>
          </a:bodyPr>
          <a:lstStyle/>
          <a:p>
            <a:pPr>
              <a:lnSpc>
                <a:spcPct val="150000"/>
              </a:lnSpc>
            </a:pPr>
            <a:r>
              <a:rPr lang="en-US" sz="2000" spc="-70" dirty="0"/>
              <a:t>Step 1: Create a Communication Site or Team Site</a:t>
            </a:r>
          </a:p>
          <a:p>
            <a:pPr>
              <a:lnSpc>
                <a:spcPct val="150000"/>
              </a:lnSpc>
            </a:pPr>
            <a:r>
              <a:rPr lang="en-US" sz="2000" spc="-70" dirty="0"/>
              <a:t>Step 2: </a:t>
            </a:r>
            <a:r>
              <a:rPr lang="en-US" sz="2000" dirty="0"/>
              <a:t>Register the site as a Hub Site</a:t>
            </a:r>
          </a:p>
          <a:p>
            <a:pPr marL="800082" lvl="1" indent="-342900">
              <a:lnSpc>
                <a:spcPct val="150000"/>
              </a:lnSpc>
              <a:buFont typeface="Wingdings" panose="05000000000000000000" pitchFamily="2" charset="2"/>
              <a:buChar char="§"/>
            </a:pPr>
            <a:r>
              <a:rPr lang="en-US" sz="2000" spc="-70" dirty="0"/>
              <a:t>To Register Hub Site we need admin permission, only administrator can register the site as Hub site using PowerShell</a:t>
            </a:r>
          </a:p>
          <a:p>
            <a:pPr marL="800082" lvl="1" indent="-342900">
              <a:lnSpc>
                <a:spcPct val="150000"/>
              </a:lnSpc>
              <a:buFont typeface="Wingdings" panose="05000000000000000000" pitchFamily="2" charset="2"/>
              <a:buChar char="§"/>
            </a:pPr>
            <a:r>
              <a:rPr lang="en-US" sz="2000" dirty="0"/>
              <a:t>Use SharePoint Online PowerShell Console, download the Latest version.</a:t>
            </a:r>
          </a:p>
          <a:p>
            <a:pPr marL="800082" lvl="1" indent="-342900">
              <a:lnSpc>
                <a:spcPct val="150000"/>
              </a:lnSpc>
              <a:buFont typeface="Wingdings" panose="05000000000000000000" pitchFamily="2" charset="2"/>
              <a:buChar char="§"/>
            </a:pPr>
            <a:r>
              <a:rPr lang="en-US" sz="2000" dirty="0"/>
              <a:t>To Connect the admin site </a:t>
            </a: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r>
              <a:rPr lang="en-US" sz="2000" spc="-70" dirty="0">
                <a:solidFill>
                  <a:srgbClr val="00B050"/>
                </a:solidFill>
                <a:hlinkClick r:id="rId3"/>
              </a:rPr>
              <a:t>https://tenant-admin.sharepoint.com</a:t>
            </a:r>
            <a:endParaRPr lang="en-US" sz="2000" spc="-70" dirty="0">
              <a:solidFill>
                <a:srgbClr val="00B050"/>
              </a:solidFill>
            </a:endParaRPr>
          </a:p>
          <a:p>
            <a:pPr marL="1257263" lvl="2" indent="-342900">
              <a:lnSpc>
                <a:spcPct val="150000"/>
              </a:lnSpc>
              <a:buFont typeface="Wingdings" panose="05000000000000000000" pitchFamily="2" charset="2"/>
              <a:buChar char="§"/>
            </a:pPr>
            <a:r>
              <a:rPr lang="en-US" sz="2000" spc="-70" dirty="0">
                <a:solidFill>
                  <a:schemeClr val="accent2">
                    <a:lumMod val="75000"/>
                  </a:schemeClr>
                </a:solidFill>
              </a:rPr>
              <a:t>PS C:\Windows\system32&gt; </a:t>
            </a:r>
            <a:r>
              <a:rPr lang="en-US" sz="2000" spc="-70" dirty="0">
                <a:solidFill>
                  <a:srgbClr val="00B050"/>
                </a:solidFill>
              </a:rPr>
              <a:t>Register-</a:t>
            </a:r>
            <a:r>
              <a:rPr lang="en-US" sz="2000" spc="-70" dirty="0" err="1">
                <a:solidFill>
                  <a:srgbClr val="00B050"/>
                </a:solidFill>
              </a:rPr>
              <a:t>SPOHubSite</a:t>
            </a:r>
            <a:r>
              <a:rPr lang="en-US" sz="2000" spc="-70" dirty="0">
                <a:solidFill>
                  <a:srgbClr val="00B050"/>
                </a:solidFill>
              </a:rPr>
              <a:t> –Site  </a:t>
            </a:r>
            <a:r>
              <a:rPr lang="en-US" sz="2000" spc="-70" dirty="0">
                <a:solidFill>
                  <a:srgbClr val="00B050"/>
                </a:solidFill>
                <a:hlinkClick r:id="rId4"/>
              </a:rPr>
              <a:t>https://tenant.sharepoint.com/sites/hubsitename</a:t>
            </a:r>
            <a:r>
              <a:rPr lang="en-US" sz="2000" spc="-70" dirty="0">
                <a:solidFill>
                  <a:srgbClr val="00B050"/>
                </a:solidFill>
              </a:rPr>
              <a:t> </a:t>
            </a:r>
          </a:p>
          <a:p>
            <a:pPr marL="1257263" lvl="2" indent="-342900">
              <a:lnSpc>
                <a:spcPct val="150000"/>
              </a:lnSpc>
              <a:buFont typeface="Wingdings" panose="05000000000000000000" pitchFamily="2" charset="2"/>
              <a:buChar char="§"/>
            </a:pPr>
            <a:r>
              <a:rPr lang="en-US" sz="2000" spc="-70" dirty="0">
                <a:solidFill>
                  <a:srgbClr val="00B050"/>
                </a:solidFill>
              </a:rPr>
              <a:t>To grant permission while registering </a:t>
            </a:r>
            <a:r>
              <a:rPr lang="en-US" sz="2000" spc="-70" dirty="0" err="1">
                <a:solidFill>
                  <a:srgbClr val="00B050"/>
                </a:solidFill>
              </a:rPr>
              <a:t>hubsites</a:t>
            </a:r>
            <a:endParaRPr lang="en-US" sz="2000" spc="-70" dirty="0">
              <a:solidFill>
                <a:srgbClr val="00B050"/>
              </a:solidFill>
            </a:endParaRPr>
          </a:p>
          <a:p>
            <a:pPr marL="1714445" lvl="3" indent="-342900">
              <a:lnSpc>
                <a:spcPct val="150000"/>
              </a:lnSpc>
              <a:buFont typeface="Wingdings" panose="05000000000000000000" pitchFamily="2" charset="2"/>
              <a:buChar char="§"/>
            </a:pPr>
            <a:r>
              <a:rPr lang="en-GB" dirty="0"/>
              <a:t>Register-</a:t>
            </a:r>
            <a:r>
              <a:rPr lang="en-GB" dirty="0" err="1"/>
              <a:t>SPOHubSite</a:t>
            </a:r>
            <a:r>
              <a:rPr lang="en-GB" dirty="0"/>
              <a:t> -Site </a:t>
            </a:r>
            <a:r>
              <a:rPr lang="en-US" spc="-70" dirty="0">
                <a:solidFill>
                  <a:srgbClr val="00B050"/>
                </a:solidFill>
                <a:hlinkClick r:id="rId4"/>
              </a:rPr>
              <a:t>https://tenant.sharepoint.com/sites/hubsitename</a:t>
            </a:r>
            <a:r>
              <a:rPr lang="en-GB" dirty="0"/>
              <a:t> -Principals </a:t>
            </a:r>
            <a:r>
              <a:rPr lang="en-GB" dirty="0">
                <a:hlinkClick r:id="rId5"/>
              </a:rPr>
              <a:t>‘user@domain.com</a:t>
            </a:r>
            <a:r>
              <a:rPr lang="en-GB" dirty="0"/>
              <a:t>’</a:t>
            </a:r>
            <a:endParaRPr lang="en-GB" sz="2000" spc="-70" dirty="0">
              <a:gradFill>
                <a:gsLst>
                  <a:gs pos="2917">
                    <a:schemeClr val="bg2"/>
                  </a:gs>
                  <a:gs pos="95000">
                    <a:schemeClr val="bg2"/>
                  </a:gs>
                </a:gsLst>
                <a:lin ang="5400000" scaled="0"/>
              </a:gradFill>
            </a:endParaRPr>
          </a:p>
          <a:p>
            <a:pPr>
              <a:lnSpc>
                <a:spcPct val="150000"/>
              </a:lnSpc>
            </a:pPr>
            <a:endParaRPr lang="en-GB" sz="2000" spc="-70" dirty="0">
              <a:gradFill>
                <a:gsLst>
                  <a:gs pos="2917">
                    <a:schemeClr val="bg2"/>
                  </a:gs>
                  <a:gs pos="95000">
                    <a:schemeClr val="bg2"/>
                  </a:gs>
                </a:gsLst>
                <a:lin ang="5400000" scaled="0"/>
              </a:gradFill>
            </a:endParaRP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15784"/>
            <a:ext cx="10764253" cy="747897"/>
          </a:xfrm>
        </p:spPr>
        <p:txBody>
          <a:bodyPr/>
          <a:lstStyle/>
          <a:p>
            <a:r>
              <a:rPr lang="en-IN" sz="3900" dirty="0"/>
              <a:t>Demo – Creating a Hub Site</a:t>
            </a:r>
          </a:p>
        </p:txBody>
      </p:sp>
    </p:spTree>
    <p:extLst>
      <p:ext uri="{BB962C8B-B14F-4D97-AF65-F5344CB8AC3E}">
        <p14:creationId xmlns:p14="http://schemas.microsoft.com/office/powerpoint/2010/main" val="1222466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Microsoft 365</a:t>
            </a:r>
          </a:p>
        </p:txBody>
      </p:sp>
      <p:sp>
        <p:nvSpPr>
          <p:cNvPr id="6" name="Text Placeholder 5"/>
          <p:cNvSpPr>
            <a:spLocks noGrp="1"/>
          </p:cNvSpPr>
          <p:nvPr>
            <p:ph type="body" sz="quarter" idx="10"/>
          </p:nvPr>
        </p:nvSpPr>
        <p:spPr>
          <a:xfrm>
            <a:off x="353813" y="1268798"/>
            <a:ext cx="11469057" cy="2893100"/>
          </a:xfrm>
        </p:spPr>
        <p:txBody>
          <a:bodyPr/>
          <a:lstStyle/>
          <a:p>
            <a:pPr marL="0" indent="0">
              <a:spcBef>
                <a:spcPts val="0"/>
              </a:spcBef>
              <a:buNone/>
            </a:pPr>
            <a:r>
              <a:rPr lang="en-US" sz="2400" dirty="0"/>
              <a:t>SharePoint is a Microsoft 365 service that enables sharing and collaboration across your organization. SharePoint can be integrated with Microsoft Teams, OneDrive, and a variety of governance and security options all play a role in creating a rich environment where users can collaborate easily, and your organization's sensitive content remains secure.</a:t>
            </a:r>
          </a:p>
          <a:p>
            <a:pPr marL="0" indent="0">
              <a:spcBef>
                <a:spcPts val="0"/>
              </a:spcBef>
              <a:buNone/>
            </a:pPr>
            <a:endParaRPr lang="en-US" sz="2000" dirty="0"/>
          </a:p>
          <a:p>
            <a:pPr>
              <a:spcBef>
                <a:spcPts val="0"/>
              </a:spcBef>
            </a:pPr>
            <a:r>
              <a:rPr lang="en-US" sz="2400" dirty="0"/>
              <a:t>SharePoint and Microsoft 365 Groups</a:t>
            </a:r>
          </a:p>
          <a:p>
            <a:pPr>
              <a:spcBef>
                <a:spcPts val="0"/>
              </a:spcBef>
            </a:pPr>
            <a:r>
              <a:rPr lang="en-US" sz="2400" dirty="0"/>
              <a:t>SharePoint and Microsoft Teams</a:t>
            </a:r>
          </a:p>
        </p:txBody>
      </p:sp>
      <p:pic>
        <p:nvPicPr>
          <p:cNvPr id="4" name="Picture 3" descr="SharePoint with Microsoft 365.">
            <a:extLst>
              <a:ext uri="{FF2B5EF4-FFF2-40B4-BE49-F238E27FC236}">
                <a16:creationId xmlns:a16="http://schemas.microsoft.com/office/drawing/2014/main" id="{7404E2BC-4DEB-4AA0-B137-40FEFDF67CAC}"/>
              </a:ext>
            </a:extLst>
          </p:cNvPr>
          <p:cNvPicPr>
            <a:picLocks noChangeAspect="1"/>
          </p:cNvPicPr>
          <p:nvPr/>
        </p:nvPicPr>
        <p:blipFill>
          <a:blip r:embed="rId3"/>
          <a:stretch>
            <a:fillRect/>
          </a:stretch>
        </p:blipFill>
        <p:spPr>
          <a:xfrm>
            <a:off x="5893749" y="3684829"/>
            <a:ext cx="6298251" cy="3124922"/>
          </a:xfrm>
          <a:prstGeom prst="rect">
            <a:avLst/>
          </a:prstGeom>
        </p:spPr>
      </p:pic>
    </p:spTree>
    <p:extLst>
      <p:ext uri="{BB962C8B-B14F-4D97-AF65-F5344CB8AC3E}">
        <p14:creationId xmlns:p14="http://schemas.microsoft.com/office/powerpoint/2010/main" val="415182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742784" cy="1327671"/>
          </a:xfrm>
          <a:prstGeom prst="rect">
            <a:avLst/>
          </a:prstGeom>
          <a:noFill/>
        </p:spPr>
        <p:txBody>
          <a:bodyPr wrap="square" lIns="0" tIns="0" rIns="0" bIns="0" rtlCol="0">
            <a:spAutoFit/>
          </a:bodyPr>
          <a:lstStyle/>
          <a:p>
            <a:pPr marL="342900" indent="-342900">
              <a:lnSpc>
                <a:spcPct val="150000"/>
              </a:lnSpc>
              <a:buFont typeface="Wingdings" panose="05000000000000000000" pitchFamily="2" charset="2"/>
              <a:buChar char="Ø"/>
            </a:pPr>
            <a:r>
              <a:rPr lang="en-US" sz="2000" dirty="0"/>
              <a:t>Click the Cog and then choose ‘Hub site settings’ to change the logo</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Click the cog and then ‘Change the look’ and select the Theme and customize it.</a:t>
            </a:r>
          </a:p>
          <a:p>
            <a:pPr marL="342900" indent="-342900">
              <a:lnSpc>
                <a:spcPct val="150000"/>
              </a:lnSpc>
              <a:buFont typeface="Wingdings" panose="05000000000000000000" pitchFamily="2" charset="2"/>
              <a:buChar char="Ø"/>
            </a:pPr>
            <a:r>
              <a:rPr lang="en-US" sz="2000" spc="-70" dirty="0">
                <a:gradFill>
                  <a:gsLst>
                    <a:gs pos="2917">
                      <a:schemeClr val="bg2"/>
                    </a:gs>
                    <a:gs pos="95000">
                      <a:schemeClr val="bg2"/>
                    </a:gs>
                  </a:gsLst>
                  <a:lin ang="5400000" scaled="0"/>
                </a:gradFill>
              </a:rPr>
              <a:t>Add the Global Navigation</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27214"/>
            <a:ext cx="10764253" cy="747897"/>
          </a:xfrm>
        </p:spPr>
        <p:txBody>
          <a:bodyPr/>
          <a:lstStyle/>
          <a:p>
            <a:r>
              <a:rPr lang="en-IN" sz="3900" dirty="0"/>
              <a:t>Demo – Hub site settings</a:t>
            </a:r>
          </a:p>
        </p:txBody>
      </p:sp>
      <p:pic>
        <p:nvPicPr>
          <p:cNvPr id="3" name="Picture 2">
            <a:extLst>
              <a:ext uri="{FF2B5EF4-FFF2-40B4-BE49-F238E27FC236}">
                <a16:creationId xmlns:a16="http://schemas.microsoft.com/office/drawing/2014/main" id="{0A409D55-800C-41A4-9774-6B6ACC421A11}"/>
              </a:ext>
            </a:extLst>
          </p:cNvPr>
          <p:cNvPicPr>
            <a:picLocks noChangeAspect="1"/>
          </p:cNvPicPr>
          <p:nvPr/>
        </p:nvPicPr>
        <p:blipFill>
          <a:blip r:embed="rId3"/>
          <a:stretch>
            <a:fillRect/>
          </a:stretch>
        </p:blipFill>
        <p:spPr>
          <a:xfrm>
            <a:off x="9650730" y="1126219"/>
            <a:ext cx="22860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D373EEE1-9B69-4840-9058-98C78F6A423F}"/>
              </a:ext>
            </a:extLst>
          </p:cNvPr>
          <p:cNvPicPr>
            <a:picLocks noChangeAspect="1"/>
          </p:cNvPicPr>
          <p:nvPr/>
        </p:nvPicPr>
        <p:blipFill>
          <a:blip r:embed="rId4"/>
          <a:stretch>
            <a:fillRect/>
          </a:stretch>
        </p:blipFill>
        <p:spPr>
          <a:xfrm>
            <a:off x="581025" y="3739284"/>
            <a:ext cx="8277225" cy="723900"/>
          </a:xfrm>
          <a:prstGeom prst="rect">
            <a:avLst/>
          </a:prstGeom>
        </p:spPr>
      </p:pic>
    </p:spTree>
    <p:extLst>
      <p:ext uri="{BB962C8B-B14F-4D97-AF65-F5344CB8AC3E}">
        <p14:creationId xmlns:p14="http://schemas.microsoft.com/office/powerpoint/2010/main" val="1844484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B9C9DE32-73B3-46CB-A92C-971A245829E8}"/>
              </a:ext>
            </a:extLst>
          </p:cNvPr>
          <p:cNvSpPr txBox="1"/>
          <p:nvPr/>
        </p:nvSpPr>
        <p:spPr>
          <a:xfrm>
            <a:off x="561472" y="1126219"/>
            <a:ext cx="8296778" cy="5482655"/>
          </a:xfrm>
          <a:prstGeom prst="rect">
            <a:avLst/>
          </a:prstGeom>
          <a:noFill/>
        </p:spPr>
        <p:txBody>
          <a:bodyPr wrap="square" lIns="0" tIns="0" rIns="0" bIns="0" rtlCol="0">
            <a:spAutoFit/>
          </a:bodyPr>
          <a:lstStyle/>
          <a:p>
            <a:pPr>
              <a:lnSpc>
                <a:spcPct val="150000"/>
              </a:lnSpc>
            </a:pPr>
            <a:r>
              <a:rPr lang="en-US" sz="2000" spc="-70" dirty="0">
                <a:gradFill>
                  <a:gsLst>
                    <a:gs pos="2917">
                      <a:schemeClr val="bg2"/>
                    </a:gs>
                    <a:gs pos="95000">
                      <a:schemeClr val="bg2"/>
                    </a:gs>
                  </a:gsLst>
                  <a:lin ang="5400000" scaled="0"/>
                </a:gradFill>
              </a:rPr>
              <a:t>Step 1: Create a Communication or Team Site</a:t>
            </a:r>
          </a:p>
          <a:p>
            <a:pPr>
              <a:lnSpc>
                <a:spcPct val="150000"/>
              </a:lnSpc>
            </a:pPr>
            <a:r>
              <a:rPr lang="en-US" sz="2000" spc="-70" dirty="0">
                <a:gradFill>
                  <a:gsLst>
                    <a:gs pos="2917">
                      <a:schemeClr val="bg2"/>
                    </a:gs>
                    <a:gs pos="95000">
                      <a:schemeClr val="bg2"/>
                    </a:gs>
                  </a:gsLst>
                  <a:lin ang="5400000" scaled="0"/>
                </a:gradFill>
              </a:rPr>
              <a:t>Step 2: Click the cog and the select ‘Site information’</a:t>
            </a:r>
          </a:p>
          <a:p>
            <a:pPr>
              <a:lnSpc>
                <a:spcPct val="150000"/>
              </a:lnSpc>
            </a:pPr>
            <a:r>
              <a:rPr lang="en-US" sz="2000" spc="-70" dirty="0">
                <a:gradFill>
                  <a:gsLst>
                    <a:gs pos="2917">
                      <a:schemeClr val="bg2"/>
                    </a:gs>
                    <a:gs pos="95000">
                      <a:schemeClr val="bg2"/>
                    </a:gs>
                  </a:gsLst>
                  <a:lin ang="5400000" scaled="0"/>
                </a:gradFill>
              </a:rPr>
              <a:t>Step 3: Select the Hub Site to associate with.</a:t>
            </a:r>
          </a:p>
          <a:p>
            <a:pPr>
              <a:lnSpc>
                <a:spcPct val="150000"/>
              </a:lnSpc>
            </a:pP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Using </a:t>
            </a:r>
            <a:r>
              <a:rPr lang="en-US" sz="2000" spc="-70" dirty="0" err="1">
                <a:gradFill>
                  <a:gsLst>
                    <a:gs pos="2917">
                      <a:schemeClr val="bg2"/>
                    </a:gs>
                    <a:gs pos="95000">
                      <a:schemeClr val="bg2"/>
                    </a:gs>
                  </a:gsLst>
                  <a:lin ang="5400000" scaled="0"/>
                </a:gradFill>
              </a:rPr>
              <a:t>Powershell</a:t>
            </a: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Step 1: Connect the Admin site </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connect-</a:t>
            </a:r>
            <a:r>
              <a:rPr lang="en-US" sz="2000" spc="-70" dirty="0" err="1">
                <a:solidFill>
                  <a:srgbClr val="00B050"/>
                </a:solidFill>
              </a:rPr>
              <a:t>SPOService</a:t>
            </a:r>
            <a:r>
              <a:rPr lang="en-US" sz="2000" spc="-70" dirty="0">
                <a:solidFill>
                  <a:srgbClr val="00B050"/>
                </a:solidFill>
              </a:rPr>
              <a:t> -</a:t>
            </a:r>
            <a:r>
              <a:rPr lang="en-US" sz="2000" spc="-70" dirty="0" err="1">
                <a:solidFill>
                  <a:srgbClr val="00B050"/>
                </a:solidFill>
              </a:rPr>
              <a:t>Url</a:t>
            </a:r>
            <a:r>
              <a:rPr lang="en-US" sz="2000" spc="-70" dirty="0">
                <a:solidFill>
                  <a:srgbClr val="00B050"/>
                </a:solidFill>
              </a:rPr>
              <a:t> </a:t>
            </a:r>
          </a:p>
          <a:p>
            <a:pPr>
              <a:lnSpc>
                <a:spcPct val="150000"/>
              </a:lnSpc>
            </a:pPr>
            <a:r>
              <a:rPr lang="en-US" sz="2000" spc="-70" dirty="0">
                <a:solidFill>
                  <a:srgbClr val="00B050"/>
                </a:solidFill>
                <a:hlinkClick r:id="rId3"/>
              </a:rPr>
              <a:t>https://tenant-admin.sharepoint.com</a:t>
            </a:r>
            <a:endParaRPr lang="en-US" sz="2000" spc="-70" dirty="0">
              <a:gradFill>
                <a:gsLst>
                  <a:gs pos="2917">
                    <a:schemeClr val="bg2"/>
                  </a:gs>
                  <a:gs pos="95000">
                    <a:schemeClr val="bg2"/>
                  </a:gs>
                </a:gsLst>
                <a:lin ang="5400000" scaled="0"/>
              </a:gradFill>
            </a:endParaRPr>
          </a:p>
          <a:p>
            <a:pPr>
              <a:lnSpc>
                <a:spcPct val="150000"/>
              </a:lnSpc>
            </a:pPr>
            <a:r>
              <a:rPr lang="en-US" sz="2000" spc="-70" dirty="0">
                <a:gradFill>
                  <a:gsLst>
                    <a:gs pos="2917">
                      <a:schemeClr val="bg2"/>
                    </a:gs>
                    <a:gs pos="95000">
                      <a:schemeClr val="bg2"/>
                    </a:gs>
                  </a:gsLst>
                  <a:lin ang="5400000" scaled="0"/>
                </a:gradFill>
              </a:rPr>
              <a:t>Step 2: Associate the site with Hub</a:t>
            </a:r>
          </a:p>
          <a:p>
            <a:pPr>
              <a:lnSpc>
                <a:spcPct val="150000"/>
              </a:lnSpc>
            </a:pPr>
            <a:r>
              <a:rPr lang="en-US" sz="2000" spc="-70" dirty="0">
                <a:solidFill>
                  <a:schemeClr val="accent2">
                    <a:lumMod val="75000"/>
                  </a:schemeClr>
                </a:solidFill>
              </a:rPr>
              <a:t>PS C:\Windows\system32&gt; </a:t>
            </a:r>
            <a:r>
              <a:rPr lang="en-US" sz="2000" spc="-70" dirty="0">
                <a:solidFill>
                  <a:srgbClr val="00B050"/>
                </a:solidFill>
              </a:rPr>
              <a:t>Add-</a:t>
            </a:r>
            <a:r>
              <a:rPr lang="en-US" sz="2000" spc="-70" dirty="0" err="1">
                <a:solidFill>
                  <a:srgbClr val="00B050"/>
                </a:solidFill>
              </a:rPr>
              <a:t>SPOHubSiteAssociation</a:t>
            </a:r>
            <a:r>
              <a:rPr lang="en-US" sz="2000" spc="-70" dirty="0">
                <a:solidFill>
                  <a:srgbClr val="00B050"/>
                </a:solidFill>
              </a:rPr>
              <a:t> </a:t>
            </a:r>
            <a:r>
              <a:rPr lang="en-US" sz="2000" spc="-70" dirty="0">
                <a:solidFill>
                  <a:srgbClr val="00B050"/>
                </a:solidFill>
                <a:hlinkClick r:id="rId4"/>
              </a:rPr>
              <a:t>https://tenant.sharepoint.com/sites/projects</a:t>
            </a:r>
            <a:r>
              <a:rPr lang="en-US" sz="2000" spc="-70" dirty="0">
                <a:solidFill>
                  <a:srgbClr val="00B050"/>
                </a:solidFill>
              </a:rPr>
              <a:t> -</a:t>
            </a:r>
            <a:r>
              <a:rPr lang="en-US" sz="2000" spc="-70" dirty="0" err="1">
                <a:solidFill>
                  <a:srgbClr val="00B050"/>
                </a:solidFill>
              </a:rPr>
              <a:t>HubSite</a:t>
            </a:r>
            <a:r>
              <a:rPr lang="en-US" sz="2000" spc="-70" dirty="0">
                <a:solidFill>
                  <a:srgbClr val="00B050"/>
                </a:solidFill>
              </a:rPr>
              <a:t> </a:t>
            </a:r>
            <a:r>
              <a:rPr lang="en-US" sz="2000" spc="-70" dirty="0">
                <a:solidFill>
                  <a:srgbClr val="00B050"/>
                </a:solidFill>
                <a:hlinkClick r:id="rId5"/>
              </a:rPr>
              <a:t>https://tenant.sharepoint.com/sites/hubsite</a:t>
            </a:r>
            <a:r>
              <a:rPr lang="en-US" sz="2000" spc="-70" dirty="0">
                <a:solidFill>
                  <a:srgbClr val="00B050"/>
                </a:solidFill>
              </a:rPr>
              <a:t> </a:t>
            </a:r>
          </a:p>
        </p:txBody>
      </p:sp>
      <p:cxnSp>
        <p:nvCxnSpPr>
          <p:cNvPr id="40" name="Straight Connector 39">
            <a:extLst>
              <a:ext uri="{FF2B5EF4-FFF2-40B4-BE49-F238E27FC236}">
                <a16:creationId xmlns:a16="http://schemas.microsoft.com/office/drawing/2014/main" id="{591B6522-6A5D-4338-ACE6-B821D1AEBD50}"/>
              </a:ext>
            </a:extLst>
          </p:cNvPr>
          <p:cNvCxnSpPr>
            <a:cxnSpLocks/>
          </p:cNvCxnSpPr>
          <p:nvPr/>
        </p:nvCxnSpPr>
        <p:spPr>
          <a:xfrm>
            <a:off x="561473" y="794200"/>
            <a:ext cx="1076425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343DA094-A837-46B2-A375-606F29D5F426}"/>
              </a:ext>
            </a:extLst>
          </p:cNvPr>
          <p:cNvSpPr>
            <a:spLocks noGrp="1"/>
          </p:cNvSpPr>
          <p:nvPr>
            <p:ph type="title"/>
          </p:nvPr>
        </p:nvSpPr>
        <p:spPr>
          <a:xfrm>
            <a:off x="561472" y="127214"/>
            <a:ext cx="10764253" cy="747897"/>
          </a:xfrm>
        </p:spPr>
        <p:txBody>
          <a:bodyPr/>
          <a:lstStyle/>
          <a:p>
            <a:r>
              <a:rPr lang="en-IN" sz="3900" dirty="0"/>
              <a:t>Demo – Associate sites with Hub sites</a:t>
            </a:r>
          </a:p>
        </p:txBody>
      </p:sp>
      <p:pic>
        <p:nvPicPr>
          <p:cNvPr id="4" name="Picture 3">
            <a:extLst>
              <a:ext uri="{FF2B5EF4-FFF2-40B4-BE49-F238E27FC236}">
                <a16:creationId xmlns:a16="http://schemas.microsoft.com/office/drawing/2014/main" id="{C2D8052B-8811-4EB8-B18D-6542738ACFFC}"/>
              </a:ext>
            </a:extLst>
          </p:cNvPr>
          <p:cNvPicPr>
            <a:picLocks noChangeAspect="1"/>
          </p:cNvPicPr>
          <p:nvPr/>
        </p:nvPicPr>
        <p:blipFill>
          <a:blip r:embed="rId6"/>
          <a:stretch>
            <a:fillRect/>
          </a:stretch>
        </p:blipFill>
        <p:spPr>
          <a:xfrm>
            <a:off x="6791828" y="1043940"/>
            <a:ext cx="2324100" cy="4495800"/>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FA2218AA-3C94-4D0A-BC34-CCDD6C96F05B}"/>
              </a:ext>
            </a:extLst>
          </p:cNvPr>
          <p:cNvPicPr>
            <a:picLocks noChangeAspect="1"/>
          </p:cNvPicPr>
          <p:nvPr/>
        </p:nvPicPr>
        <p:blipFill>
          <a:blip r:embed="rId7"/>
          <a:stretch>
            <a:fillRect/>
          </a:stretch>
        </p:blipFill>
        <p:spPr>
          <a:xfrm>
            <a:off x="9325893" y="166252"/>
            <a:ext cx="2606361" cy="65432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03441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Configure SharePoint hub sites </a:t>
            </a:r>
            <a:r>
              <a:rPr lang="en-US" sz="2400" dirty="0">
                <a:latin typeface="+mn-lt"/>
              </a:rPr>
              <a:t>(1/2)</a:t>
            </a:r>
            <a:endParaRPr lang="en-US" dirty="0">
              <a:latin typeface="+mn-lt"/>
            </a:endParaRPr>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9953172"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1: Create a new hub site</a:t>
            </a:r>
            <a:br>
              <a:rPr lang="en-US" sz="2000" b="1" i="0" dirty="0">
                <a:effectLst/>
                <a:latin typeface="Segoe UI Semilight" panose="020B0402040204020203" pitchFamily="34" charset="0"/>
                <a:cs typeface="Segoe UI Semilight" panose="020B0402040204020203" pitchFamily="34" charset="0"/>
              </a:rPr>
            </a:br>
            <a:endParaRPr lang="en-US" sz="2000" b="1" i="0" dirty="0">
              <a:effectLst/>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To create a hub site, a global admin or SharePoint admin essentially converts an existing SharePoint site to a hub site. It's recommended to select a </a:t>
            </a:r>
            <a:r>
              <a:rPr lang="en-US" sz="2000" b="1" i="0" dirty="0">
                <a:effectLst/>
                <a:latin typeface="Segoe UI Semilight" panose="020B0402040204020203" pitchFamily="34" charset="0"/>
                <a:cs typeface="Segoe UI Semilight" panose="020B0402040204020203" pitchFamily="34" charset="0"/>
              </a:rPr>
              <a:t>communication</a:t>
            </a:r>
            <a:r>
              <a:rPr lang="en-US" sz="2000" i="0" dirty="0">
                <a:effectLst/>
                <a:latin typeface="Segoe UI Semilight" panose="020B0402040204020203" pitchFamily="34" charset="0"/>
                <a:cs typeface="Segoe UI Semilight" panose="020B0402040204020203" pitchFamily="34" charset="0"/>
              </a:rPr>
              <a:t> site or a </a:t>
            </a:r>
            <a:r>
              <a:rPr lang="en-US" sz="2000" b="1" i="0" dirty="0">
                <a:effectLst/>
                <a:latin typeface="Segoe UI Semilight" panose="020B0402040204020203" pitchFamily="34" charset="0"/>
                <a:cs typeface="Segoe UI Semilight" panose="020B0402040204020203" pitchFamily="34" charset="0"/>
              </a:rPr>
              <a:t>team</a:t>
            </a:r>
            <a:r>
              <a:rPr lang="en-US" sz="2000" i="0" dirty="0">
                <a:effectLst/>
                <a:latin typeface="Segoe UI Semilight" panose="020B0402040204020203" pitchFamily="34" charset="0"/>
                <a:cs typeface="Segoe UI Semilight" panose="020B0402040204020203" pitchFamily="34" charset="0"/>
              </a:rPr>
              <a:t> site that uses the modern template.</a:t>
            </a:r>
          </a:p>
        </p:txBody>
      </p:sp>
      <p:sp>
        <p:nvSpPr>
          <p:cNvPr id="11" name="TextBox 10">
            <a:extLst>
              <a:ext uri="{FF2B5EF4-FFF2-40B4-BE49-F238E27FC236}">
                <a16:creationId xmlns:a16="http://schemas.microsoft.com/office/drawing/2014/main" id="{CB14418E-BAA8-4C20-913A-3A06B6B791B4}"/>
              </a:ext>
            </a:extLst>
          </p:cNvPr>
          <p:cNvSpPr txBox="1"/>
          <p:nvPr/>
        </p:nvSpPr>
        <p:spPr>
          <a:xfrm>
            <a:off x="584201" y="3434164"/>
            <a:ext cx="9956748" cy="1420004"/>
          </a:xfrm>
          <a:prstGeom prst="rect">
            <a:avLst/>
          </a:prstGeom>
          <a:noFill/>
        </p:spPr>
        <p:txBody>
          <a:bodyPr wrap="square">
            <a:spAutoFit/>
          </a:bodyPr>
          <a:lstStyle>
            <a:defPPr>
              <a:defRPr lang="en-US"/>
            </a:defPPr>
            <a:lvl1pPr>
              <a:lnSpc>
                <a:spcPct val="150000"/>
              </a:lnSpc>
              <a:defRPr b="1" i="0">
                <a:effectLst/>
                <a:latin typeface="Segoe UI Semilight" panose="020B0402040204020203" pitchFamily="34" charset="0"/>
                <a:cs typeface="Segoe UI Semilight" panose="020B0402040204020203" pitchFamily="34" charset="0"/>
              </a:defRPr>
            </a:lvl1pPr>
          </a:lstStyle>
          <a:p>
            <a:r>
              <a:rPr lang="en-US" sz="2000" dirty="0"/>
              <a:t>Phase 2: Design the hub site</a:t>
            </a:r>
          </a:p>
          <a:p>
            <a:pPr algn="l"/>
            <a:r>
              <a:rPr lang="en-US" sz="2000" b="0" i="0" dirty="0">
                <a:solidFill>
                  <a:srgbClr val="000000"/>
                </a:solidFill>
                <a:effectLst/>
              </a:rPr>
              <a:t>Once the hub site has been created, the </a:t>
            </a:r>
            <a:r>
              <a:rPr lang="en-US" sz="2000" b="1" i="0" dirty="0">
                <a:solidFill>
                  <a:srgbClr val="000000"/>
                </a:solidFill>
                <a:effectLst/>
              </a:rPr>
              <a:t>hub site owner</a:t>
            </a:r>
            <a:r>
              <a:rPr lang="en-US" sz="2000" b="0" i="0" dirty="0">
                <a:solidFill>
                  <a:srgbClr val="000000"/>
                </a:solidFill>
                <a:effectLst/>
              </a:rPr>
              <a:t> can start designing the hub site for applying common navigation and branding across all associated sites.</a:t>
            </a:r>
          </a:p>
        </p:txBody>
      </p:sp>
      <p:grpSp>
        <p:nvGrpSpPr>
          <p:cNvPr id="13" name="Graphic 11">
            <a:extLst>
              <a:ext uri="{FF2B5EF4-FFF2-40B4-BE49-F238E27FC236}">
                <a16:creationId xmlns:a16="http://schemas.microsoft.com/office/drawing/2014/main" id="{A53F2F33-4715-4008-AC71-662EC5DBEA06}"/>
              </a:ext>
              <a:ext uri="{C183D7F6-B498-43B3-948B-1728B52AA6E4}">
                <adec:decorative xmlns:adec="http://schemas.microsoft.com/office/drawing/2017/decorative" val="1"/>
              </a:ext>
            </a:extLst>
          </p:cNvPr>
          <p:cNvGrpSpPr/>
          <p:nvPr/>
        </p:nvGrpSpPr>
        <p:grpSpPr>
          <a:xfrm>
            <a:off x="8907939" y="2715823"/>
            <a:ext cx="3045127" cy="3684977"/>
            <a:chOff x="7897230" y="1876498"/>
            <a:chExt cx="3915939" cy="4738766"/>
          </a:xfrm>
          <a:solidFill>
            <a:srgbClr val="000000"/>
          </a:solidFill>
        </p:grpSpPr>
        <p:sp>
          <p:nvSpPr>
            <p:cNvPr id="14" name="Freeform: Shape 13">
              <a:extLst>
                <a:ext uri="{FF2B5EF4-FFF2-40B4-BE49-F238E27FC236}">
                  <a16:creationId xmlns:a16="http://schemas.microsoft.com/office/drawing/2014/main" id="{D0B89102-645B-4A18-A2EF-0A5823C4E8E3}"/>
                </a:ext>
              </a:extLst>
            </p:cNvPr>
            <p:cNvSpPr/>
            <p:nvPr/>
          </p:nvSpPr>
          <p:spPr>
            <a:xfrm>
              <a:off x="9254595" y="1876498"/>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2294308 w 2558573"/>
                <a:gd name="connsiteY5" fmla="*/ 997003 h 2552567"/>
                <a:gd name="connsiteX6" fmla="*/ 2198211 w 2558573"/>
                <a:gd name="connsiteY6" fmla="*/ 762767 h 2552567"/>
                <a:gd name="connsiteX7" fmla="*/ 2294308 w 2558573"/>
                <a:gd name="connsiteY7" fmla="*/ 480483 h 2552567"/>
                <a:gd name="connsiteX8" fmla="*/ 2078090 w 2558573"/>
                <a:gd name="connsiteY8" fmla="*/ 264266 h 2552567"/>
                <a:gd name="connsiteX9" fmla="*/ 1795807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64266 w 2558573"/>
                <a:gd name="connsiteY16" fmla="*/ 480483 h 2552567"/>
                <a:gd name="connsiteX17" fmla="*/ 360363 w 2558573"/>
                <a:gd name="connsiteY17" fmla="*/ 762767 h 2552567"/>
                <a:gd name="connsiteX18" fmla="*/ 264266 w 2558573"/>
                <a:gd name="connsiteY18" fmla="*/ 997003 h 2552567"/>
                <a:gd name="connsiteX19" fmla="*/ 0 w 2558573"/>
                <a:gd name="connsiteY19" fmla="*/ 1129136 h 2552567"/>
                <a:gd name="connsiteX20" fmla="*/ 0 w 2558573"/>
                <a:gd name="connsiteY20" fmla="*/ 1429438 h 2552567"/>
                <a:gd name="connsiteX21" fmla="*/ 264266 w 2558573"/>
                <a:gd name="connsiteY21" fmla="*/ 1561571 h 2552567"/>
                <a:gd name="connsiteX22" fmla="*/ 360363 w 2558573"/>
                <a:gd name="connsiteY22" fmla="*/ 1795807 h 2552567"/>
                <a:gd name="connsiteX23" fmla="*/ 264266 w 2558573"/>
                <a:gd name="connsiteY23" fmla="*/ 2078090 h 2552567"/>
                <a:gd name="connsiteX24" fmla="*/ 474477 w 2558573"/>
                <a:gd name="connsiteY24" fmla="*/ 2288302 h 2552567"/>
                <a:gd name="connsiteX25" fmla="*/ 756761 w 2558573"/>
                <a:gd name="connsiteY25" fmla="*/ 2192205 h 2552567"/>
                <a:gd name="connsiteX26" fmla="*/ 990997 w 2558573"/>
                <a:gd name="connsiteY26" fmla="*/ 2288302 h 2552567"/>
                <a:gd name="connsiteX27" fmla="*/ 1123130 w 2558573"/>
                <a:gd name="connsiteY27" fmla="*/ 2552568 h 2552567"/>
                <a:gd name="connsiteX28" fmla="*/ 1423432 w 2558573"/>
                <a:gd name="connsiteY28" fmla="*/ 2552568 h 2552567"/>
                <a:gd name="connsiteX29" fmla="*/ 1555565 w 2558573"/>
                <a:gd name="connsiteY29" fmla="*/ 2288302 h 2552567"/>
                <a:gd name="connsiteX30" fmla="*/ 1789801 w 2558573"/>
                <a:gd name="connsiteY30" fmla="*/ 2192205 h 2552567"/>
                <a:gd name="connsiteX31" fmla="*/ 2072084 w 2558573"/>
                <a:gd name="connsiteY31" fmla="*/ 2288302 h 2552567"/>
                <a:gd name="connsiteX32" fmla="*/ 2288302 w 2558573"/>
                <a:gd name="connsiteY32" fmla="*/ 2078090 h 2552567"/>
                <a:gd name="connsiteX33" fmla="*/ 2192205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558573" h="2552567">
                  <a:moveTo>
                    <a:pt x="1279287" y="1729740"/>
                  </a:moveTo>
                  <a:cubicBezTo>
                    <a:pt x="1027033" y="1729740"/>
                    <a:pt x="828834" y="1525535"/>
                    <a:pt x="828834" y="1279287"/>
                  </a:cubicBezTo>
                  <a:cubicBezTo>
                    <a:pt x="828834" y="1033039"/>
                    <a:pt x="1033039" y="828834"/>
                    <a:pt x="1279287" y="828834"/>
                  </a:cubicBezTo>
                  <a:cubicBezTo>
                    <a:pt x="1531541" y="828834"/>
                    <a:pt x="1729740" y="1033039"/>
                    <a:pt x="1729740" y="1279287"/>
                  </a:cubicBezTo>
                  <a:cubicBezTo>
                    <a:pt x="1729740" y="1525535"/>
                    <a:pt x="1525535" y="1729740"/>
                    <a:pt x="1279287" y="1729740"/>
                  </a:cubicBezTo>
                  <a:close/>
                  <a:moveTo>
                    <a:pt x="2294308" y="997003"/>
                  </a:moveTo>
                  <a:cubicBezTo>
                    <a:pt x="2270284" y="912918"/>
                    <a:pt x="2240254" y="834840"/>
                    <a:pt x="2198211" y="762767"/>
                  </a:cubicBezTo>
                  <a:lnTo>
                    <a:pt x="2294308" y="480483"/>
                  </a:lnTo>
                  <a:lnTo>
                    <a:pt x="2078090" y="264266"/>
                  </a:lnTo>
                  <a:lnTo>
                    <a:pt x="1795807" y="360363"/>
                  </a:lnTo>
                  <a:cubicBezTo>
                    <a:pt x="1723734" y="318320"/>
                    <a:pt x="1645656" y="288290"/>
                    <a:pt x="1561571" y="264266"/>
                  </a:cubicBezTo>
                  <a:lnTo>
                    <a:pt x="1429438" y="0"/>
                  </a:lnTo>
                  <a:lnTo>
                    <a:pt x="1129136" y="0"/>
                  </a:lnTo>
                  <a:lnTo>
                    <a:pt x="997003" y="264266"/>
                  </a:lnTo>
                  <a:cubicBezTo>
                    <a:pt x="912918" y="288290"/>
                    <a:pt x="834840" y="318320"/>
                    <a:pt x="762767" y="360363"/>
                  </a:cubicBezTo>
                  <a:lnTo>
                    <a:pt x="480483" y="264266"/>
                  </a:lnTo>
                  <a:lnTo>
                    <a:pt x="264266" y="480483"/>
                  </a:lnTo>
                  <a:lnTo>
                    <a:pt x="360363" y="762767"/>
                  </a:lnTo>
                  <a:cubicBezTo>
                    <a:pt x="318320" y="834840"/>
                    <a:pt x="288290" y="912918"/>
                    <a:pt x="264266" y="997003"/>
                  </a:cubicBezTo>
                  <a:lnTo>
                    <a:pt x="0" y="1129136"/>
                  </a:lnTo>
                  <a:lnTo>
                    <a:pt x="0" y="1429438"/>
                  </a:lnTo>
                  <a:lnTo>
                    <a:pt x="264266" y="1561571"/>
                  </a:lnTo>
                  <a:cubicBezTo>
                    <a:pt x="288290" y="1645656"/>
                    <a:pt x="318320" y="1723734"/>
                    <a:pt x="360363" y="1795807"/>
                  </a:cubicBezTo>
                  <a:lnTo>
                    <a:pt x="264266" y="2078090"/>
                  </a:lnTo>
                  <a:lnTo>
                    <a:pt x="474477" y="2288302"/>
                  </a:lnTo>
                  <a:lnTo>
                    <a:pt x="756761" y="2192205"/>
                  </a:lnTo>
                  <a:cubicBezTo>
                    <a:pt x="828834" y="2234248"/>
                    <a:pt x="906912" y="2264278"/>
                    <a:pt x="990997" y="2288302"/>
                  </a:cubicBezTo>
                  <a:lnTo>
                    <a:pt x="1123130" y="2552568"/>
                  </a:lnTo>
                  <a:lnTo>
                    <a:pt x="1423432" y="2552568"/>
                  </a:lnTo>
                  <a:lnTo>
                    <a:pt x="1555565" y="2288302"/>
                  </a:lnTo>
                  <a:cubicBezTo>
                    <a:pt x="1639650" y="2264278"/>
                    <a:pt x="1717728" y="2234248"/>
                    <a:pt x="1789801" y="2192205"/>
                  </a:cubicBezTo>
                  <a:lnTo>
                    <a:pt x="2072084" y="2288302"/>
                  </a:lnTo>
                  <a:lnTo>
                    <a:pt x="2288302" y="2078090"/>
                  </a:lnTo>
                  <a:lnTo>
                    <a:pt x="2192205" y="1795807"/>
                  </a:lnTo>
                  <a:cubicBezTo>
                    <a:pt x="2234247" y="1723734"/>
                    <a:pt x="2270284" y="1639649"/>
                    <a:pt x="2294308" y="1561571"/>
                  </a:cubicBezTo>
                  <a:lnTo>
                    <a:pt x="2558574" y="1429438"/>
                  </a:lnTo>
                  <a:lnTo>
                    <a:pt x="2558574" y="1129136"/>
                  </a:lnTo>
                  <a:lnTo>
                    <a:pt x="2294308" y="997003"/>
                  </a:lnTo>
                  <a:close/>
                </a:path>
              </a:pathLst>
            </a:custGeom>
            <a:solidFill>
              <a:srgbClr val="008272">
                <a:alpha val="10000"/>
              </a:srgbClr>
            </a:solidFill>
            <a:ln w="6002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1CFAD75D-5BE9-4CF1-A7DE-36DBF94D7972}"/>
                </a:ext>
              </a:extLst>
            </p:cNvPr>
            <p:cNvSpPr/>
            <p:nvPr/>
          </p:nvSpPr>
          <p:spPr>
            <a:xfrm>
              <a:off x="7897230" y="4062697"/>
              <a:ext cx="2558573" cy="2552567"/>
            </a:xfrm>
            <a:custGeom>
              <a:avLst/>
              <a:gdLst>
                <a:gd name="connsiteX0" fmla="*/ 1279287 w 2558573"/>
                <a:gd name="connsiteY0" fmla="*/ 1729740 h 2552567"/>
                <a:gd name="connsiteX1" fmla="*/ 828834 w 2558573"/>
                <a:gd name="connsiteY1" fmla="*/ 1279287 h 2552567"/>
                <a:gd name="connsiteX2" fmla="*/ 1279287 w 2558573"/>
                <a:gd name="connsiteY2" fmla="*/ 828834 h 2552567"/>
                <a:gd name="connsiteX3" fmla="*/ 1729740 w 2558573"/>
                <a:gd name="connsiteY3" fmla="*/ 1279287 h 2552567"/>
                <a:gd name="connsiteX4" fmla="*/ 1279287 w 2558573"/>
                <a:gd name="connsiteY4" fmla="*/ 1729740 h 2552567"/>
                <a:gd name="connsiteX5" fmla="*/ 1279287 w 2558573"/>
                <a:gd name="connsiteY5" fmla="*/ 1729740 h 2552567"/>
                <a:gd name="connsiteX6" fmla="*/ 2198211 w 2558573"/>
                <a:gd name="connsiteY6" fmla="*/ 762767 h 2552567"/>
                <a:gd name="connsiteX7" fmla="*/ 2294308 w 2558573"/>
                <a:gd name="connsiteY7" fmla="*/ 480483 h 2552567"/>
                <a:gd name="connsiteX8" fmla="*/ 2078091 w 2558573"/>
                <a:gd name="connsiteY8" fmla="*/ 264266 h 2552567"/>
                <a:gd name="connsiteX9" fmla="*/ 1795806 w 2558573"/>
                <a:gd name="connsiteY9" fmla="*/ 360363 h 2552567"/>
                <a:gd name="connsiteX10" fmla="*/ 1561571 w 2558573"/>
                <a:gd name="connsiteY10" fmla="*/ 264266 h 2552567"/>
                <a:gd name="connsiteX11" fmla="*/ 1429438 w 2558573"/>
                <a:gd name="connsiteY11" fmla="*/ 0 h 2552567"/>
                <a:gd name="connsiteX12" fmla="*/ 1129136 w 2558573"/>
                <a:gd name="connsiteY12" fmla="*/ 0 h 2552567"/>
                <a:gd name="connsiteX13" fmla="*/ 997003 w 2558573"/>
                <a:gd name="connsiteY13" fmla="*/ 264266 h 2552567"/>
                <a:gd name="connsiteX14" fmla="*/ 762767 w 2558573"/>
                <a:gd name="connsiteY14" fmla="*/ 360363 h 2552567"/>
                <a:gd name="connsiteX15" fmla="*/ 480483 w 2558573"/>
                <a:gd name="connsiteY15" fmla="*/ 264266 h 2552567"/>
                <a:gd name="connsiteX16" fmla="*/ 270272 w 2558573"/>
                <a:gd name="connsiteY16" fmla="*/ 474477 h 2552567"/>
                <a:gd name="connsiteX17" fmla="*/ 360363 w 2558573"/>
                <a:gd name="connsiteY17" fmla="*/ 756761 h 2552567"/>
                <a:gd name="connsiteX18" fmla="*/ 264266 w 2558573"/>
                <a:gd name="connsiteY18" fmla="*/ 990997 h 2552567"/>
                <a:gd name="connsiteX19" fmla="*/ 0 w 2558573"/>
                <a:gd name="connsiteY19" fmla="*/ 1123130 h 2552567"/>
                <a:gd name="connsiteX20" fmla="*/ 0 w 2558573"/>
                <a:gd name="connsiteY20" fmla="*/ 1423432 h 2552567"/>
                <a:gd name="connsiteX21" fmla="*/ 264266 w 2558573"/>
                <a:gd name="connsiteY21" fmla="*/ 1555565 h 2552567"/>
                <a:gd name="connsiteX22" fmla="*/ 360363 w 2558573"/>
                <a:gd name="connsiteY22" fmla="*/ 1789800 h 2552567"/>
                <a:gd name="connsiteX23" fmla="*/ 270272 w 2558573"/>
                <a:gd name="connsiteY23" fmla="*/ 2072084 h 2552567"/>
                <a:gd name="connsiteX24" fmla="*/ 480483 w 2558573"/>
                <a:gd name="connsiteY24" fmla="*/ 2282296 h 2552567"/>
                <a:gd name="connsiteX25" fmla="*/ 762767 w 2558573"/>
                <a:gd name="connsiteY25" fmla="*/ 2192205 h 2552567"/>
                <a:gd name="connsiteX26" fmla="*/ 997003 w 2558573"/>
                <a:gd name="connsiteY26" fmla="*/ 2288302 h 2552567"/>
                <a:gd name="connsiteX27" fmla="*/ 1129136 w 2558573"/>
                <a:gd name="connsiteY27" fmla="*/ 2552568 h 2552567"/>
                <a:gd name="connsiteX28" fmla="*/ 1429438 w 2558573"/>
                <a:gd name="connsiteY28" fmla="*/ 2552568 h 2552567"/>
                <a:gd name="connsiteX29" fmla="*/ 1561571 w 2558573"/>
                <a:gd name="connsiteY29" fmla="*/ 2288302 h 2552567"/>
                <a:gd name="connsiteX30" fmla="*/ 1795806 w 2558573"/>
                <a:gd name="connsiteY30" fmla="*/ 2192205 h 2552567"/>
                <a:gd name="connsiteX31" fmla="*/ 2078091 w 2558573"/>
                <a:gd name="connsiteY31" fmla="*/ 2288302 h 2552567"/>
                <a:gd name="connsiteX32" fmla="*/ 2288302 w 2558573"/>
                <a:gd name="connsiteY32" fmla="*/ 2072084 h 2552567"/>
                <a:gd name="connsiteX33" fmla="*/ 2198211 w 2558573"/>
                <a:gd name="connsiteY33" fmla="*/ 1795807 h 2552567"/>
                <a:gd name="connsiteX34" fmla="*/ 2294308 w 2558573"/>
                <a:gd name="connsiteY34" fmla="*/ 1561571 h 2552567"/>
                <a:gd name="connsiteX35" fmla="*/ 2558574 w 2558573"/>
                <a:gd name="connsiteY35" fmla="*/ 1429438 h 2552567"/>
                <a:gd name="connsiteX36" fmla="*/ 2558574 w 2558573"/>
                <a:gd name="connsiteY36" fmla="*/ 1129136 h 2552567"/>
                <a:gd name="connsiteX37" fmla="*/ 2294308 w 2558573"/>
                <a:gd name="connsiteY37" fmla="*/ 997003 h 2552567"/>
                <a:gd name="connsiteX38" fmla="*/ 2198211 w 2558573"/>
                <a:gd name="connsiteY38" fmla="*/ 762767 h 255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558573" h="2552567">
                  <a:moveTo>
                    <a:pt x="1279287" y="1729740"/>
                  </a:moveTo>
                  <a:cubicBezTo>
                    <a:pt x="1027033" y="1729740"/>
                    <a:pt x="828834" y="1525535"/>
                    <a:pt x="828834" y="1279287"/>
                  </a:cubicBezTo>
                  <a:cubicBezTo>
                    <a:pt x="828834" y="1027033"/>
                    <a:pt x="1033039" y="828834"/>
                    <a:pt x="1279287" y="828834"/>
                  </a:cubicBezTo>
                  <a:cubicBezTo>
                    <a:pt x="1531541" y="828834"/>
                    <a:pt x="1729740" y="1033039"/>
                    <a:pt x="1729740" y="1279287"/>
                  </a:cubicBezTo>
                  <a:cubicBezTo>
                    <a:pt x="1729740" y="1525535"/>
                    <a:pt x="1531541" y="1729740"/>
                    <a:pt x="1279287" y="1729740"/>
                  </a:cubicBezTo>
                  <a:lnTo>
                    <a:pt x="1279287" y="1729740"/>
                  </a:lnTo>
                  <a:close/>
                  <a:moveTo>
                    <a:pt x="2198211" y="762767"/>
                  </a:moveTo>
                  <a:lnTo>
                    <a:pt x="2294308" y="480483"/>
                  </a:lnTo>
                  <a:lnTo>
                    <a:pt x="2078091" y="264266"/>
                  </a:lnTo>
                  <a:lnTo>
                    <a:pt x="1795806" y="360363"/>
                  </a:lnTo>
                  <a:cubicBezTo>
                    <a:pt x="1723734" y="318320"/>
                    <a:pt x="1639650" y="288290"/>
                    <a:pt x="1561571" y="264266"/>
                  </a:cubicBezTo>
                  <a:lnTo>
                    <a:pt x="1429438" y="0"/>
                  </a:lnTo>
                  <a:lnTo>
                    <a:pt x="1129136" y="0"/>
                  </a:lnTo>
                  <a:lnTo>
                    <a:pt x="997003" y="264266"/>
                  </a:lnTo>
                  <a:cubicBezTo>
                    <a:pt x="912918" y="288290"/>
                    <a:pt x="834840" y="318320"/>
                    <a:pt x="762767" y="360363"/>
                  </a:cubicBezTo>
                  <a:lnTo>
                    <a:pt x="480483" y="264266"/>
                  </a:lnTo>
                  <a:lnTo>
                    <a:pt x="270272" y="474477"/>
                  </a:lnTo>
                  <a:lnTo>
                    <a:pt x="360363" y="756761"/>
                  </a:lnTo>
                  <a:cubicBezTo>
                    <a:pt x="318320" y="828834"/>
                    <a:pt x="288290" y="912918"/>
                    <a:pt x="264266" y="990997"/>
                  </a:cubicBezTo>
                  <a:lnTo>
                    <a:pt x="0" y="1123130"/>
                  </a:lnTo>
                  <a:lnTo>
                    <a:pt x="0" y="1423432"/>
                  </a:lnTo>
                  <a:lnTo>
                    <a:pt x="264266" y="1555565"/>
                  </a:lnTo>
                  <a:cubicBezTo>
                    <a:pt x="288290" y="1639649"/>
                    <a:pt x="318320" y="1717728"/>
                    <a:pt x="360363" y="1789800"/>
                  </a:cubicBezTo>
                  <a:lnTo>
                    <a:pt x="270272" y="2072084"/>
                  </a:lnTo>
                  <a:lnTo>
                    <a:pt x="480483" y="2282296"/>
                  </a:lnTo>
                  <a:lnTo>
                    <a:pt x="762767" y="2192205"/>
                  </a:lnTo>
                  <a:cubicBezTo>
                    <a:pt x="834840" y="2234247"/>
                    <a:pt x="912918" y="2264278"/>
                    <a:pt x="997003" y="2288302"/>
                  </a:cubicBezTo>
                  <a:lnTo>
                    <a:pt x="1129136" y="2552568"/>
                  </a:lnTo>
                  <a:lnTo>
                    <a:pt x="1429438" y="2552568"/>
                  </a:lnTo>
                  <a:lnTo>
                    <a:pt x="1561571" y="2288302"/>
                  </a:lnTo>
                  <a:cubicBezTo>
                    <a:pt x="1645655" y="2264278"/>
                    <a:pt x="1723734" y="2234247"/>
                    <a:pt x="1795806" y="2192205"/>
                  </a:cubicBezTo>
                  <a:lnTo>
                    <a:pt x="2078091" y="2288302"/>
                  </a:lnTo>
                  <a:lnTo>
                    <a:pt x="2288302" y="2072084"/>
                  </a:lnTo>
                  <a:lnTo>
                    <a:pt x="2198211" y="1795807"/>
                  </a:lnTo>
                  <a:cubicBezTo>
                    <a:pt x="2240254" y="1723734"/>
                    <a:pt x="2270284" y="1645656"/>
                    <a:pt x="2294308" y="1561571"/>
                  </a:cubicBezTo>
                  <a:lnTo>
                    <a:pt x="2558574" y="1429438"/>
                  </a:lnTo>
                  <a:lnTo>
                    <a:pt x="2558574" y="1129136"/>
                  </a:lnTo>
                  <a:lnTo>
                    <a:pt x="2294308" y="997003"/>
                  </a:lnTo>
                  <a:cubicBezTo>
                    <a:pt x="2270284" y="912918"/>
                    <a:pt x="2240254" y="834840"/>
                    <a:pt x="2198211" y="762767"/>
                  </a:cubicBezTo>
                  <a:close/>
                </a:path>
              </a:pathLst>
            </a:custGeom>
            <a:solidFill>
              <a:srgbClr val="0078D4">
                <a:alpha val="10000"/>
              </a:srgbClr>
            </a:solidFill>
            <a:ln w="60027" cap="flat">
              <a:noFill/>
              <a:prstDash val="solid"/>
              <a:miter/>
            </a:ln>
          </p:spPr>
          <p:txBody>
            <a:bodyPr rtlCol="0" anchor="ctr"/>
            <a:lstStyle/>
            <a:p>
              <a:endParaRPr lang="en-US"/>
            </a:p>
          </p:txBody>
        </p:sp>
      </p:grpSp>
      <p:sp>
        <p:nvSpPr>
          <p:cNvPr id="10" name="TextBox 9">
            <a:extLst>
              <a:ext uri="{FF2B5EF4-FFF2-40B4-BE49-F238E27FC236}">
                <a16:creationId xmlns:a16="http://schemas.microsoft.com/office/drawing/2014/main" id="{D796111B-6C20-40AB-AB45-3951657E65D7}"/>
              </a:ext>
            </a:extLst>
          </p:cNvPr>
          <p:cNvSpPr txBox="1"/>
          <p:nvPr/>
        </p:nvSpPr>
        <p:spPr>
          <a:xfrm>
            <a:off x="584200" y="5222016"/>
            <a:ext cx="9956748" cy="1420004"/>
          </a:xfrm>
          <a:prstGeom prst="rect">
            <a:avLst/>
          </a:prstGeom>
          <a:noFill/>
        </p:spPr>
        <p:txBody>
          <a:bodyPr wrap="square">
            <a:spAutoFit/>
          </a:bodyPr>
          <a:lstStyle>
            <a:defPPr>
              <a:defRPr lang="en-US"/>
            </a:defPPr>
            <a:lvl1pPr>
              <a:lnSpc>
                <a:spcPct val="150000"/>
              </a:lnSpc>
              <a:defRPr sz="2000" b="1" i="0">
                <a:effectLst/>
                <a:latin typeface="Segoe UI Semilight" panose="020B0402040204020203" pitchFamily="34" charset="0"/>
                <a:cs typeface="Segoe UI Semilight" panose="020B0402040204020203" pitchFamily="34" charset="0"/>
              </a:defRPr>
            </a:lvl1pPr>
          </a:lstStyle>
          <a:p>
            <a:r>
              <a:rPr lang="en-US" dirty="0"/>
              <a:t>Phase 3: Associates/Disassociate a site with a hub site</a:t>
            </a:r>
          </a:p>
          <a:p>
            <a:r>
              <a:rPr lang="en-US" b="0" dirty="0"/>
              <a:t>Once the hub site been created and configured, we can associates/disassociate sites with the hub site. There are three ways to associates/disassociate a site with a hub site</a:t>
            </a:r>
          </a:p>
        </p:txBody>
      </p:sp>
      <p:pic>
        <p:nvPicPr>
          <p:cNvPr id="3" name="Picture 2" descr="Configure hub sites in SharePoint admin center&#10;">
            <a:extLst>
              <a:ext uri="{FF2B5EF4-FFF2-40B4-BE49-F238E27FC236}">
                <a16:creationId xmlns:a16="http://schemas.microsoft.com/office/drawing/2014/main" id="{9134F09A-B69B-42B4-8A41-857A9C1E8040}"/>
              </a:ext>
            </a:extLst>
          </p:cNvPr>
          <p:cNvPicPr>
            <a:picLocks noChangeAspect="1"/>
          </p:cNvPicPr>
          <p:nvPr/>
        </p:nvPicPr>
        <p:blipFill>
          <a:blip r:embed="rId3"/>
          <a:stretch>
            <a:fillRect/>
          </a:stretch>
        </p:blipFill>
        <p:spPr>
          <a:xfrm>
            <a:off x="8734977" y="316728"/>
            <a:ext cx="3218089" cy="1388939"/>
          </a:xfrm>
          <a:prstGeom prst="rect">
            <a:avLst/>
          </a:prstGeom>
          <a:ln>
            <a:solidFill>
              <a:schemeClr val="bg1">
                <a:lumMod val="65000"/>
              </a:schemeClr>
            </a:solidFill>
          </a:ln>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61838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dirty="0"/>
              <a:t>Configure SharePoint hub sites </a:t>
            </a:r>
            <a:r>
              <a:rPr lang="en-US" sz="2400" dirty="0">
                <a:latin typeface="+mn-lt"/>
              </a:rPr>
              <a:t>(2/2)</a:t>
            </a:r>
            <a:endParaRPr lang="en-US" dirty="0"/>
          </a:p>
        </p:txBody>
      </p:sp>
      <p:sp>
        <p:nvSpPr>
          <p:cNvPr id="9" name="TextBox 8">
            <a:extLst>
              <a:ext uri="{FF2B5EF4-FFF2-40B4-BE49-F238E27FC236}">
                <a16:creationId xmlns:a16="http://schemas.microsoft.com/office/drawing/2014/main" id="{AE391544-87EB-4EC9-B346-094687453FF0}"/>
              </a:ext>
            </a:extLst>
          </p:cNvPr>
          <p:cNvSpPr txBox="1"/>
          <p:nvPr/>
        </p:nvSpPr>
        <p:spPr>
          <a:xfrm>
            <a:off x="588263" y="1435100"/>
            <a:ext cx="11310050" cy="1631216"/>
          </a:xfrm>
          <a:prstGeom prst="rect">
            <a:avLst/>
          </a:prstGeom>
          <a:noFill/>
        </p:spPr>
        <p:txBody>
          <a:bodyPr wrap="square">
            <a:spAutoFit/>
          </a:bodyPr>
          <a:lstStyle/>
          <a:p>
            <a:pPr algn="l"/>
            <a:r>
              <a:rPr lang="en-US" sz="2000" b="1" i="0" dirty="0">
                <a:effectLst/>
                <a:latin typeface="Segoe UI Semilight" panose="020B0402040204020203" pitchFamily="34" charset="0"/>
                <a:cs typeface="Segoe UI Semilight" panose="020B0402040204020203" pitchFamily="34" charset="0"/>
              </a:rPr>
              <a:t>Phase 4: Remove a site's hub site status</a:t>
            </a:r>
          </a:p>
          <a:p>
            <a:pPr algn="l"/>
            <a:endParaRPr lang="en-US" sz="2000" b="1" dirty="0">
              <a:latin typeface="Segoe UI Semilight" panose="020B0402040204020203" pitchFamily="34" charset="0"/>
              <a:cs typeface="Segoe UI Semilight" panose="020B0402040204020203" pitchFamily="34" charset="0"/>
            </a:endParaRPr>
          </a:p>
          <a:p>
            <a:pPr algn="l"/>
            <a:r>
              <a:rPr lang="en-US" sz="2000" i="0" dirty="0">
                <a:effectLst/>
                <a:latin typeface="Segoe UI Semilight" panose="020B0402040204020203" pitchFamily="34" charset="0"/>
                <a:cs typeface="Segoe UI Semilight" panose="020B0402040204020203" pitchFamily="34" charset="0"/>
              </a:rPr>
              <a:t>If you are a global admin or SharePoint admin in Microsoft 365, you can demote a hub site (remove its hub site status) by using PowerShell. Make sure you do this before you delete the hub site. When you demote a hub site, any sites still associated with the hub site will be automatically disassociated.</a:t>
            </a:r>
          </a:p>
        </p:txBody>
      </p:sp>
      <p:graphicFrame>
        <p:nvGraphicFramePr>
          <p:cNvPr id="3" name="Table 2">
            <a:extLst>
              <a:ext uri="{FF2B5EF4-FFF2-40B4-BE49-F238E27FC236}">
                <a16:creationId xmlns:a16="http://schemas.microsoft.com/office/drawing/2014/main" id="{E827C966-DB9F-459B-9D99-6CD079F553AF}"/>
              </a:ext>
            </a:extLst>
          </p:cNvPr>
          <p:cNvGraphicFramePr/>
          <p:nvPr/>
        </p:nvGraphicFramePr>
        <p:xfrm>
          <a:off x="5064921" y="3202796"/>
          <a:ext cx="6541862" cy="3367403"/>
        </p:xfrm>
        <a:graphic>
          <a:graphicData uri="http://schemas.openxmlformats.org/drawingml/2006/table">
            <a:tbl>
              <a:tblPr>
                <a:tableStyleId>{5C22544A-7EE6-4342-B048-85BDC9FD1C3A}</a:tableStyleId>
              </a:tblPr>
              <a:tblGrid>
                <a:gridCol w="2502150">
                  <a:extLst>
                    <a:ext uri="{9D8B030D-6E8A-4147-A177-3AD203B41FA5}">
                      <a16:colId xmlns:a16="http://schemas.microsoft.com/office/drawing/2014/main" val="3558755374"/>
                    </a:ext>
                  </a:extLst>
                </a:gridCol>
                <a:gridCol w="4039712">
                  <a:extLst>
                    <a:ext uri="{9D8B030D-6E8A-4147-A177-3AD203B41FA5}">
                      <a16:colId xmlns:a16="http://schemas.microsoft.com/office/drawing/2014/main" val="4216687974"/>
                    </a:ext>
                  </a:extLst>
                </a:gridCol>
              </a:tblGrid>
              <a:tr h="356025">
                <a:tc>
                  <a:txBody>
                    <a:bodyPr/>
                    <a:lstStyle/>
                    <a:p>
                      <a:pPr algn="l" fontAlgn="ctr">
                        <a:spcBef>
                          <a:spcPts val="0"/>
                        </a:spcBef>
                        <a:spcAft>
                          <a:spcPts val="0"/>
                        </a:spcAft>
                      </a:pPr>
                      <a:r>
                        <a:rPr lang="en-US" sz="1200" b="1" u="none" strike="noStrike" dirty="0">
                          <a:effectLst/>
                          <a:latin typeface="Segoe UI Semilight" panose="020B0402040204020203" pitchFamily="34" charset="0"/>
                          <a:cs typeface="Segoe UI Semilight" panose="020B0402040204020203" pitchFamily="34" charset="0"/>
                        </a:rPr>
                        <a:t>cmdlet</a:t>
                      </a:r>
                      <a:endParaRPr lang="en-US" sz="1200" b="1"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b="1" u="none" strike="noStrike" dirty="0">
                          <a:effectLst/>
                          <a:latin typeface="Segoe UI Semilight" panose="020B0402040204020203" pitchFamily="34" charset="0"/>
                          <a:cs typeface="Segoe UI Semilight" panose="020B0402040204020203" pitchFamily="34" charset="0"/>
                        </a:rPr>
                        <a:t>Description</a:t>
                      </a:r>
                      <a:endParaRPr lang="en-US" sz="1200" b="1"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4246021414"/>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3"/>
                        </a:rPr>
                        <a:t>Add-SPOHubSiteAssociation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Adds a new association between a site and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697050007"/>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4"/>
                        </a:rPr>
                        <a:t>Remove-SPOHubSiteAssociation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Removes an association between a site and a hub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671704908"/>
                  </a:ext>
                </a:extLst>
              </a:tr>
              <a:tr h="354693">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5"/>
                        </a:rPr>
                        <a:t>Get-SPOHubSite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Lists hub sites or hub site information.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20352451"/>
                  </a:ext>
                </a:extLst>
              </a:tr>
              <a:tr h="381818">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hlinkClick r:id="rId6"/>
                        </a:rPr>
                        <a:t>Grant-</a:t>
                      </a:r>
                      <a:r>
                        <a:rPr lang="en-US" sz="1200" u="none" strike="noStrike" dirty="0" err="1">
                          <a:effectLst/>
                          <a:latin typeface="Segoe UI Semilight" panose="020B0402040204020203" pitchFamily="34" charset="0"/>
                          <a:cs typeface="Segoe UI Semilight" panose="020B0402040204020203" pitchFamily="34" charset="0"/>
                          <a:hlinkClick r:id="rId6"/>
                        </a:rPr>
                        <a:t>SPOHubSiteRights</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Grants rights to users or security groups to access the hub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0379903"/>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7"/>
                        </a:rPr>
                        <a:t>Register-SPOHubSite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Enables the hub site feature on a site to make it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2941069581"/>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8"/>
                        </a:rPr>
                        <a:t>Revoke-SPOHubSiteRights</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Revokes rights for specified principals to a hub 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1356682846"/>
                  </a:ext>
                </a:extLst>
              </a:tr>
              <a:tr h="381818">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9"/>
                        </a:rPr>
                        <a:t>Set-SPOHubSite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rPr>
                        <a:t>Sets the hub site information such as name, logo, and description.</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872401122"/>
                  </a:ext>
                </a:extLst>
              </a:tr>
              <a:tr h="354693">
                <a:tc>
                  <a:txBody>
                    <a:bodyPr/>
                    <a:lstStyle/>
                    <a:p>
                      <a:pPr algn="l" fontAlgn="ctr">
                        <a:spcBef>
                          <a:spcPts val="0"/>
                        </a:spcBef>
                        <a:spcAft>
                          <a:spcPts val="0"/>
                        </a:spcAft>
                      </a:pPr>
                      <a:r>
                        <a:rPr lang="en-US" sz="1200" u="none" strike="noStrike">
                          <a:effectLst/>
                          <a:latin typeface="Segoe UI Semilight" panose="020B0402040204020203" pitchFamily="34" charset="0"/>
                          <a:cs typeface="Segoe UI Semilight" panose="020B0402040204020203" pitchFamily="34" charset="0"/>
                          <a:hlinkClick r:id="rId10"/>
                        </a:rPr>
                        <a:t>Unregister-SPOHubSite</a:t>
                      </a:r>
                      <a:endParaRPr lang="en-US" sz="1200" b="0" i="0" u="none" strike="noStrike">
                        <a:effectLst/>
                        <a:latin typeface="Segoe UI Semilight" panose="020B0402040204020203" pitchFamily="34" charset="0"/>
                        <a:cs typeface="Segoe UI Semilight" panose="020B0402040204020203" pitchFamily="34" charset="0"/>
                      </a:endParaRPr>
                    </a:p>
                  </a:txBody>
                  <a:tcPr marL="31625" marR="31625" marT="10800" marB="10800" anchor="ctr"/>
                </a:tc>
                <a:tc>
                  <a:txBody>
                    <a:bodyPr/>
                    <a:lstStyle/>
                    <a:p>
                      <a:pPr algn="l" fontAlgn="ctr">
                        <a:spcBef>
                          <a:spcPts val="0"/>
                        </a:spcBef>
                        <a:spcAft>
                          <a:spcPts val="0"/>
                        </a:spcAft>
                      </a:pPr>
                      <a:r>
                        <a:rPr lang="en-US" sz="1200" u="none" strike="noStrike" dirty="0">
                          <a:effectLst/>
                          <a:latin typeface="Segoe UI Semilight" panose="020B0402040204020203" pitchFamily="34" charset="0"/>
                          <a:cs typeface="Segoe UI Semilight" panose="020B0402040204020203" pitchFamily="34" charset="0"/>
                        </a:rPr>
                        <a:t>Disables the hub site feature on a site.</a:t>
                      </a:r>
                      <a:endParaRPr lang="en-US" sz="1200" b="0" i="0" u="none" strike="noStrike" dirty="0">
                        <a:effectLst/>
                        <a:latin typeface="Segoe UI Semilight" panose="020B0402040204020203" pitchFamily="34" charset="0"/>
                        <a:cs typeface="Segoe UI Semilight" panose="020B0402040204020203" pitchFamily="34" charset="0"/>
                      </a:endParaRPr>
                    </a:p>
                  </a:txBody>
                  <a:tcPr marL="31625" marR="31625" marT="10800" marB="10800" anchor="ctr"/>
                </a:tc>
                <a:extLst>
                  <a:ext uri="{0D108BD9-81ED-4DB2-BD59-A6C34878D82A}">
                    <a16:rowId xmlns:a16="http://schemas.microsoft.com/office/drawing/2014/main" val="3319583938"/>
                  </a:ext>
                </a:extLst>
              </a:tr>
            </a:tbl>
          </a:graphicData>
        </a:graphic>
      </p:graphicFrame>
      <p:sp>
        <p:nvSpPr>
          <p:cNvPr id="10" name="TextBox 9">
            <a:extLst>
              <a:ext uri="{FF2B5EF4-FFF2-40B4-BE49-F238E27FC236}">
                <a16:creationId xmlns:a16="http://schemas.microsoft.com/office/drawing/2014/main" id="{D66646EE-99EA-42B3-A28D-B1D4C3E91946}"/>
              </a:ext>
            </a:extLst>
          </p:cNvPr>
          <p:cNvSpPr txBox="1"/>
          <p:nvPr/>
        </p:nvSpPr>
        <p:spPr>
          <a:xfrm>
            <a:off x="572971" y="4262022"/>
            <a:ext cx="4491950" cy="635559"/>
          </a:xfrm>
          <a:prstGeom prst="rect">
            <a:avLst/>
          </a:prstGeom>
          <a:noFill/>
        </p:spPr>
        <p:txBody>
          <a:bodyPr wrap="square">
            <a:spAutoFit/>
          </a:bodyPr>
          <a:lstStyle/>
          <a:p>
            <a:r>
              <a:rPr lang="en-US" b="1" i="0" dirty="0">
                <a:solidFill>
                  <a:srgbClr val="000000"/>
                </a:solidFill>
                <a:effectLst/>
                <a:latin typeface="Segoe UI Semibold" panose="020B0702040204020203" pitchFamily="34" charset="0"/>
                <a:cs typeface="Segoe UI Semibold" panose="020B0702040204020203" pitchFamily="34" charset="0"/>
              </a:rPr>
              <a:t>The following PowerShell cmdlets are available for managing hub sites</a:t>
            </a:r>
            <a:endParaRPr lang="en-US"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9432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r>
              <a:rPr lang="en-US" dirty="0"/>
              <a:t>Site Performance</a:t>
            </a: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5324535"/>
          </a:xfrm>
          <a:prstGeom prst="rect">
            <a:avLst/>
          </a:prstGeom>
          <a:noFill/>
        </p:spPr>
        <p:txBody>
          <a:bodyPr wrap="square">
            <a:spAutoFit/>
          </a:bodyPr>
          <a:lstStyle/>
          <a:p>
            <a:pPr algn="l"/>
            <a:r>
              <a:rPr lang="en-US" sz="2000" b="0" i="0" dirty="0">
                <a:solidFill>
                  <a:srgbClr val="171717"/>
                </a:solidFill>
                <a:effectLst/>
              </a:rPr>
              <a:t>Don't:</a:t>
            </a:r>
          </a:p>
          <a:p>
            <a:pPr marL="342900" indent="-342900" algn="l">
              <a:buFont typeface="Wingdings" panose="05000000000000000000" pitchFamily="2" charset="2"/>
              <a:buChar char="§"/>
            </a:pPr>
            <a:r>
              <a:rPr lang="en-US" sz="2000" b="0" i="0" dirty="0">
                <a:solidFill>
                  <a:srgbClr val="171717"/>
                </a:solidFill>
                <a:effectLst/>
              </a:rPr>
              <a:t>Build custom client-side controls that issue client-side data requests to SharePoint and add a dozen or more of them to the page.</a:t>
            </a:r>
          </a:p>
          <a:p>
            <a:pPr marL="342900" indent="-342900" algn="l">
              <a:buFont typeface="Wingdings" panose="05000000000000000000" pitchFamily="2" charset="2"/>
              <a:buChar char="§"/>
            </a:pPr>
            <a:r>
              <a:rPr lang="en-US" sz="2000" b="0" i="0" dirty="0">
                <a:solidFill>
                  <a:srgbClr val="171717"/>
                </a:solidFill>
                <a:effectLst/>
              </a:rPr>
              <a:t>Implement your client-side controls without centralized data access to the SharePoint data, so that numerous controls are requesting exactly the same data numerous times on a page.</a:t>
            </a:r>
          </a:p>
          <a:p>
            <a:pPr marL="342900" indent="-342900" algn="l">
              <a:buFont typeface="Wingdings" panose="05000000000000000000" pitchFamily="2" charset="2"/>
              <a:buChar char="§"/>
            </a:pPr>
            <a:r>
              <a:rPr lang="en-US" sz="2000" b="0" i="0" dirty="0">
                <a:solidFill>
                  <a:srgbClr val="171717"/>
                </a:solidFill>
                <a:effectLst/>
              </a:rPr>
              <a:t>Embed redundant custom JavaScript and CSS throughout the page body.</a:t>
            </a:r>
          </a:p>
          <a:p>
            <a:pPr marL="342900" indent="-342900" algn="l">
              <a:buFont typeface="Wingdings" panose="05000000000000000000" pitchFamily="2" charset="2"/>
              <a:buChar char="§"/>
            </a:pPr>
            <a:r>
              <a:rPr lang="en-US" sz="2000" b="0" i="0" dirty="0">
                <a:solidFill>
                  <a:srgbClr val="171717"/>
                </a:solidFill>
                <a:effectLst/>
              </a:rPr>
              <a:t>Embed several 10-MB thumbnail images throughout the page body.</a:t>
            </a:r>
          </a:p>
          <a:p>
            <a:pPr marL="342900" indent="-342900" algn="l">
              <a:buFont typeface="Wingdings" panose="05000000000000000000" pitchFamily="2" charset="2"/>
              <a:buChar char="§"/>
            </a:pPr>
            <a:r>
              <a:rPr lang="en-US" sz="2000" b="0" i="0" dirty="0">
                <a:solidFill>
                  <a:srgbClr val="171717"/>
                </a:solidFill>
                <a:effectLst/>
              </a:rPr>
              <a:t>Execute all client-side data requests at page-load time, even if the data is not initially needed or displayed, even if it might never be used.</a:t>
            </a:r>
          </a:p>
          <a:p>
            <a:pPr marL="342900" indent="-342900" algn="l">
              <a:buFont typeface="Wingdings" panose="05000000000000000000" pitchFamily="2" charset="2"/>
              <a:buChar char="§"/>
            </a:pPr>
            <a:r>
              <a:rPr lang="en-US" sz="2000" b="0" i="0" dirty="0">
                <a:solidFill>
                  <a:srgbClr val="171717"/>
                </a:solidFill>
                <a:effectLst/>
              </a:rPr>
              <a:t>Inject unnecessary order dependencies into the data request sequence and use </a:t>
            </a:r>
            <a:r>
              <a:rPr lang="en-US" sz="2000" b="1" i="0" dirty="0">
                <a:solidFill>
                  <a:srgbClr val="171717"/>
                </a:solidFill>
                <a:effectLst/>
              </a:rPr>
              <a:t>synchronous</a:t>
            </a:r>
            <a:r>
              <a:rPr lang="en-US" sz="2000" b="0" i="0" dirty="0">
                <a:solidFill>
                  <a:srgbClr val="171717"/>
                </a:solidFill>
                <a:effectLst/>
              </a:rPr>
              <a:t> data requests to ensure the order of execution.</a:t>
            </a:r>
          </a:p>
          <a:p>
            <a:pPr marL="342900" indent="-342900" algn="l">
              <a:buFont typeface="Wingdings" panose="05000000000000000000" pitchFamily="2" charset="2"/>
              <a:buChar char="§"/>
            </a:pPr>
            <a:r>
              <a:rPr lang="en-US" sz="2000" b="0" i="0" dirty="0">
                <a:solidFill>
                  <a:srgbClr val="171717"/>
                </a:solidFill>
                <a:effectLst/>
              </a:rPr>
              <a:t>Use the legacy SharePoint Lists (SOAP) web service as the data request API of choice and pass it poorly-formed CAML queries.</a:t>
            </a:r>
          </a:p>
          <a:p>
            <a:pPr marL="342900" indent="-342900" algn="l">
              <a:buFont typeface="Wingdings" panose="05000000000000000000" pitchFamily="2" charset="2"/>
              <a:buChar char="§"/>
            </a:pPr>
            <a:r>
              <a:rPr lang="en-US" sz="2000" b="0" i="0" dirty="0">
                <a:solidFill>
                  <a:srgbClr val="171717"/>
                </a:solidFill>
                <a:effectLst/>
              </a:rPr>
              <a:t>Avoid caching data responses (especially for static data) on the client to ensure that each data request gets re-executed on every page load.</a:t>
            </a:r>
          </a:p>
          <a:p>
            <a:pPr marL="342900" indent="-342900" algn="l">
              <a:buFont typeface="Wingdings" panose="05000000000000000000" pitchFamily="2" charset="2"/>
              <a:buChar char="§"/>
            </a:pPr>
            <a:r>
              <a:rPr lang="en-US" sz="2000" b="0" i="0" dirty="0">
                <a:solidFill>
                  <a:srgbClr val="171717"/>
                </a:solidFill>
                <a:effectLst/>
              </a:rPr>
              <a:t>Perform hundreds of updates to the Document Object Model (DOM) of the page as each data response completes, even if they are redundant or conflicting.</a:t>
            </a:r>
          </a:p>
        </p:txBody>
      </p:sp>
    </p:spTree>
    <p:extLst>
      <p:ext uri="{BB962C8B-B14F-4D97-AF65-F5344CB8AC3E}">
        <p14:creationId xmlns:p14="http://schemas.microsoft.com/office/powerpoint/2010/main" val="33574436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r>
              <a:rPr lang="en-US" dirty="0"/>
              <a:t>SharePoint Online</a:t>
            </a: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1561005"/>
          </a:xfrm>
          <a:prstGeom prst="rect">
            <a:avLst/>
          </a:prstGeom>
          <a:noFill/>
        </p:spPr>
        <p:txBody>
          <a:bodyPr wrap="square">
            <a:spAutoFit/>
          </a:bodyPr>
          <a:lstStyle/>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Best practices</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Governance</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Compliance and security</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Data loss Prevention</a:t>
            </a:r>
            <a:endParaRPr lang="en-GB" sz="18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Latha" panose="020B0604020202020204" pitchFamily="34" charset="0"/>
              </a:rPr>
              <a:t>Multi-lingual site strategy</a:t>
            </a:r>
            <a:endParaRPr lang="en-GB" sz="1800" dirty="0">
              <a:effectLst/>
              <a:latin typeface="Calibri" panose="020F0502020204030204" pitchFamily="34" charset="0"/>
              <a:ea typeface="Calibri" panose="020F0502020204030204" pitchFamily="34" charset="0"/>
              <a:cs typeface="Latha" panose="020B0604020202020204" pitchFamily="34" charset="0"/>
            </a:endParaRPr>
          </a:p>
        </p:txBody>
      </p:sp>
    </p:spTree>
    <p:extLst>
      <p:ext uri="{BB962C8B-B14F-4D97-AF65-F5344CB8AC3E}">
        <p14:creationId xmlns:p14="http://schemas.microsoft.com/office/powerpoint/2010/main" val="2630793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0DA0125-6649-4122-89D6-0194F8F4D970}"/>
              </a:ext>
            </a:extLst>
          </p:cNvPr>
          <p:cNvSpPr>
            <a:spLocks noGrp="1"/>
          </p:cNvSpPr>
          <p:nvPr>
            <p:ph type="title"/>
          </p:nvPr>
        </p:nvSpPr>
        <p:spPr>
          <a:xfrm>
            <a:off x="588263" y="457200"/>
            <a:ext cx="11018520" cy="553998"/>
          </a:xfrm>
        </p:spPr>
        <p:txBody>
          <a:bodyPr>
            <a:normAutofit fontScale="90000"/>
          </a:bodyPr>
          <a:lstStyle/>
          <a:p>
            <a:pPr lvl="0">
              <a:lnSpc>
                <a:spcPct val="107000"/>
              </a:lnSpc>
              <a:spcAft>
                <a:spcPts val="800"/>
              </a:spcAft>
            </a:pPr>
            <a:r>
              <a:rPr lang="en-IN" sz="4400">
                <a:effectLst/>
                <a:latin typeface="Calibri" panose="020F0502020204030204" pitchFamily="34" charset="0"/>
                <a:ea typeface="Calibri" panose="020F0502020204030204" pitchFamily="34" charset="0"/>
                <a:cs typeface="Latha" panose="020B0604020202020204" pitchFamily="34" charset="0"/>
              </a:rPr>
              <a:t>Multi-lingual site strategy</a:t>
            </a:r>
            <a:endParaRPr lang="en-GB" sz="4400" dirty="0">
              <a:effectLst/>
              <a:latin typeface="Calibri" panose="020F0502020204030204" pitchFamily="34" charset="0"/>
              <a:ea typeface="Calibri" panose="020F0502020204030204" pitchFamily="34" charset="0"/>
              <a:cs typeface="Latha" panose="020B0604020202020204" pitchFamily="34" charset="0"/>
            </a:endParaRPr>
          </a:p>
        </p:txBody>
      </p:sp>
      <p:sp>
        <p:nvSpPr>
          <p:cNvPr id="5" name="TextBox 4">
            <a:extLst>
              <a:ext uri="{FF2B5EF4-FFF2-40B4-BE49-F238E27FC236}">
                <a16:creationId xmlns:a16="http://schemas.microsoft.com/office/drawing/2014/main" id="{670899C8-5B71-4F2A-807B-1990CB242ADF}"/>
              </a:ext>
            </a:extLst>
          </p:cNvPr>
          <p:cNvSpPr txBox="1"/>
          <p:nvPr/>
        </p:nvSpPr>
        <p:spPr>
          <a:xfrm>
            <a:off x="588263" y="1435100"/>
            <a:ext cx="11310050" cy="1572418"/>
          </a:xfrm>
          <a:prstGeom prst="rect">
            <a:avLst/>
          </a:prstGeom>
          <a:noFill/>
        </p:spPr>
        <p:txBody>
          <a:bodyPr wrap="square">
            <a:spAutoFit/>
          </a:bodyPr>
          <a:lstStyle/>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Go to Site Information &gt; View All Site Settings &gt; Language Settings</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Enable pages and news to be translated into multiple languages</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Select the users that will be your translator(s) for the pages (tip: you can use Office 365 groups here too!)</a:t>
            </a:r>
          </a:p>
          <a:p>
            <a:pPr marL="285750" lvl="0" indent="-285750">
              <a:lnSpc>
                <a:spcPct val="107000"/>
              </a:lnSpc>
              <a:spcAft>
                <a:spcPts val="800"/>
              </a:spcAft>
              <a:buFont typeface="Wingdings" panose="05000000000000000000" pitchFamily="2" charset="2"/>
              <a:buChar char="§"/>
            </a:pPr>
            <a:r>
              <a:rPr lang="en-US" sz="1800" dirty="0">
                <a:effectLst/>
                <a:latin typeface="Calibri" panose="020F0502020204030204" pitchFamily="34" charset="0"/>
                <a:ea typeface="Calibri" panose="020F0502020204030204" pitchFamily="34" charset="0"/>
                <a:cs typeface="Latha" panose="020B0604020202020204" pitchFamily="34" charset="0"/>
              </a:rPr>
              <a:t>Click Save</a:t>
            </a:r>
            <a:endParaRPr lang="en-GB" sz="1800" dirty="0">
              <a:effectLst/>
              <a:latin typeface="Calibri" panose="020F0502020204030204" pitchFamily="34" charset="0"/>
              <a:ea typeface="Calibri" panose="020F0502020204030204" pitchFamily="34" charset="0"/>
              <a:cs typeface="Latha" panose="020B0604020202020204" pitchFamily="34" charset="0"/>
            </a:endParaRPr>
          </a:p>
        </p:txBody>
      </p:sp>
      <p:pic>
        <p:nvPicPr>
          <p:cNvPr id="1026" name="Picture 2" descr="Hierarchy chart showing a top level root site with three variations beneath it. The variations are English, French, and German">
            <a:extLst>
              <a:ext uri="{FF2B5EF4-FFF2-40B4-BE49-F238E27FC236}">
                <a16:creationId xmlns:a16="http://schemas.microsoft.com/office/drawing/2014/main" id="{B470B8F4-431F-4265-AC5C-86829334D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067" y="3165967"/>
            <a:ext cx="4838700" cy="335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D01D434-3153-4119-8AC6-BD0A31D39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85" y="3165967"/>
            <a:ext cx="516255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40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Power Platform </a:t>
            </a:r>
            <a:r>
              <a:rPr lang="en-US" sz="2400" dirty="0">
                <a:latin typeface="+mn-lt"/>
              </a:rPr>
              <a:t>(1/2)</a:t>
            </a:r>
            <a:endParaRPr lang="en-US" dirty="0">
              <a:latin typeface="+mn-lt"/>
            </a:endParaRPr>
          </a:p>
        </p:txBody>
      </p:sp>
      <p:sp>
        <p:nvSpPr>
          <p:cNvPr id="7" name="Rectangle 6">
            <a:extLst>
              <a:ext uri="{FF2B5EF4-FFF2-40B4-BE49-F238E27FC236}">
                <a16:creationId xmlns:a16="http://schemas.microsoft.com/office/drawing/2014/main" id="{E3079C39-CC22-4F42-9C3D-7F8E32F1CA66}"/>
              </a:ext>
            </a:extLst>
          </p:cNvPr>
          <p:cNvSpPr/>
          <p:nvPr/>
        </p:nvSpPr>
        <p:spPr>
          <a:xfrm>
            <a:off x="588262" y="1397674"/>
            <a:ext cx="11018519" cy="830997"/>
          </a:xfrm>
          <a:prstGeom prst="rect">
            <a:avLst/>
          </a:prstGeom>
        </p:spPr>
        <p:txBody>
          <a:bodyPr wrap="square">
            <a:spAutoFit/>
          </a:bodyPr>
          <a:lstStyle/>
          <a:p>
            <a:pPr>
              <a:spcBef>
                <a:spcPts val="600"/>
              </a:spcBef>
              <a:spcAft>
                <a:spcPts val="600"/>
              </a:spcAft>
            </a:pPr>
            <a:r>
              <a:rPr lang="en-US" sz="2400" dirty="0">
                <a:latin typeface="Segoe UI Semilight" panose="020B0402040204020203" pitchFamily="34" charset="0"/>
                <a:cs typeface="Segoe UI Semilight" panose="020B0402040204020203" pitchFamily="34" charset="0"/>
              </a:rPr>
              <a:t>SharePoint is integrated with a variety of other services to provide a much richer experience. With Power Platform, Organizations can streamline business processes. </a:t>
            </a:r>
          </a:p>
        </p:txBody>
      </p:sp>
      <p:grpSp>
        <p:nvGrpSpPr>
          <p:cNvPr id="4" name="Group 3">
            <a:extLst>
              <a:ext uri="{FF2B5EF4-FFF2-40B4-BE49-F238E27FC236}">
                <a16:creationId xmlns:a16="http://schemas.microsoft.com/office/drawing/2014/main" id="{B938CDF3-D8F2-4A04-9519-9B0E39850DCD}"/>
              </a:ext>
              <a:ext uri="{C183D7F6-B498-43B3-948B-1728B52AA6E4}">
                <adec:decorative xmlns:adec="http://schemas.microsoft.com/office/drawing/2017/decorative" val="1"/>
              </a:ext>
            </a:extLst>
          </p:cNvPr>
          <p:cNvGrpSpPr/>
          <p:nvPr/>
        </p:nvGrpSpPr>
        <p:grpSpPr>
          <a:xfrm>
            <a:off x="699519" y="2285112"/>
            <a:ext cx="4961639" cy="4179188"/>
            <a:chOff x="10479088" y="3441701"/>
            <a:chExt cx="855663" cy="720725"/>
          </a:xfrm>
        </p:grpSpPr>
        <p:sp>
          <p:nvSpPr>
            <p:cNvPr id="5" name="Freeform 2491">
              <a:extLst>
                <a:ext uri="{FF2B5EF4-FFF2-40B4-BE49-F238E27FC236}">
                  <a16:creationId xmlns:a16="http://schemas.microsoft.com/office/drawing/2014/main" id="{207C72A1-A1C0-419C-9A14-4FF8D48FEFE2}"/>
                </a:ext>
              </a:extLst>
            </p:cNvPr>
            <p:cNvSpPr>
              <a:spLocks/>
            </p:cNvSpPr>
            <p:nvPr/>
          </p:nvSpPr>
          <p:spPr bwMode="auto">
            <a:xfrm>
              <a:off x="11206163" y="3822701"/>
              <a:ext cx="112713" cy="73025"/>
            </a:xfrm>
            <a:custGeom>
              <a:avLst/>
              <a:gdLst>
                <a:gd name="T0" fmla="*/ 179 w 179"/>
                <a:gd name="T1" fmla="*/ 117 h 117"/>
                <a:gd name="T2" fmla="*/ 0 w 179"/>
                <a:gd name="T3" fmla="*/ 117 h 117"/>
                <a:gd name="T4" fmla="*/ 0 w 179"/>
                <a:gd name="T5" fmla="*/ 0 h 117"/>
                <a:gd name="T6" fmla="*/ 89 w 179"/>
                <a:gd name="T7" fmla="*/ 50 h 117"/>
                <a:gd name="T8" fmla="*/ 179 w 179"/>
                <a:gd name="T9" fmla="*/ 0 h 117"/>
                <a:gd name="T10" fmla="*/ 179 w 179"/>
                <a:gd name="T11" fmla="*/ 117 h 117"/>
              </a:gdLst>
              <a:ahLst/>
              <a:cxnLst>
                <a:cxn ang="0">
                  <a:pos x="T0" y="T1"/>
                </a:cxn>
                <a:cxn ang="0">
                  <a:pos x="T2" y="T3"/>
                </a:cxn>
                <a:cxn ang="0">
                  <a:pos x="T4" y="T5"/>
                </a:cxn>
                <a:cxn ang="0">
                  <a:pos x="T6" y="T7"/>
                </a:cxn>
                <a:cxn ang="0">
                  <a:pos x="T8" y="T9"/>
                </a:cxn>
                <a:cxn ang="0">
                  <a:pos x="T10" y="T11"/>
                </a:cxn>
              </a:cxnLst>
              <a:rect l="0" t="0" r="r" b="b"/>
              <a:pathLst>
                <a:path w="179" h="117">
                  <a:moveTo>
                    <a:pt x="179" y="117"/>
                  </a:moveTo>
                  <a:lnTo>
                    <a:pt x="0" y="117"/>
                  </a:lnTo>
                  <a:lnTo>
                    <a:pt x="0" y="0"/>
                  </a:lnTo>
                  <a:lnTo>
                    <a:pt x="89" y="50"/>
                  </a:lnTo>
                  <a:lnTo>
                    <a:pt x="179" y="0"/>
                  </a:lnTo>
                  <a:lnTo>
                    <a:pt x="179" y="11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2492">
              <a:extLst>
                <a:ext uri="{FF2B5EF4-FFF2-40B4-BE49-F238E27FC236}">
                  <a16:creationId xmlns:a16="http://schemas.microsoft.com/office/drawing/2014/main" id="{FBAE2653-CB95-42A9-9BF3-025F28757868}"/>
                </a:ext>
              </a:extLst>
            </p:cNvPr>
            <p:cNvSpPr>
              <a:spLocks/>
            </p:cNvSpPr>
            <p:nvPr/>
          </p:nvSpPr>
          <p:spPr bwMode="auto">
            <a:xfrm>
              <a:off x="11206163" y="3849688"/>
              <a:ext cx="112713" cy="46038"/>
            </a:xfrm>
            <a:custGeom>
              <a:avLst/>
              <a:gdLst>
                <a:gd name="T0" fmla="*/ 0 w 179"/>
                <a:gd name="T1" fmla="*/ 73 h 73"/>
                <a:gd name="T2" fmla="*/ 71 w 179"/>
                <a:gd name="T3" fmla="*/ 9 h 73"/>
                <a:gd name="T4" fmla="*/ 107 w 179"/>
                <a:gd name="T5" fmla="*/ 9 h 73"/>
                <a:gd name="T6" fmla="*/ 179 w 179"/>
                <a:gd name="T7" fmla="*/ 73 h 73"/>
                <a:gd name="T8" fmla="*/ 0 w 179"/>
                <a:gd name="T9" fmla="*/ 73 h 73"/>
              </a:gdLst>
              <a:ahLst/>
              <a:cxnLst>
                <a:cxn ang="0">
                  <a:pos x="T0" y="T1"/>
                </a:cxn>
                <a:cxn ang="0">
                  <a:pos x="T2" y="T3"/>
                </a:cxn>
                <a:cxn ang="0">
                  <a:pos x="T4" y="T5"/>
                </a:cxn>
                <a:cxn ang="0">
                  <a:pos x="T6" y="T7"/>
                </a:cxn>
                <a:cxn ang="0">
                  <a:pos x="T8" y="T9"/>
                </a:cxn>
              </a:cxnLst>
              <a:rect l="0" t="0" r="r" b="b"/>
              <a:pathLst>
                <a:path w="179" h="73">
                  <a:moveTo>
                    <a:pt x="0" y="73"/>
                  </a:moveTo>
                  <a:lnTo>
                    <a:pt x="71" y="9"/>
                  </a:lnTo>
                  <a:cubicBezTo>
                    <a:pt x="81" y="0"/>
                    <a:pt x="97" y="0"/>
                    <a:pt x="107" y="9"/>
                  </a:cubicBezTo>
                  <a:lnTo>
                    <a:pt x="179" y="73"/>
                  </a:lnTo>
                  <a:lnTo>
                    <a:pt x="0"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2493">
              <a:extLst>
                <a:ext uri="{FF2B5EF4-FFF2-40B4-BE49-F238E27FC236}">
                  <a16:creationId xmlns:a16="http://schemas.microsoft.com/office/drawing/2014/main" id="{95F14E7F-589D-4C11-BFF4-2EB648A77043}"/>
                </a:ext>
              </a:extLst>
            </p:cNvPr>
            <p:cNvSpPr>
              <a:spLocks/>
            </p:cNvSpPr>
            <p:nvPr/>
          </p:nvSpPr>
          <p:spPr bwMode="auto">
            <a:xfrm>
              <a:off x="11206163" y="3822701"/>
              <a:ext cx="112713" cy="39688"/>
            </a:xfrm>
            <a:custGeom>
              <a:avLst/>
              <a:gdLst>
                <a:gd name="T0" fmla="*/ 166 w 179"/>
                <a:gd name="T1" fmla="*/ 22 h 63"/>
                <a:gd name="T2" fmla="*/ 108 w 179"/>
                <a:gd name="T3" fmla="*/ 57 h 63"/>
                <a:gd name="T4" fmla="*/ 71 w 179"/>
                <a:gd name="T5" fmla="*/ 57 h 63"/>
                <a:gd name="T6" fmla="*/ 13 w 179"/>
                <a:gd name="T7" fmla="*/ 22 h 63"/>
                <a:gd name="T8" fmla="*/ 0 w 179"/>
                <a:gd name="T9" fmla="*/ 0 h 63"/>
                <a:gd name="T10" fmla="*/ 179 w 179"/>
                <a:gd name="T11" fmla="*/ 0 h 63"/>
                <a:gd name="T12" fmla="*/ 166 w 179"/>
                <a:gd name="T13" fmla="*/ 22 h 63"/>
              </a:gdLst>
              <a:ahLst/>
              <a:cxnLst>
                <a:cxn ang="0">
                  <a:pos x="T0" y="T1"/>
                </a:cxn>
                <a:cxn ang="0">
                  <a:pos x="T2" y="T3"/>
                </a:cxn>
                <a:cxn ang="0">
                  <a:pos x="T4" y="T5"/>
                </a:cxn>
                <a:cxn ang="0">
                  <a:pos x="T6" y="T7"/>
                </a:cxn>
                <a:cxn ang="0">
                  <a:pos x="T8" y="T9"/>
                </a:cxn>
                <a:cxn ang="0">
                  <a:pos x="T10" y="T11"/>
                </a:cxn>
                <a:cxn ang="0">
                  <a:pos x="T12" y="T13"/>
                </a:cxn>
              </a:cxnLst>
              <a:rect l="0" t="0" r="r" b="b"/>
              <a:pathLst>
                <a:path w="179" h="63">
                  <a:moveTo>
                    <a:pt x="166" y="22"/>
                  </a:moveTo>
                  <a:lnTo>
                    <a:pt x="108" y="57"/>
                  </a:lnTo>
                  <a:cubicBezTo>
                    <a:pt x="96" y="63"/>
                    <a:pt x="82" y="63"/>
                    <a:pt x="71" y="57"/>
                  </a:cubicBezTo>
                  <a:lnTo>
                    <a:pt x="13" y="22"/>
                  </a:lnTo>
                  <a:cubicBezTo>
                    <a:pt x="5" y="18"/>
                    <a:pt x="0" y="9"/>
                    <a:pt x="0" y="0"/>
                  </a:cubicBezTo>
                  <a:lnTo>
                    <a:pt x="179" y="0"/>
                  </a:lnTo>
                  <a:cubicBezTo>
                    <a:pt x="179" y="9"/>
                    <a:pt x="174" y="18"/>
                    <a:pt x="166"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2494">
              <a:extLst>
                <a:ext uri="{FF2B5EF4-FFF2-40B4-BE49-F238E27FC236}">
                  <a16:creationId xmlns:a16="http://schemas.microsoft.com/office/drawing/2014/main" id="{701DB8E6-70CF-4E55-A0A6-B1AC32964A75}"/>
                </a:ext>
              </a:extLst>
            </p:cNvPr>
            <p:cNvSpPr>
              <a:spLocks/>
            </p:cNvSpPr>
            <p:nvPr/>
          </p:nvSpPr>
          <p:spPr bwMode="auto">
            <a:xfrm>
              <a:off x="11142663" y="3775076"/>
              <a:ext cx="127000" cy="95250"/>
            </a:xfrm>
            <a:custGeom>
              <a:avLst/>
              <a:gdLst>
                <a:gd name="T0" fmla="*/ 174 w 201"/>
                <a:gd name="T1" fmla="*/ 74 h 150"/>
                <a:gd name="T2" fmla="*/ 145 w 201"/>
                <a:gd name="T3" fmla="*/ 57 h 150"/>
                <a:gd name="T4" fmla="*/ 116 w 201"/>
                <a:gd name="T5" fmla="*/ 57 h 150"/>
                <a:gd name="T6" fmla="*/ 107 w 201"/>
                <a:gd name="T7" fmla="*/ 55 h 150"/>
                <a:gd name="T8" fmla="*/ 88 w 201"/>
                <a:gd name="T9" fmla="*/ 46 h 150"/>
                <a:gd name="T10" fmla="*/ 28 w 201"/>
                <a:gd name="T11" fmla="*/ 0 h 150"/>
                <a:gd name="T12" fmla="*/ 0 w 201"/>
                <a:gd name="T13" fmla="*/ 25 h 150"/>
                <a:gd name="T14" fmla="*/ 43 w 201"/>
                <a:gd name="T15" fmla="*/ 86 h 150"/>
                <a:gd name="T16" fmla="*/ 45 w 201"/>
                <a:gd name="T17" fmla="*/ 89 h 150"/>
                <a:gd name="T18" fmla="*/ 62 w 201"/>
                <a:gd name="T19" fmla="*/ 114 h 150"/>
                <a:gd name="T20" fmla="*/ 99 w 201"/>
                <a:gd name="T21" fmla="*/ 150 h 150"/>
                <a:gd name="T22" fmla="*/ 99 w 201"/>
                <a:gd name="T23" fmla="*/ 92 h 150"/>
                <a:gd name="T24" fmla="*/ 99 w 201"/>
                <a:gd name="T25" fmla="*/ 92 h 150"/>
                <a:gd name="T26" fmla="*/ 146 w 201"/>
                <a:gd name="T27" fmla="*/ 96 h 150"/>
                <a:gd name="T28" fmla="*/ 164 w 201"/>
                <a:gd name="T29" fmla="*/ 97 h 150"/>
                <a:gd name="T30" fmla="*/ 175 w 201"/>
                <a:gd name="T31" fmla="*/ 110 h 150"/>
                <a:gd name="T32" fmla="*/ 195 w 201"/>
                <a:gd name="T33" fmla="*/ 114 h 150"/>
                <a:gd name="T34" fmla="*/ 201 w 201"/>
                <a:gd name="T35" fmla="*/ 111 h 150"/>
                <a:gd name="T36" fmla="*/ 174 w 201"/>
                <a:gd name="T37" fmla="*/ 7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1" h="150">
                  <a:moveTo>
                    <a:pt x="174" y="74"/>
                  </a:moveTo>
                  <a:lnTo>
                    <a:pt x="145" y="57"/>
                  </a:lnTo>
                  <a:lnTo>
                    <a:pt x="116" y="57"/>
                  </a:lnTo>
                  <a:cubicBezTo>
                    <a:pt x="113" y="57"/>
                    <a:pt x="110" y="56"/>
                    <a:pt x="107" y="55"/>
                  </a:cubicBezTo>
                  <a:cubicBezTo>
                    <a:pt x="100" y="52"/>
                    <a:pt x="89" y="48"/>
                    <a:pt x="88" y="46"/>
                  </a:cubicBezTo>
                  <a:lnTo>
                    <a:pt x="28" y="0"/>
                  </a:lnTo>
                  <a:lnTo>
                    <a:pt x="0" y="25"/>
                  </a:lnTo>
                  <a:lnTo>
                    <a:pt x="43" y="86"/>
                  </a:lnTo>
                  <a:cubicBezTo>
                    <a:pt x="44" y="87"/>
                    <a:pt x="45" y="88"/>
                    <a:pt x="45" y="89"/>
                  </a:cubicBezTo>
                  <a:lnTo>
                    <a:pt x="62" y="114"/>
                  </a:lnTo>
                  <a:cubicBezTo>
                    <a:pt x="72" y="128"/>
                    <a:pt x="84" y="140"/>
                    <a:pt x="99" y="150"/>
                  </a:cubicBezTo>
                  <a:lnTo>
                    <a:pt x="99" y="92"/>
                  </a:lnTo>
                  <a:lnTo>
                    <a:pt x="99" y="92"/>
                  </a:lnTo>
                  <a:cubicBezTo>
                    <a:pt x="109" y="98"/>
                    <a:pt x="125" y="101"/>
                    <a:pt x="146" y="96"/>
                  </a:cubicBezTo>
                  <a:lnTo>
                    <a:pt x="164" y="97"/>
                  </a:lnTo>
                  <a:lnTo>
                    <a:pt x="175" y="110"/>
                  </a:lnTo>
                  <a:cubicBezTo>
                    <a:pt x="180" y="116"/>
                    <a:pt x="188" y="118"/>
                    <a:pt x="195" y="114"/>
                  </a:cubicBezTo>
                  <a:lnTo>
                    <a:pt x="201" y="111"/>
                  </a:lnTo>
                  <a:lnTo>
                    <a:pt x="174" y="7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2495">
              <a:extLst>
                <a:ext uri="{FF2B5EF4-FFF2-40B4-BE49-F238E27FC236}">
                  <a16:creationId xmlns:a16="http://schemas.microsoft.com/office/drawing/2014/main" id="{6F08751F-2748-4935-AADC-1479B3EBF221}"/>
                </a:ext>
              </a:extLst>
            </p:cNvPr>
            <p:cNvSpPr>
              <a:spLocks noChangeArrowheads="1"/>
            </p:cNvSpPr>
            <p:nvPr/>
          </p:nvSpPr>
          <p:spPr bwMode="auto">
            <a:xfrm>
              <a:off x="11193463" y="3481388"/>
              <a:ext cx="63500" cy="635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496">
              <a:extLst>
                <a:ext uri="{FF2B5EF4-FFF2-40B4-BE49-F238E27FC236}">
                  <a16:creationId xmlns:a16="http://schemas.microsoft.com/office/drawing/2014/main" id="{82B08996-562F-4AAE-AC75-E1C19CC17856}"/>
                </a:ext>
              </a:extLst>
            </p:cNvPr>
            <p:cNvSpPr>
              <a:spLocks/>
            </p:cNvSpPr>
            <p:nvPr/>
          </p:nvSpPr>
          <p:spPr bwMode="auto">
            <a:xfrm>
              <a:off x="11228388" y="3556001"/>
              <a:ext cx="30163" cy="63500"/>
            </a:xfrm>
            <a:custGeom>
              <a:avLst/>
              <a:gdLst>
                <a:gd name="T0" fmla="*/ 32 w 46"/>
                <a:gd name="T1" fmla="*/ 99 h 100"/>
                <a:gd name="T2" fmla="*/ 38 w 46"/>
                <a:gd name="T3" fmla="*/ 98 h 100"/>
                <a:gd name="T4" fmla="*/ 45 w 46"/>
                <a:gd name="T5" fmla="*/ 86 h 100"/>
                <a:gd name="T6" fmla="*/ 25 w 46"/>
                <a:gd name="T7" fmla="*/ 8 h 100"/>
                <a:gd name="T8" fmla="*/ 14 w 46"/>
                <a:gd name="T9" fmla="*/ 1 h 100"/>
                <a:gd name="T10" fmla="*/ 8 w 46"/>
                <a:gd name="T11" fmla="*/ 2 h 100"/>
                <a:gd name="T12" fmla="*/ 1 w 46"/>
                <a:gd name="T13" fmla="*/ 14 h 100"/>
                <a:gd name="T14" fmla="*/ 21 w 46"/>
                <a:gd name="T15" fmla="*/ 92 h 100"/>
                <a:gd name="T16" fmla="*/ 32 w 46"/>
                <a:gd name="T17" fmla="*/ 99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0">
                  <a:moveTo>
                    <a:pt x="32" y="99"/>
                  </a:moveTo>
                  <a:lnTo>
                    <a:pt x="38" y="98"/>
                  </a:lnTo>
                  <a:cubicBezTo>
                    <a:pt x="43" y="97"/>
                    <a:pt x="46" y="91"/>
                    <a:pt x="45" y="86"/>
                  </a:cubicBezTo>
                  <a:lnTo>
                    <a:pt x="25" y="8"/>
                  </a:lnTo>
                  <a:cubicBezTo>
                    <a:pt x="24" y="3"/>
                    <a:pt x="19" y="0"/>
                    <a:pt x="14" y="1"/>
                  </a:cubicBezTo>
                  <a:lnTo>
                    <a:pt x="8" y="2"/>
                  </a:lnTo>
                  <a:cubicBezTo>
                    <a:pt x="3" y="3"/>
                    <a:pt x="0" y="9"/>
                    <a:pt x="1" y="14"/>
                  </a:cubicBezTo>
                  <a:lnTo>
                    <a:pt x="21" y="92"/>
                  </a:lnTo>
                  <a:cubicBezTo>
                    <a:pt x="22" y="97"/>
                    <a:pt x="27" y="100"/>
                    <a:pt x="32" y="99"/>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497">
              <a:extLst>
                <a:ext uri="{FF2B5EF4-FFF2-40B4-BE49-F238E27FC236}">
                  <a16:creationId xmlns:a16="http://schemas.microsoft.com/office/drawing/2014/main" id="{DF920EB3-23D5-4515-8D8A-7191DF150B13}"/>
                </a:ext>
              </a:extLst>
            </p:cNvPr>
            <p:cNvSpPr>
              <a:spLocks/>
            </p:cNvSpPr>
            <p:nvPr/>
          </p:nvSpPr>
          <p:spPr bwMode="auto">
            <a:xfrm>
              <a:off x="11158538" y="3549651"/>
              <a:ext cx="104775" cy="96838"/>
            </a:xfrm>
            <a:custGeom>
              <a:avLst/>
              <a:gdLst>
                <a:gd name="T0" fmla="*/ 157 w 166"/>
                <a:gd name="T1" fmla="*/ 54 h 153"/>
                <a:gd name="T2" fmla="*/ 155 w 166"/>
                <a:gd name="T3" fmla="*/ 54 h 153"/>
                <a:gd name="T4" fmla="*/ 161 w 166"/>
                <a:gd name="T5" fmla="*/ 52 h 153"/>
                <a:gd name="T6" fmla="*/ 166 w 166"/>
                <a:gd name="T7" fmla="*/ 44 h 153"/>
                <a:gd name="T8" fmla="*/ 159 w 166"/>
                <a:gd name="T9" fmla="*/ 39 h 153"/>
                <a:gd name="T10" fmla="*/ 151 w 166"/>
                <a:gd name="T11" fmla="*/ 39 h 153"/>
                <a:gd name="T12" fmla="*/ 159 w 166"/>
                <a:gd name="T13" fmla="*/ 37 h 153"/>
                <a:gd name="T14" fmla="*/ 165 w 166"/>
                <a:gd name="T15" fmla="*/ 26 h 153"/>
                <a:gd name="T16" fmla="*/ 155 w 166"/>
                <a:gd name="T17" fmla="*/ 18 h 153"/>
                <a:gd name="T18" fmla="*/ 146 w 166"/>
                <a:gd name="T19" fmla="*/ 20 h 153"/>
                <a:gd name="T20" fmla="*/ 140 w 166"/>
                <a:gd name="T21" fmla="*/ 10 h 153"/>
                <a:gd name="T22" fmla="*/ 121 w 166"/>
                <a:gd name="T23" fmla="*/ 4 h 153"/>
                <a:gd name="T24" fmla="*/ 78 w 166"/>
                <a:gd name="T25" fmla="*/ 25 h 153"/>
                <a:gd name="T26" fmla="*/ 61 w 166"/>
                <a:gd name="T27" fmla="*/ 46 h 153"/>
                <a:gd name="T28" fmla="*/ 50 w 166"/>
                <a:gd name="T29" fmla="*/ 83 h 153"/>
                <a:gd name="T30" fmla="*/ 0 w 166"/>
                <a:gd name="T31" fmla="*/ 110 h 153"/>
                <a:gd name="T32" fmla="*/ 48 w 166"/>
                <a:gd name="T33" fmla="*/ 153 h 153"/>
                <a:gd name="T34" fmla="*/ 78 w 166"/>
                <a:gd name="T35" fmla="*/ 126 h 153"/>
                <a:gd name="T36" fmla="*/ 86 w 166"/>
                <a:gd name="T37" fmla="*/ 125 h 153"/>
                <a:gd name="T38" fmla="*/ 113 w 166"/>
                <a:gd name="T39" fmla="*/ 115 h 153"/>
                <a:gd name="T40" fmla="*/ 113 w 166"/>
                <a:gd name="T41" fmla="*/ 115 h 153"/>
                <a:gd name="T42" fmla="*/ 147 w 166"/>
                <a:gd name="T43" fmla="*/ 99 h 153"/>
                <a:gd name="T44" fmla="*/ 155 w 166"/>
                <a:gd name="T45" fmla="*/ 88 h 153"/>
                <a:gd name="T46" fmla="*/ 155 w 166"/>
                <a:gd name="T47" fmla="*/ 83 h 153"/>
                <a:gd name="T48" fmla="*/ 159 w 166"/>
                <a:gd name="T49" fmla="*/ 71 h 153"/>
                <a:gd name="T50" fmla="*/ 158 w 166"/>
                <a:gd name="T51" fmla="*/ 69 h 153"/>
                <a:gd name="T52" fmla="*/ 159 w 166"/>
                <a:gd name="T53" fmla="*/ 69 h 153"/>
                <a:gd name="T54" fmla="*/ 164 w 166"/>
                <a:gd name="T55" fmla="*/ 61 h 153"/>
                <a:gd name="T56" fmla="*/ 157 w 166"/>
                <a:gd name="T57" fmla="*/ 5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6" h="153">
                  <a:moveTo>
                    <a:pt x="157" y="54"/>
                  </a:moveTo>
                  <a:lnTo>
                    <a:pt x="155" y="54"/>
                  </a:lnTo>
                  <a:lnTo>
                    <a:pt x="161" y="52"/>
                  </a:lnTo>
                  <a:cubicBezTo>
                    <a:pt x="164" y="51"/>
                    <a:pt x="166" y="48"/>
                    <a:pt x="166" y="44"/>
                  </a:cubicBezTo>
                  <a:cubicBezTo>
                    <a:pt x="165" y="41"/>
                    <a:pt x="162" y="38"/>
                    <a:pt x="159" y="39"/>
                  </a:cubicBezTo>
                  <a:lnTo>
                    <a:pt x="151" y="39"/>
                  </a:lnTo>
                  <a:lnTo>
                    <a:pt x="159" y="37"/>
                  </a:lnTo>
                  <a:cubicBezTo>
                    <a:pt x="163" y="35"/>
                    <a:pt x="166" y="31"/>
                    <a:pt x="165" y="26"/>
                  </a:cubicBezTo>
                  <a:cubicBezTo>
                    <a:pt x="164" y="21"/>
                    <a:pt x="160" y="17"/>
                    <a:pt x="155" y="18"/>
                  </a:cubicBezTo>
                  <a:lnTo>
                    <a:pt x="146" y="20"/>
                  </a:lnTo>
                  <a:lnTo>
                    <a:pt x="140" y="10"/>
                  </a:lnTo>
                  <a:cubicBezTo>
                    <a:pt x="136" y="3"/>
                    <a:pt x="128" y="0"/>
                    <a:pt x="121" y="4"/>
                  </a:cubicBezTo>
                  <a:lnTo>
                    <a:pt x="78" y="25"/>
                  </a:lnTo>
                  <a:cubicBezTo>
                    <a:pt x="70" y="30"/>
                    <a:pt x="64" y="37"/>
                    <a:pt x="61" y="46"/>
                  </a:cubicBezTo>
                  <a:lnTo>
                    <a:pt x="50" y="83"/>
                  </a:lnTo>
                  <a:lnTo>
                    <a:pt x="0" y="110"/>
                  </a:lnTo>
                  <a:lnTo>
                    <a:pt x="48" y="153"/>
                  </a:lnTo>
                  <a:lnTo>
                    <a:pt x="78" y="126"/>
                  </a:lnTo>
                  <a:lnTo>
                    <a:pt x="86" y="125"/>
                  </a:lnTo>
                  <a:cubicBezTo>
                    <a:pt x="95" y="122"/>
                    <a:pt x="104" y="119"/>
                    <a:pt x="113" y="115"/>
                  </a:cubicBezTo>
                  <a:lnTo>
                    <a:pt x="113" y="115"/>
                  </a:lnTo>
                  <a:lnTo>
                    <a:pt x="147" y="99"/>
                  </a:lnTo>
                  <a:cubicBezTo>
                    <a:pt x="151" y="97"/>
                    <a:pt x="154" y="93"/>
                    <a:pt x="155" y="88"/>
                  </a:cubicBezTo>
                  <a:lnTo>
                    <a:pt x="155" y="83"/>
                  </a:lnTo>
                  <a:cubicBezTo>
                    <a:pt x="160" y="81"/>
                    <a:pt x="161" y="76"/>
                    <a:pt x="159" y="71"/>
                  </a:cubicBezTo>
                  <a:lnTo>
                    <a:pt x="158" y="69"/>
                  </a:lnTo>
                  <a:lnTo>
                    <a:pt x="159" y="69"/>
                  </a:lnTo>
                  <a:cubicBezTo>
                    <a:pt x="162" y="68"/>
                    <a:pt x="164" y="65"/>
                    <a:pt x="164" y="61"/>
                  </a:cubicBezTo>
                  <a:cubicBezTo>
                    <a:pt x="163" y="57"/>
                    <a:pt x="161" y="54"/>
                    <a:pt x="157" y="5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2498">
              <a:extLst>
                <a:ext uri="{FF2B5EF4-FFF2-40B4-BE49-F238E27FC236}">
                  <a16:creationId xmlns:a16="http://schemas.microsoft.com/office/drawing/2014/main" id="{A726D42F-9C33-47C7-8963-1EDB66CC9118}"/>
                </a:ext>
              </a:extLst>
            </p:cNvPr>
            <p:cNvSpPr>
              <a:spLocks/>
            </p:cNvSpPr>
            <p:nvPr/>
          </p:nvSpPr>
          <p:spPr bwMode="auto">
            <a:xfrm>
              <a:off x="11229975" y="3554413"/>
              <a:ext cx="20638" cy="11113"/>
            </a:xfrm>
            <a:custGeom>
              <a:avLst/>
              <a:gdLst>
                <a:gd name="T0" fmla="*/ 32 w 32"/>
                <a:gd name="T1" fmla="*/ 14 h 18"/>
                <a:gd name="T2" fmla="*/ 0 w 32"/>
                <a:gd name="T3" fmla="*/ 18 h 18"/>
                <a:gd name="T4" fmla="*/ 7 w 32"/>
                <a:gd name="T5" fmla="*/ 8 h 18"/>
                <a:gd name="T6" fmla="*/ 22 w 32"/>
                <a:gd name="T7" fmla="*/ 1 h 18"/>
                <a:gd name="T8" fmla="*/ 25 w 32"/>
                <a:gd name="T9" fmla="*/ 2 h 18"/>
                <a:gd name="T10" fmla="*/ 32 w 32"/>
                <a:gd name="T11" fmla="*/ 14 h 18"/>
              </a:gdLst>
              <a:ahLst/>
              <a:cxnLst>
                <a:cxn ang="0">
                  <a:pos x="T0" y="T1"/>
                </a:cxn>
                <a:cxn ang="0">
                  <a:pos x="T2" y="T3"/>
                </a:cxn>
                <a:cxn ang="0">
                  <a:pos x="T4" y="T5"/>
                </a:cxn>
                <a:cxn ang="0">
                  <a:pos x="T6" y="T7"/>
                </a:cxn>
                <a:cxn ang="0">
                  <a:pos x="T8" y="T9"/>
                </a:cxn>
                <a:cxn ang="0">
                  <a:pos x="T10" y="T11"/>
                </a:cxn>
              </a:cxnLst>
              <a:rect l="0" t="0" r="r" b="b"/>
              <a:pathLst>
                <a:path w="32" h="18">
                  <a:moveTo>
                    <a:pt x="32" y="14"/>
                  </a:moveTo>
                  <a:lnTo>
                    <a:pt x="0" y="18"/>
                  </a:lnTo>
                  <a:lnTo>
                    <a:pt x="7" y="8"/>
                  </a:lnTo>
                  <a:cubicBezTo>
                    <a:pt x="11" y="3"/>
                    <a:pt x="16" y="0"/>
                    <a:pt x="22" y="1"/>
                  </a:cubicBezTo>
                  <a:lnTo>
                    <a:pt x="25" y="2"/>
                  </a:lnTo>
                  <a:lnTo>
                    <a:pt x="32" y="14"/>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499">
              <a:extLst>
                <a:ext uri="{FF2B5EF4-FFF2-40B4-BE49-F238E27FC236}">
                  <a16:creationId xmlns:a16="http://schemas.microsoft.com/office/drawing/2014/main" id="{89ED2114-C346-4487-B2B3-72443BA6A18B}"/>
                </a:ext>
              </a:extLst>
            </p:cNvPr>
            <p:cNvSpPr>
              <a:spLocks/>
            </p:cNvSpPr>
            <p:nvPr/>
          </p:nvSpPr>
          <p:spPr bwMode="auto">
            <a:xfrm>
              <a:off x="11193463" y="3602038"/>
              <a:ext cx="61913" cy="36513"/>
            </a:xfrm>
            <a:custGeom>
              <a:avLst/>
              <a:gdLst>
                <a:gd name="T0" fmla="*/ 98 w 98"/>
                <a:gd name="T1" fmla="*/ 0 h 57"/>
                <a:gd name="T2" fmla="*/ 46 w 98"/>
                <a:gd name="T3" fmla="*/ 8 h 57"/>
                <a:gd name="T4" fmla="*/ 12 w 98"/>
                <a:gd name="T5" fmla="*/ 25 h 57"/>
                <a:gd name="T6" fmla="*/ 0 w 98"/>
                <a:gd name="T7" fmla="*/ 38 h 57"/>
                <a:gd name="T8" fmla="*/ 6 w 98"/>
                <a:gd name="T9" fmla="*/ 57 h 57"/>
                <a:gd name="T10" fmla="*/ 21 w 98"/>
                <a:gd name="T11" fmla="*/ 43 h 57"/>
                <a:gd name="T12" fmla="*/ 29 w 98"/>
                <a:gd name="T13" fmla="*/ 42 h 57"/>
                <a:gd name="T14" fmla="*/ 56 w 98"/>
                <a:gd name="T15" fmla="*/ 32 h 57"/>
                <a:gd name="T16" fmla="*/ 56 w 98"/>
                <a:gd name="T17" fmla="*/ 32 h 57"/>
                <a:gd name="T18" fmla="*/ 90 w 98"/>
                <a:gd name="T19" fmla="*/ 16 h 57"/>
                <a:gd name="T20" fmla="*/ 98 w 98"/>
                <a:gd name="T21" fmla="*/ 5 h 57"/>
                <a:gd name="T22" fmla="*/ 98 w 98"/>
                <a:gd name="T2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57">
                  <a:moveTo>
                    <a:pt x="98" y="0"/>
                  </a:moveTo>
                  <a:lnTo>
                    <a:pt x="46" y="8"/>
                  </a:lnTo>
                  <a:cubicBezTo>
                    <a:pt x="33" y="10"/>
                    <a:pt x="21" y="16"/>
                    <a:pt x="12" y="25"/>
                  </a:cubicBezTo>
                  <a:lnTo>
                    <a:pt x="0" y="38"/>
                  </a:lnTo>
                  <a:lnTo>
                    <a:pt x="6" y="57"/>
                  </a:lnTo>
                  <a:lnTo>
                    <a:pt x="21" y="43"/>
                  </a:lnTo>
                  <a:lnTo>
                    <a:pt x="29" y="42"/>
                  </a:lnTo>
                  <a:cubicBezTo>
                    <a:pt x="38" y="39"/>
                    <a:pt x="47" y="36"/>
                    <a:pt x="56" y="32"/>
                  </a:cubicBezTo>
                  <a:lnTo>
                    <a:pt x="56" y="32"/>
                  </a:lnTo>
                  <a:lnTo>
                    <a:pt x="90" y="16"/>
                  </a:lnTo>
                  <a:cubicBezTo>
                    <a:pt x="94" y="14"/>
                    <a:pt x="97" y="10"/>
                    <a:pt x="98" y="5"/>
                  </a:cubicBezTo>
                  <a:lnTo>
                    <a:pt x="98" y="0"/>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2500">
              <a:extLst>
                <a:ext uri="{FF2B5EF4-FFF2-40B4-BE49-F238E27FC236}">
                  <a16:creationId xmlns:a16="http://schemas.microsoft.com/office/drawing/2014/main" id="{870E48D8-C8EF-4210-AFD6-B196535464B6}"/>
                </a:ext>
              </a:extLst>
            </p:cNvPr>
            <p:cNvSpPr>
              <a:spLocks/>
            </p:cNvSpPr>
            <p:nvPr/>
          </p:nvSpPr>
          <p:spPr bwMode="auto">
            <a:xfrm>
              <a:off x="10674350" y="3656013"/>
              <a:ext cx="38100" cy="22225"/>
            </a:xfrm>
            <a:custGeom>
              <a:avLst/>
              <a:gdLst>
                <a:gd name="T0" fmla="*/ 61 w 61"/>
                <a:gd name="T1" fmla="*/ 36 h 36"/>
                <a:gd name="T2" fmla="*/ 61 w 61"/>
                <a:gd name="T3" fmla="*/ 0 h 36"/>
                <a:gd name="T4" fmla="*/ 2 w 61"/>
                <a:gd name="T5" fmla="*/ 17 h 36"/>
                <a:gd name="T6" fmla="*/ 0 w 61"/>
                <a:gd name="T7" fmla="*/ 36 h 36"/>
                <a:gd name="T8" fmla="*/ 61 w 61"/>
                <a:gd name="T9" fmla="*/ 36 h 36"/>
              </a:gdLst>
              <a:ahLst/>
              <a:cxnLst>
                <a:cxn ang="0">
                  <a:pos x="T0" y="T1"/>
                </a:cxn>
                <a:cxn ang="0">
                  <a:pos x="T2" y="T3"/>
                </a:cxn>
                <a:cxn ang="0">
                  <a:pos x="T4" y="T5"/>
                </a:cxn>
                <a:cxn ang="0">
                  <a:pos x="T6" y="T7"/>
                </a:cxn>
                <a:cxn ang="0">
                  <a:pos x="T8" y="T9"/>
                </a:cxn>
              </a:cxnLst>
              <a:rect l="0" t="0" r="r" b="b"/>
              <a:pathLst>
                <a:path w="61" h="36">
                  <a:moveTo>
                    <a:pt x="61" y="36"/>
                  </a:moveTo>
                  <a:lnTo>
                    <a:pt x="61" y="0"/>
                  </a:lnTo>
                  <a:lnTo>
                    <a:pt x="2" y="17"/>
                  </a:lnTo>
                  <a:lnTo>
                    <a:pt x="0" y="36"/>
                  </a:lnTo>
                  <a:lnTo>
                    <a:pt x="61" y="3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2501">
              <a:extLst>
                <a:ext uri="{FF2B5EF4-FFF2-40B4-BE49-F238E27FC236}">
                  <a16:creationId xmlns:a16="http://schemas.microsoft.com/office/drawing/2014/main" id="{5A15BBC8-BE68-48CA-A433-3725F4DB5F99}"/>
                </a:ext>
              </a:extLst>
            </p:cNvPr>
            <p:cNvSpPr>
              <a:spLocks/>
            </p:cNvSpPr>
            <p:nvPr/>
          </p:nvSpPr>
          <p:spPr bwMode="auto">
            <a:xfrm>
              <a:off x="11276013" y="4035426"/>
              <a:ext cx="57150" cy="30163"/>
            </a:xfrm>
            <a:custGeom>
              <a:avLst/>
              <a:gdLst>
                <a:gd name="T0" fmla="*/ 72 w 89"/>
                <a:gd name="T1" fmla="*/ 29 h 47"/>
                <a:gd name="T2" fmla="*/ 89 w 89"/>
                <a:gd name="T3" fmla="*/ 4 h 47"/>
                <a:gd name="T4" fmla="*/ 84 w 89"/>
                <a:gd name="T5" fmla="*/ 2 h 47"/>
                <a:gd name="T6" fmla="*/ 69 w 89"/>
                <a:gd name="T7" fmla="*/ 7 h 47"/>
                <a:gd name="T8" fmla="*/ 57 w 89"/>
                <a:gd name="T9" fmla="*/ 20 h 47"/>
                <a:gd name="T10" fmla="*/ 34 w 89"/>
                <a:gd name="T11" fmla="*/ 31 h 47"/>
                <a:gd name="T12" fmla="*/ 1 w 89"/>
                <a:gd name="T13" fmla="*/ 30 h 47"/>
                <a:gd name="T14" fmla="*/ 0 w 89"/>
                <a:gd name="T15" fmla="*/ 47 h 47"/>
                <a:gd name="T16" fmla="*/ 45 w 89"/>
                <a:gd name="T17" fmla="*/ 44 h 47"/>
                <a:gd name="T18" fmla="*/ 72 w 89"/>
                <a:gd name="T1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47">
                  <a:moveTo>
                    <a:pt x="72" y="29"/>
                  </a:moveTo>
                  <a:lnTo>
                    <a:pt x="89" y="4"/>
                  </a:lnTo>
                  <a:lnTo>
                    <a:pt x="84" y="2"/>
                  </a:lnTo>
                  <a:cubicBezTo>
                    <a:pt x="78" y="0"/>
                    <a:pt x="72" y="2"/>
                    <a:pt x="69" y="7"/>
                  </a:cubicBezTo>
                  <a:lnTo>
                    <a:pt x="57" y="20"/>
                  </a:lnTo>
                  <a:lnTo>
                    <a:pt x="34" y="31"/>
                  </a:lnTo>
                  <a:lnTo>
                    <a:pt x="1" y="30"/>
                  </a:lnTo>
                  <a:lnTo>
                    <a:pt x="0" y="47"/>
                  </a:lnTo>
                  <a:lnTo>
                    <a:pt x="45" y="44"/>
                  </a:lnTo>
                  <a:lnTo>
                    <a:pt x="72" y="29"/>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502">
              <a:extLst>
                <a:ext uri="{FF2B5EF4-FFF2-40B4-BE49-F238E27FC236}">
                  <a16:creationId xmlns:a16="http://schemas.microsoft.com/office/drawing/2014/main" id="{CD7F74C9-43B7-4F79-BD04-6B7061048122}"/>
                </a:ext>
              </a:extLst>
            </p:cNvPr>
            <p:cNvSpPr>
              <a:spLocks/>
            </p:cNvSpPr>
            <p:nvPr/>
          </p:nvSpPr>
          <p:spPr bwMode="auto">
            <a:xfrm>
              <a:off x="11202988" y="4041776"/>
              <a:ext cx="131763" cy="44450"/>
            </a:xfrm>
            <a:custGeom>
              <a:avLst/>
              <a:gdLst>
                <a:gd name="T0" fmla="*/ 182 w 210"/>
                <a:gd name="T1" fmla="*/ 11 h 69"/>
                <a:gd name="T2" fmla="*/ 173 w 210"/>
                <a:gd name="T3" fmla="*/ 18 h 69"/>
                <a:gd name="T4" fmla="*/ 142 w 210"/>
                <a:gd name="T5" fmla="*/ 29 h 69"/>
                <a:gd name="T6" fmla="*/ 134 w 210"/>
                <a:gd name="T7" fmla="*/ 29 h 69"/>
                <a:gd name="T8" fmla="*/ 149 w 210"/>
                <a:gd name="T9" fmla="*/ 20 h 69"/>
                <a:gd name="T10" fmla="*/ 153 w 210"/>
                <a:gd name="T11" fmla="*/ 11 h 69"/>
                <a:gd name="T12" fmla="*/ 143 w 210"/>
                <a:gd name="T13" fmla="*/ 5 h 69"/>
                <a:gd name="T14" fmla="*/ 123 w 210"/>
                <a:gd name="T15" fmla="*/ 11 h 69"/>
                <a:gd name="T16" fmla="*/ 99 w 210"/>
                <a:gd name="T17" fmla="*/ 6 h 69"/>
                <a:gd name="T18" fmla="*/ 72 w 210"/>
                <a:gd name="T19" fmla="*/ 0 h 69"/>
                <a:gd name="T20" fmla="*/ 26 w 210"/>
                <a:gd name="T21" fmla="*/ 20 h 69"/>
                <a:gd name="T22" fmla="*/ 4 w 210"/>
                <a:gd name="T23" fmla="*/ 36 h 69"/>
                <a:gd name="T24" fmla="*/ 5 w 210"/>
                <a:gd name="T25" fmla="*/ 36 h 69"/>
                <a:gd name="T26" fmla="*/ 0 w 210"/>
                <a:gd name="T27" fmla="*/ 40 h 69"/>
                <a:gd name="T28" fmla="*/ 1 w 210"/>
                <a:gd name="T29" fmla="*/ 48 h 69"/>
                <a:gd name="T30" fmla="*/ 10 w 210"/>
                <a:gd name="T31" fmla="*/ 58 h 69"/>
                <a:gd name="T32" fmla="*/ 25 w 210"/>
                <a:gd name="T33" fmla="*/ 69 h 69"/>
                <a:gd name="T34" fmla="*/ 57 w 210"/>
                <a:gd name="T35" fmla="*/ 51 h 69"/>
                <a:gd name="T36" fmla="*/ 110 w 210"/>
                <a:gd name="T37" fmla="*/ 56 h 69"/>
                <a:gd name="T38" fmla="*/ 133 w 210"/>
                <a:gd name="T39" fmla="*/ 54 h 69"/>
                <a:gd name="T40" fmla="*/ 157 w 210"/>
                <a:gd name="T41" fmla="*/ 48 h 69"/>
                <a:gd name="T42" fmla="*/ 187 w 210"/>
                <a:gd name="T43" fmla="*/ 35 h 69"/>
                <a:gd name="T44" fmla="*/ 210 w 210"/>
                <a:gd name="T45" fmla="*/ 13 h 69"/>
                <a:gd name="T46" fmla="*/ 182 w 210"/>
                <a:gd name="T47"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0" h="69">
                  <a:moveTo>
                    <a:pt x="182" y="11"/>
                  </a:moveTo>
                  <a:lnTo>
                    <a:pt x="173" y="18"/>
                  </a:lnTo>
                  <a:lnTo>
                    <a:pt x="142" y="29"/>
                  </a:lnTo>
                  <a:lnTo>
                    <a:pt x="134" y="29"/>
                  </a:lnTo>
                  <a:lnTo>
                    <a:pt x="149" y="20"/>
                  </a:lnTo>
                  <a:cubicBezTo>
                    <a:pt x="152" y="18"/>
                    <a:pt x="154" y="15"/>
                    <a:pt x="153" y="11"/>
                  </a:cubicBezTo>
                  <a:cubicBezTo>
                    <a:pt x="152" y="7"/>
                    <a:pt x="147" y="4"/>
                    <a:pt x="143" y="5"/>
                  </a:cubicBezTo>
                  <a:lnTo>
                    <a:pt x="123" y="11"/>
                  </a:lnTo>
                  <a:lnTo>
                    <a:pt x="99" y="6"/>
                  </a:lnTo>
                  <a:cubicBezTo>
                    <a:pt x="90" y="2"/>
                    <a:pt x="82" y="0"/>
                    <a:pt x="72" y="0"/>
                  </a:cubicBezTo>
                  <a:cubicBezTo>
                    <a:pt x="55" y="0"/>
                    <a:pt x="38" y="7"/>
                    <a:pt x="26" y="20"/>
                  </a:cubicBezTo>
                  <a:lnTo>
                    <a:pt x="4" y="36"/>
                  </a:lnTo>
                  <a:lnTo>
                    <a:pt x="5" y="36"/>
                  </a:lnTo>
                  <a:cubicBezTo>
                    <a:pt x="3" y="37"/>
                    <a:pt x="2" y="38"/>
                    <a:pt x="0" y="40"/>
                  </a:cubicBezTo>
                  <a:lnTo>
                    <a:pt x="1" y="48"/>
                  </a:lnTo>
                  <a:lnTo>
                    <a:pt x="10" y="58"/>
                  </a:lnTo>
                  <a:lnTo>
                    <a:pt x="25" y="69"/>
                  </a:lnTo>
                  <a:lnTo>
                    <a:pt x="57" y="51"/>
                  </a:lnTo>
                  <a:lnTo>
                    <a:pt x="110" y="56"/>
                  </a:lnTo>
                  <a:cubicBezTo>
                    <a:pt x="118" y="57"/>
                    <a:pt x="126" y="56"/>
                    <a:pt x="133" y="54"/>
                  </a:cubicBezTo>
                  <a:lnTo>
                    <a:pt x="157" y="48"/>
                  </a:lnTo>
                  <a:lnTo>
                    <a:pt x="187" y="35"/>
                  </a:lnTo>
                  <a:lnTo>
                    <a:pt x="210" y="13"/>
                  </a:lnTo>
                  <a:cubicBezTo>
                    <a:pt x="202" y="6"/>
                    <a:pt x="191" y="5"/>
                    <a:pt x="182" y="11"/>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2503">
              <a:extLst>
                <a:ext uri="{FF2B5EF4-FFF2-40B4-BE49-F238E27FC236}">
                  <a16:creationId xmlns:a16="http://schemas.microsoft.com/office/drawing/2014/main" id="{55F150CB-755A-43DE-A88B-BE61A6159533}"/>
                </a:ext>
              </a:extLst>
            </p:cNvPr>
            <p:cNvSpPr>
              <a:spLocks/>
            </p:cNvSpPr>
            <p:nvPr/>
          </p:nvSpPr>
          <p:spPr bwMode="auto">
            <a:xfrm>
              <a:off x="11206163" y="4048126"/>
              <a:ext cx="128588" cy="41275"/>
            </a:xfrm>
            <a:custGeom>
              <a:avLst/>
              <a:gdLst>
                <a:gd name="T0" fmla="*/ 203 w 203"/>
                <a:gd name="T1" fmla="*/ 5 h 65"/>
                <a:gd name="T2" fmla="*/ 195 w 203"/>
                <a:gd name="T3" fmla="*/ 0 h 65"/>
                <a:gd name="T4" fmla="*/ 182 w 203"/>
                <a:gd name="T5" fmla="*/ 16 h 65"/>
                <a:gd name="T6" fmla="*/ 178 w 203"/>
                <a:gd name="T7" fmla="*/ 19 h 65"/>
                <a:gd name="T8" fmla="*/ 150 w 203"/>
                <a:gd name="T9" fmla="*/ 33 h 65"/>
                <a:gd name="T10" fmla="*/ 113 w 203"/>
                <a:gd name="T11" fmla="*/ 38 h 65"/>
                <a:gd name="T12" fmla="*/ 72 w 203"/>
                <a:gd name="T13" fmla="*/ 31 h 65"/>
                <a:gd name="T14" fmla="*/ 22 w 203"/>
                <a:gd name="T15" fmla="*/ 42 h 65"/>
                <a:gd name="T16" fmla="*/ 0 w 203"/>
                <a:gd name="T17" fmla="*/ 48 h 65"/>
                <a:gd name="T18" fmla="*/ 23 w 203"/>
                <a:gd name="T19" fmla="*/ 65 h 65"/>
                <a:gd name="T20" fmla="*/ 40 w 203"/>
                <a:gd name="T21" fmla="*/ 55 h 65"/>
                <a:gd name="T22" fmla="*/ 59 w 203"/>
                <a:gd name="T23" fmla="*/ 50 h 65"/>
                <a:gd name="T24" fmla="*/ 105 w 203"/>
                <a:gd name="T25" fmla="*/ 50 h 65"/>
                <a:gd name="T26" fmla="*/ 126 w 203"/>
                <a:gd name="T27" fmla="*/ 46 h 65"/>
                <a:gd name="T28" fmla="*/ 150 w 203"/>
                <a:gd name="T29" fmla="*/ 40 h 65"/>
                <a:gd name="T30" fmla="*/ 180 w 203"/>
                <a:gd name="T31" fmla="*/ 27 h 65"/>
                <a:gd name="T32" fmla="*/ 203 w 203"/>
                <a:gd name="T3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65">
                  <a:moveTo>
                    <a:pt x="203" y="5"/>
                  </a:moveTo>
                  <a:cubicBezTo>
                    <a:pt x="201" y="3"/>
                    <a:pt x="198" y="1"/>
                    <a:pt x="195" y="0"/>
                  </a:cubicBezTo>
                  <a:lnTo>
                    <a:pt x="182" y="16"/>
                  </a:lnTo>
                  <a:cubicBezTo>
                    <a:pt x="180" y="17"/>
                    <a:pt x="179" y="18"/>
                    <a:pt x="178" y="19"/>
                  </a:cubicBezTo>
                  <a:lnTo>
                    <a:pt x="150" y="33"/>
                  </a:lnTo>
                  <a:lnTo>
                    <a:pt x="113" y="38"/>
                  </a:lnTo>
                  <a:lnTo>
                    <a:pt x="72" y="31"/>
                  </a:lnTo>
                  <a:cubicBezTo>
                    <a:pt x="55" y="28"/>
                    <a:pt x="37" y="32"/>
                    <a:pt x="22" y="42"/>
                  </a:cubicBezTo>
                  <a:lnTo>
                    <a:pt x="0" y="48"/>
                  </a:lnTo>
                  <a:lnTo>
                    <a:pt x="23" y="65"/>
                  </a:lnTo>
                  <a:lnTo>
                    <a:pt x="40" y="55"/>
                  </a:lnTo>
                  <a:cubicBezTo>
                    <a:pt x="46" y="52"/>
                    <a:pt x="53" y="50"/>
                    <a:pt x="59" y="50"/>
                  </a:cubicBezTo>
                  <a:cubicBezTo>
                    <a:pt x="59" y="50"/>
                    <a:pt x="100" y="50"/>
                    <a:pt x="105" y="50"/>
                  </a:cubicBezTo>
                  <a:cubicBezTo>
                    <a:pt x="112" y="50"/>
                    <a:pt x="119" y="48"/>
                    <a:pt x="126" y="46"/>
                  </a:cubicBezTo>
                  <a:lnTo>
                    <a:pt x="150" y="40"/>
                  </a:lnTo>
                  <a:lnTo>
                    <a:pt x="180" y="27"/>
                  </a:lnTo>
                  <a:lnTo>
                    <a:pt x="203" y="5"/>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504">
              <a:extLst>
                <a:ext uri="{FF2B5EF4-FFF2-40B4-BE49-F238E27FC236}">
                  <a16:creationId xmlns:a16="http://schemas.microsoft.com/office/drawing/2014/main" id="{008AB748-7FCF-49D4-B5B8-8C07EBA86645}"/>
                </a:ext>
              </a:extLst>
            </p:cNvPr>
            <p:cNvSpPr>
              <a:spLocks/>
            </p:cNvSpPr>
            <p:nvPr/>
          </p:nvSpPr>
          <p:spPr bwMode="auto">
            <a:xfrm>
              <a:off x="10587038" y="3963988"/>
              <a:ext cx="57150" cy="30163"/>
            </a:xfrm>
            <a:custGeom>
              <a:avLst/>
              <a:gdLst>
                <a:gd name="T0" fmla="*/ 17 w 89"/>
                <a:gd name="T1" fmla="*/ 29 h 47"/>
                <a:gd name="T2" fmla="*/ 0 w 89"/>
                <a:gd name="T3" fmla="*/ 4 h 47"/>
                <a:gd name="T4" fmla="*/ 5 w 89"/>
                <a:gd name="T5" fmla="*/ 2 h 47"/>
                <a:gd name="T6" fmla="*/ 21 w 89"/>
                <a:gd name="T7" fmla="*/ 6 h 47"/>
                <a:gd name="T8" fmla="*/ 32 w 89"/>
                <a:gd name="T9" fmla="*/ 20 h 47"/>
                <a:gd name="T10" fmla="*/ 55 w 89"/>
                <a:gd name="T11" fmla="*/ 31 h 47"/>
                <a:gd name="T12" fmla="*/ 88 w 89"/>
                <a:gd name="T13" fmla="*/ 30 h 47"/>
                <a:gd name="T14" fmla="*/ 89 w 89"/>
                <a:gd name="T15" fmla="*/ 47 h 47"/>
                <a:gd name="T16" fmla="*/ 44 w 89"/>
                <a:gd name="T17" fmla="*/ 44 h 47"/>
                <a:gd name="T18" fmla="*/ 17 w 89"/>
                <a:gd name="T19" fmla="*/ 2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47">
                  <a:moveTo>
                    <a:pt x="17" y="29"/>
                  </a:moveTo>
                  <a:lnTo>
                    <a:pt x="0" y="4"/>
                  </a:lnTo>
                  <a:lnTo>
                    <a:pt x="5" y="2"/>
                  </a:lnTo>
                  <a:cubicBezTo>
                    <a:pt x="11" y="0"/>
                    <a:pt x="17" y="2"/>
                    <a:pt x="21" y="6"/>
                  </a:cubicBezTo>
                  <a:lnTo>
                    <a:pt x="32" y="20"/>
                  </a:lnTo>
                  <a:lnTo>
                    <a:pt x="55" y="31"/>
                  </a:lnTo>
                  <a:lnTo>
                    <a:pt x="88" y="30"/>
                  </a:lnTo>
                  <a:lnTo>
                    <a:pt x="89" y="47"/>
                  </a:lnTo>
                  <a:lnTo>
                    <a:pt x="44" y="44"/>
                  </a:lnTo>
                  <a:lnTo>
                    <a:pt x="17" y="29"/>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505">
              <a:extLst>
                <a:ext uri="{FF2B5EF4-FFF2-40B4-BE49-F238E27FC236}">
                  <a16:creationId xmlns:a16="http://schemas.microsoft.com/office/drawing/2014/main" id="{78E42D7B-8440-473F-B692-F0C3CEBF94B1}"/>
                </a:ext>
              </a:extLst>
            </p:cNvPr>
            <p:cNvSpPr>
              <a:spLocks/>
            </p:cNvSpPr>
            <p:nvPr/>
          </p:nvSpPr>
          <p:spPr bwMode="auto">
            <a:xfrm>
              <a:off x="10585450" y="3970338"/>
              <a:ext cx="184150" cy="71438"/>
            </a:xfrm>
            <a:custGeom>
              <a:avLst/>
              <a:gdLst>
                <a:gd name="T0" fmla="*/ 206 w 291"/>
                <a:gd name="T1" fmla="*/ 36 h 113"/>
                <a:gd name="T2" fmla="*/ 184 w 291"/>
                <a:gd name="T3" fmla="*/ 20 h 113"/>
                <a:gd name="T4" fmla="*/ 138 w 291"/>
                <a:gd name="T5" fmla="*/ 0 h 113"/>
                <a:gd name="T6" fmla="*/ 111 w 291"/>
                <a:gd name="T7" fmla="*/ 6 h 113"/>
                <a:gd name="T8" fmla="*/ 88 w 291"/>
                <a:gd name="T9" fmla="*/ 11 h 113"/>
                <a:gd name="T10" fmla="*/ 67 w 291"/>
                <a:gd name="T11" fmla="*/ 5 h 113"/>
                <a:gd name="T12" fmla="*/ 57 w 291"/>
                <a:gd name="T13" fmla="*/ 11 h 113"/>
                <a:gd name="T14" fmla="*/ 61 w 291"/>
                <a:gd name="T15" fmla="*/ 20 h 113"/>
                <a:gd name="T16" fmla="*/ 76 w 291"/>
                <a:gd name="T17" fmla="*/ 28 h 113"/>
                <a:gd name="T18" fmla="*/ 69 w 291"/>
                <a:gd name="T19" fmla="*/ 29 h 113"/>
                <a:gd name="T20" fmla="*/ 37 w 291"/>
                <a:gd name="T21" fmla="*/ 17 h 113"/>
                <a:gd name="T22" fmla="*/ 28 w 291"/>
                <a:gd name="T23" fmla="*/ 11 h 113"/>
                <a:gd name="T24" fmla="*/ 0 w 291"/>
                <a:gd name="T25" fmla="*/ 13 h 113"/>
                <a:gd name="T26" fmla="*/ 23 w 291"/>
                <a:gd name="T27" fmla="*/ 35 h 113"/>
                <a:gd name="T28" fmla="*/ 54 w 291"/>
                <a:gd name="T29" fmla="*/ 48 h 113"/>
                <a:gd name="T30" fmla="*/ 77 w 291"/>
                <a:gd name="T31" fmla="*/ 54 h 113"/>
                <a:gd name="T32" fmla="*/ 100 w 291"/>
                <a:gd name="T33" fmla="*/ 56 h 113"/>
                <a:gd name="T34" fmla="*/ 153 w 291"/>
                <a:gd name="T35" fmla="*/ 51 h 113"/>
                <a:gd name="T36" fmla="*/ 216 w 291"/>
                <a:gd name="T37" fmla="*/ 113 h 113"/>
                <a:gd name="T38" fmla="*/ 291 w 291"/>
                <a:gd name="T39" fmla="*/ 113 h 113"/>
                <a:gd name="T40" fmla="*/ 291 w 291"/>
                <a:gd name="T41" fmla="*/ 101 h 113"/>
                <a:gd name="T42" fmla="*/ 206 w 291"/>
                <a:gd name="T43" fmla="*/ 3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1" h="113">
                  <a:moveTo>
                    <a:pt x="206" y="36"/>
                  </a:moveTo>
                  <a:lnTo>
                    <a:pt x="184" y="20"/>
                  </a:lnTo>
                  <a:cubicBezTo>
                    <a:pt x="172" y="7"/>
                    <a:pt x="155" y="0"/>
                    <a:pt x="138" y="0"/>
                  </a:cubicBezTo>
                  <a:cubicBezTo>
                    <a:pt x="128" y="0"/>
                    <a:pt x="120" y="2"/>
                    <a:pt x="111" y="6"/>
                  </a:cubicBezTo>
                  <a:lnTo>
                    <a:pt x="88" y="11"/>
                  </a:lnTo>
                  <a:lnTo>
                    <a:pt x="67" y="5"/>
                  </a:lnTo>
                  <a:cubicBezTo>
                    <a:pt x="63" y="4"/>
                    <a:pt x="58" y="6"/>
                    <a:pt x="57" y="11"/>
                  </a:cubicBezTo>
                  <a:cubicBezTo>
                    <a:pt x="56" y="14"/>
                    <a:pt x="58" y="18"/>
                    <a:pt x="61" y="20"/>
                  </a:cubicBezTo>
                  <a:lnTo>
                    <a:pt x="76" y="28"/>
                  </a:lnTo>
                  <a:lnTo>
                    <a:pt x="69" y="29"/>
                  </a:lnTo>
                  <a:lnTo>
                    <a:pt x="37" y="17"/>
                  </a:lnTo>
                  <a:lnTo>
                    <a:pt x="28" y="11"/>
                  </a:lnTo>
                  <a:cubicBezTo>
                    <a:pt x="19" y="5"/>
                    <a:pt x="8" y="6"/>
                    <a:pt x="0" y="13"/>
                  </a:cubicBezTo>
                  <a:lnTo>
                    <a:pt x="23" y="35"/>
                  </a:lnTo>
                  <a:lnTo>
                    <a:pt x="54" y="48"/>
                  </a:lnTo>
                  <a:lnTo>
                    <a:pt x="77" y="54"/>
                  </a:lnTo>
                  <a:cubicBezTo>
                    <a:pt x="84" y="56"/>
                    <a:pt x="92" y="56"/>
                    <a:pt x="100" y="56"/>
                  </a:cubicBezTo>
                  <a:lnTo>
                    <a:pt x="153" y="51"/>
                  </a:lnTo>
                  <a:lnTo>
                    <a:pt x="216" y="113"/>
                  </a:lnTo>
                  <a:lnTo>
                    <a:pt x="291" y="113"/>
                  </a:lnTo>
                  <a:lnTo>
                    <a:pt x="291" y="101"/>
                  </a:lnTo>
                  <a:lnTo>
                    <a:pt x="206" y="3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506">
              <a:extLst>
                <a:ext uri="{FF2B5EF4-FFF2-40B4-BE49-F238E27FC236}">
                  <a16:creationId xmlns:a16="http://schemas.microsoft.com/office/drawing/2014/main" id="{4AAFD38C-E8CB-48CB-9A55-E85089D45184}"/>
                </a:ext>
              </a:extLst>
            </p:cNvPr>
            <p:cNvSpPr>
              <a:spLocks/>
            </p:cNvSpPr>
            <p:nvPr/>
          </p:nvSpPr>
          <p:spPr bwMode="auto">
            <a:xfrm>
              <a:off x="10585450" y="3976688"/>
              <a:ext cx="168275" cy="65088"/>
            </a:xfrm>
            <a:custGeom>
              <a:avLst/>
              <a:gdLst>
                <a:gd name="T0" fmla="*/ 267 w 267"/>
                <a:gd name="T1" fmla="*/ 105 h 105"/>
                <a:gd name="T2" fmla="*/ 181 w 267"/>
                <a:gd name="T3" fmla="*/ 42 h 105"/>
                <a:gd name="T4" fmla="*/ 131 w 267"/>
                <a:gd name="T5" fmla="*/ 30 h 105"/>
                <a:gd name="T6" fmla="*/ 91 w 267"/>
                <a:gd name="T7" fmla="*/ 37 h 105"/>
                <a:gd name="T8" fmla="*/ 53 w 267"/>
                <a:gd name="T9" fmla="*/ 33 h 105"/>
                <a:gd name="T10" fmla="*/ 25 w 267"/>
                <a:gd name="T11" fmla="*/ 19 h 105"/>
                <a:gd name="T12" fmla="*/ 21 w 267"/>
                <a:gd name="T13" fmla="*/ 16 h 105"/>
                <a:gd name="T14" fmla="*/ 8 w 267"/>
                <a:gd name="T15" fmla="*/ 0 h 105"/>
                <a:gd name="T16" fmla="*/ 0 w 267"/>
                <a:gd name="T17" fmla="*/ 5 h 105"/>
                <a:gd name="T18" fmla="*/ 23 w 267"/>
                <a:gd name="T19" fmla="*/ 27 h 105"/>
                <a:gd name="T20" fmla="*/ 54 w 267"/>
                <a:gd name="T21" fmla="*/ 40 h 105"/>
                <a:gd name="T22" fmla="*/ 77 w 267"/>
                <a:gd name="T23" fmla="*/ 46 h 105"/>
                <a:gd name="T24" fmla="*/ 100 w 267"/>
                <a:gd name="T25" fmla="*/ 48 h 105"/>
                <a:gd name="T26" fmla="*/ 153 w 267"/>
                <a:gd name="T27" fmla="*/ 43 h 105"/>
                <a:gd name="T28" fmla="*/ 216 w 267"/>
                <a:gd name="T29" fmla="*/ 105 h 105"/>
                <a:gd name="T30" fmla="*/ 267 w 267"/>
                <a:gd name="T3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7" h="105">
                  <a:moveTo>
                    <a:pt x="267" y="105"/>
                  </a:moveTo>
                  <a:lnTo>
                    <a:pt x="181" y="42"/>
                  </a:lnTo>
                  <a:cubicBezTo>
                    <a:pt x="166" y="32"/>
                    <a:pt x="148" y="27"/>
                    <a:pt x="131" y="30"/>
                  </a:cubicBezTo>
                  <a:lnTo>
                    <a:pt x="91" y="37"/>
                  </a:lnTo>
                  <a:lnTo>
                    <a:pt x="53" y="33"/>
                  </a:lnTo>
                  <a:lnTo>
                    <a:pt x="25" y="19"/>
                  </a:lnTo>
                  <a:cubicBezTo>
                    <a:pt x="24" y="18"/>
                    <a:pt x="23" y="17"/>
                    <a:pt x="21" y="16"/>
                  </a:cubicBezTo>
                  <a:lnTo>
                    <a:pt x="8" y="0"/>
                  </a:lnTo>
                  <a:cubicBezTo>
                    <a:pt x="5" y="1"/>
                    <a:pt x="2" y="3"/>
                    <a:pt x="0" y="5"/>
                  </a:cubicBezTo>
                  <a:lnTo>
                    <a:pt x="23" y="27"/>
                  </a:lnTo>
                  <a:lnTo>
                    <a:pt x="54" y="40"/>
                  </a:lnTo>
                  <a:lnTo>
                    <a:pt x="77" y="46"/>
                  </a:lnTo>
                  <a:cubicBezTo>
                    <a:pt x="84" y="48"/>
                    <a:pt x="92" y="48"/>
                    <a:pt x="100" y="48"/>
                  </a:cubicBezTo>
                  <a:lnTo>
                    <a:pt x="153" y="43"/>
                  </a:lnTo>
                  <a:lnTo>
                    <a:pt x="216" y="105"/>
                  </a:lnTo>
                  <a:lnTo>
                    <a:pt x="267" y="105"/>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507">
              <a:extLst>
                <a:ext uri="{FF2B5EF4-FFF2-40B4-BE49-F238E27FC236}">
                  <a16:creationId xmlns:a16="http://schemas.microsoft.com/office/drawing/2014/main" id="{B820264D-D1A1-4963-9C3E-4DB53E8A5A3C}"/>
                </a:ext>
              </a:extLst>
            </p:cNvPr>
            <p:cNvSpPr>
              <a:spLocks/>
            </p:cNvSpPr>
            <p:nvPr/>
          </p:nvSpPr>
          <p:spPr bwMode="auto">
            <a:xfrm>
              <a:off x="11172825" y="3600451"/>
              <a:ext cx="34925" cy="42863"/>
            </a:xfrm>
            <a:custGeom>
              <a:avLst/>
              <a:gdLst>
                <a:gd name="T0" fmla="*/ 20 w 55"/>
                <a:gd name="T1" fmla="*/ 0 h 68"/>
                <a:gd name="T2" fmla="*/ 55 w 55"/>
                <a:gd name="T3" fmla="*/ 51 h 68"/>
                <a:gd name="T4" fmla="*/ 31 w 55"/>
                <a:gd name="T5" fmla="*/ 68 h 68"/>
                <a:gd name="T6" fmla="*/ 0 w 55"/>
                <a:gd name="T7" fmla="*/ 17 h 68"/>
                <a:gd name="T8" fmla="*/ 20 w 55"/>
                <a:gd name="T9" fmla="*/ 0 h 68"/>
              </a:gdLst>
              <a:ahLst/>
              <a:cxnLst>
                <a:cxn ang="0">
                  <a:pos x="T0" y="T1"/>
                </a:cxn>
                <a:cxn ang="0">
                  <a:pos x="T2" y="T3"/>
                </a:cxn>
                <a:cxn ang="0">
                  <a:pos x="T4" y="T5"/>
                </a:cxn>
                <a:cxn ang="0">
                  <a:pos x="T6" y="T7"/>
                </a:cxn>
                <a:cxn ang="0">
                  <a:pos x="T8" y="T9"/>
                </a:cxn>
              </a:cxnLst>
              <a:rect l="0" t="0" r="r" b="b"/>
              <a:pathLst>
                <a:path w="55" h="68">
                  <a:moveTo>
                    <a:pt x="20" y="0"/>
                  </a:moveTo>
                  <a:lnTo>
                    <a:pt x="55" y="51"/>
                  </a:lnTo>
                  <a:lnTo>
                    <a:pt x="31" y="68"/>
                  </a:lnTo>
                  <a:lnTo>
                    <a:pt x="0" y="17"/>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508">
              <a:extLst>
                <a:ext uri="{FF2B5EF4-FFF2-40B4-BE49-F238E27FC236}">
                  <a16:creationId xmlns:a16="http://schemas.microsoft.com/office/drawing/2014/main" id="{4FB2C266-6967-4728-BC2A-37C47CAABCED}"/>
                </a:ext>
              </a:extLst>
            </p:cNvPr>
            <p:cNvSpPr>
              <a:spLocks/>
            </p:cNvSpPr>
            <p:nvPr/>
          </p:nvSpPr>
          <p:spPr bwMode="auto">
            <a:xfrm>
              <a:off x="11187113" y="3833813"/>
              <a:ext cx="19050" cy="36513"/>
            </a:xfrm>
            <a:custGeom>
              <a:avLst/>
              <a:gdLst>
                <a:gd name="T0" fmla="*/ 29 w 29"/>
                <a:gd name="T1" fmla="*/ 0 h 58"/>
                <a:gd name="T2" fmla="*/ 0 w 29"/>
                <a:gd name="T3" fmla="*/ 32 h 58"/>
                <a:gd name="T4" fmla="*/ 29 w 29"/>
                <a:gd name="T5" fmla="*/ 58 h 58"/>
                <a:gd name="T6" fmla="*/ 29 w 29"/>
                <a:gd name="T7" fmla="*/ 0 h 58"/>
              </a:gdLst>
              <a:ahLst/>
              <a:cxnLst>
                <a:cxn ang="0">
                  <a:pos x="T0" y="T1"/>
                </a:cxn>
                <a:cxn ang="0">
                  <a:pos x="T2" y="T3"/>
                </a:cxn>
                <a:cxn ang="0">
                  <a:pos x="T4" y="T5"/>
                </a:cxn>
                <a:cxn ang="0">
                  <a:pos x="T6" y="T7"/>
                </a:cxn>
              </a:cxnLst>
              <a:rect l="0" t="0" r="r" b="b"/>
              <a:pathLst>
                <a:path w="29" h="58">
                  <a:moveTo>
                    <a:pt x="29" y="0"/>
                  </a:moveTo>
                  <a:lnTo>
                    <a:pt x="0" y="32"/>
                  </a:lnTo>
                  <a:cubicBezTo>
                    <a:pt x="0" y="32"/>
                    <a:pt x="8" y="44"/>
                    <a:pt x="29" y="58"/>
                  </a:cubicBezTo>
                  <a:lnTo>
                    <a:pt x="29" y="0"/>
                  </a:ln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09">
              <a:extLst>
                <a:ext uri="{FF2B5EF4-FFF2-40B4-BE49-F238E27FC236}">
                  <a16:creationId xmlns:a16="http://schemas.microsoft.com/office/drawing/2014/main" id="{2F3341CF-7396-4B0A-9D4E-9BACAD71743B}"/>
                </a:ext>
              </a:extLst>
            </p:cNvPr>
            <p:cNvSpPr>
              <a:spLocks/>
            </p:cNvSpPr>
            <p:nvPr/>
          </p:nvSpPr>
          <p:spPr bwMode="auto">
            <a:xfrm>
              <a:off x="11161713" y="3794126"/>
              <a:ext cx="39688" cy="44450"/>
            </a:xfrm>
            <a:custGeom>
              <a:avLst/>
              <a:gdLst>
                <a:gd name="T0" fmla="*/ 62 w 62"/>
                <a:gd name="T1" fmla="*/ 18 h 69"/>
                <a:gd name="T2" fmla="*/ 19 w 62"/>
                <a:gd name="T3" fmla="*/ 69 h 69"/>
                <a:gd name="T4" fmla="*/ 0 w 62"/>
                <a:gd name="T5" fmla="*/ 51 h 69"/>
                <a:gd name="T6" fmla="*/ 42 w 62"/>
                <a:gd name="T7" fmla="*/ 0 h 69"/>
                <a:gd name="T8" fmla="*/ 62 w 62"/>
                <a:gd name="T9" fmla="*/ 18 h 69"/>
              </a:gdLst>
              <a:ahLst/>
              <a:cxnLst>
                <a:cxn ang="0">
                  <a:pos x="T0" y="T1"/>
                </a:cxn>
                <a:cxn ang="0">
                  <a:pos x="T2" y="T3"/>
                </a:cxn>
                <a:cxn ang="0">
                  <a:pos x="T4" y="T5"/>
                </a:cxn>
                <a:cxn ang="0">
                  <a:pos x="T6" y="T7"/>
                </a:cxn>
                <a:cxn ang="0">
                  <a:pos x="T8" y="T9"/>
                </a:cxn>
              </a:cxnLst>
              <a:rect l="0" t="0" r="r" b="b"/>
              <a:pathLst>
                <a:path w="62" h="69">
                  <a:moveTo>
                    <a:pt x="62" y="18"/>
                  </a:moveTo>
                  <a:lnTo>
                    <a:pt x="19" y="69"/>
                  </a:lnTo>
                  <a:lnTo>
                    <a:pt x="0" y="51"/>
                  </a:lnTo>
                  <a:lnTo>
                    <a:pt x="42" y="0"/>
                  </a:lnTo>
                  <a:lnTo>
                    <a:pt x="62"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10">
              <a:extLst>
                <a:ext uri="{FF2B5EF4-FFF2-40B4-BE49-F238E27FC236}">
                  <a16:creationId xmlns:a16="http://schemas.microsoft.com/office/drawing/2014/main" id="{C1455AAF-CFBE-4173-B930-2877854C7335}"/>
                </a:ext>
              </a:extLst>
            </p:cNvPr>
            <p:cNvSpPr>
              <a:spLocks/>
            </p:cNvSpPr>
            <p:nvPr/>
          </p:nvSpPr>
          <p:spPr bwMode="auto">
            <a:xfrm>
              <a:off x="10701338" y="3995738"/>
              <a:ext cx="42863" cy="42863"/>
            </a:xfrm>
            <a:custGeom>
              <a:avLst/>
              <a:gdLst>
                <a:gd name="T0" fmla="*/ 67 w 67"/>
                <a:gd name="T1" fmla="*/ 20 h 67"/>
                <a:gd name="T2" fmla="*/ 45 w 67"/>
                <a:gd name="T3" fmla="*/ 0 h 67"/>
                <a:gd name="T4" fmla="*/ 0 w 67"/>
                <a:gd name="T5" fmla="*/ 47 h 67"/>
                <a:gd name="T6" fmla="*/ 21 w 67"/>
                <a:gd name="T7" fmla="*/ 67 h 67"/>
                <a:gd name="T8" fmla="*/ 67 w 67"/>
                <a:gd name="T9" fmla="*/ 20 h 67"/>
              </a:gdLst>
              <a:ahLst/>
              <a:cxnLst>
                <a:cxn ang="0">
                  <a:pos x="T0" y="T1"/>
                </a:cxn>
                <a:cxn ang="0">
                  <a:pos x="T2" y="T3"/>
                </a:cxn>
                <a:cxn ang="0">
                  <a:pos x="T4" y="T5"/>
                </a:cxn>
                <a:cxn ang="0">
                  <a:pos x="T6" y="T7"/>
                </a:cxn>
                <a:cxn ang="0">
                  <a:pos x="T8" y="T9"/>
                </a:cxn>
              </a:cxnLst>
              <a:rect l="0" t="0" r="r" b="b"/>
              <a:pathLst>
                <a:path w="67" h="67">
                  <a:moveTo>
                    <a:pt x="67" y="20"/>
                  </a:moveTo>
                  <a:lnTo>
                    <a:pt x="45" y="0"/>
                  </a:lnTo>
                  <a:lnTo>
                    <a:pt x="0" y="47"/>
                  </a:lnTo>
                  <a:lnTo>
                    <a:pt x="21" y="67"/>
                  </a:lnTo>
                  <a:lnTo>
                    <a:pt x="67"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511">
              <a:extLst>
                <a:ext uri="{FF2B5EF4-FFF2-40B4-BE49-F238E27FC236}">
                  <a16:creationId xmlns:a16="http://schemas.microsoft.com/office/drawing/2014/main" id="{1676A83F-5D6A-417E-B8CC-83456C8E92CF}"/>
                </a:ext>
              </a:extLst>
            </p:cNvPr>
            <p:cNvSpPr>
              <a:spLocks/>
            </p:cNvSpPr>
            <p:nvPr/>
          </p:nvSpPr>
          <p:spPr bwMode="auto">
            <a:xfrm>
              <a:off x="11196638" y="4052888"/>
              <a:ext cx="33338" cy="44450"/>
            </a:xfrm>
            <a:custGeom>
              <a:avLst/>
              <a:gdLst>
                <a:gd name="T0" fmla="*/ 53 w 53"/>
                <a:gd name="T1" fmla="*/ 59 h 70"/>
                <a:gd name="T2" fmla="*/ 31 w 53"/>
                <a:gd name="T3" fmla="*/ 0 h 70"/>
                <a:gd name="T4" fmla="*/ 0 w 53"/>
                <a:gd name="T5" fmla="*/ 11 h 70"/>
                <a:gd name="T6" fmla="*/ 21 w 53"/>
                <a:gd name="T7" fmla="*/ 70 h 70"/>
                <a:gd name="T8" fmla="*/ 53 w 53"/>
                <a:gd name="T9" fmla="*/ 59 h 70"/>
              </a:gdLst>
              <a:ahLst/>
              <a:cxnLst>
                <a:cxn ang="0">
                  <a:pos x="T0" y="T1"/>
                </a:cxn>
                <a:cxn ang="0">
                  <a:pos x="T2" y="T3"/>
                </a:cxn>
                <a:cxn ang="0">
                  <a:pos x="T4" y="T5"/>
                </a:cxn>
                <a:cxn ang="0">
                  <a:pos x="T6" y="T7"/>
                </a:cxn>
                <a:cxn ang="0">
                  <a:pos x="T8" y="T9"/>
                </a:cxn>
              </a:cxnLst>
              <a:rect l="0" t="0" r="r" b="b"/>
              <a:pathLst>
                <a:path w="53" h="70">
                  <a:moveTo>
                    <a:pt x="53" y="59"/>
                  </a:moveTo>
                  <a:lnTo>
                    <a:pt x="31" y="0"/>
                  </a:lnTo>
                  <a:lnTo>
                    <a:pt x="0" y="11"/>
                  </a:lnTo>
                  <a:lnTo>
                    <a:pt x="21" y="70"/>
                  </a:lnTo>
                  <a:lnTo>
                    <a:pt x="5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12">
              <a:extLst>
                <a:ext uri="{FF2B5EF4-FFF2-40B4-BE49-F238E27FC236}">
                  <a16:creationId xmlns:a16="http://schemas.microsoft.com/office/drawing/2014/main" id="{270F5ABA-C947-4B2C-AD05-C79F55D50A91}"/>
                </a:ext>
              </a:extLst>
            </p:cNvPr>
            <p:cNvSpPr>
              <a:spLocks noChangeArrowheads="1"/>
            </p:cNvSpPr>
            <p:nvPr/>
          </p:nvSpPr>
          <p:spPr bwMode="auto">
            <a:xfrm>
              <a:off x="10479088" y="4041776"/>
              <a:ext cx="128588" cy="111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513">
              <a:extLst>
                <a:ext uri="{FF2B5EF4-FFF2-40B4-BE49-F238E27FC236}">
                  <a16:creationId xmlns:a16="http://schemas.microsoft.com/office/drawing/2014/main" id="{A66A451F-2685-4345-A978-6470F34D7673}"/>
                </a:ext>
              </a:extLst>
            </p:cNvPr>
            <p:cNvSpPr>
              <a:spLocks/>
            </p:cNvSpPr>
            <p:nvPr/>
          </p:nvSpPr>
          <p:spPr bwMode="auto">
            <a:xfrm>
              <a:off x="11058525" y="3659188"/>
              <a:ext cx="134938" cy="169863"/>
            </a:xfrm>
            <a:custGeom>
              <a:avLst/>
              <a:gdLst>
                <a:gd name="T0" fmla="*/ 0 w 214"/>
                <a:gd name="T1" fmla="*/ 0 h 269"/>
                <a:gd name="T2" fmla="*/ 214 w 214"/>
                <a:gd name="T3" fmla="*/ 218 h 269"/>
                <a:gd name="T4" fmla="*/ 165 w 214"/>
                <a:gd name="T5" fmla="*/ 269 h 269"/>
                <a:gd name="T6" fmla="*/ 0 w 214"/>
                <a:gd name="T7" fmla="*/ 132 h 269"/>
                <a:gd name="T8" fmla="*/ 0 w 214"/>
                <a:gd name="T9" fmla="*/ 0 h 269"/>
              </a:gdLst>
              <a:ahLst/>
              <a:cxnLst>
                <a:cxn ang="0">
                  <a:pos x="T0" y="T1"/>
                </a:cxn>
                <a:cxn ang="0">
                  <a:pos x="T2" y="T3"/>
                </a:cxn>
                <a:cxn ang="0">
                  <a:pos x="T4" y="T5"/>
                </a:cxn>
                <a:cxn ang="0">
                  <a:pos x="T6" y="T7"/>
                </a:cxn>
                <a:cxn ang="0">
                  <a:pos x="T8" y="T9"/>
                </a:cxn>
              </a:cxnLst>
              <a:rect l="0" t="0" r="r" b="b"/>
              <a:pathLst>
                <a:path w="214" h="269">
                  <a:moveTo>
                    <a:pt x="0" y="0"/>
                  </a:moveTo>
                  <a:lnTo>
                    <a:pt x="214" y="218"/>
                  </a:lnTo>
                  <a:lnTo>
                    <a:pt x="165" y="269"/>
                  </a:lnTo>
                  <a:lnTo>
                    <a:pt x="0" y="132"/>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514">
              <a:extLst>
                <a:ext uri="{FF2B5EF4-FFF2-40B4-BE49-F238E27FC236}">
                  <a16:creationId xmlns:a16="http://schemas.microsoft.com/office/drawing/2014/main" id="{EC4446C2-DF0F-453A-A9BD-764BFB620AD1}"/>
                </a:ext>
              </a:extLst>
            </p:cNvPr>
            <p:cNvSpPr>
              <a:spLocks/>
            </p:cNvSpPr>
            <p:nvPr/>
          </p:nvSpPr>
          <p:spPr bwMode="auto">
            <a:xfrm>
              <a:off x="10580688" y="4078288"/>
              <a:ext cx="93663" cy="73025"/>
            </a:xfrm>
            <a:custGeom>
              <a:avLst/>
              <a:gdLst>
                <a:gd name="T0" fmla="*/ 148 w 148"/>
                <a:gd name="T1" fmla="*/ 74 h 114"/>
                <a:gd name="T2" fmla="*/ 128 w 148"/>
                <a:gd name="T3" fmla="*/ 56 h 114"/>
                <a:gd name="T4" fmla="*/ 63 w 148"/>
                <a:gd name="T5" fmla="*/ 10 h 114"/>
                <a:gd name="T6" fmla="*/ 44 w 148"/>
                <a:gd name="T7" fmla="*/ 0 h 114"/>
                <a:gd name="T8" fmla="*/ 44 w 148"/>
                <a:gd name="T9" fmla="*/ 63 h 114"/>
                <a:gd name="T10" fmla="*/ 33 w 148"/>
                <a:gd name="T11" fmla="*/ 83 h 114"/>
                <a:gd name="T12" fmla="*/ 6 w 148"/>
                <a:gd name="T13" fmla="*/ 95 h 114"/>
                <a:gd name="T14" fmla="*/ 2 w 148"/>
                <a:gd name="T15" fmla="*/ 108 h 114"/>
                <a:gd name="T16" fmla="*/ 14 w 148"/>
                <a:gd name="T17" fmla="*/ 112 h 114"/>
                <a:gd name="T18" fmla="*/ 60 w 148"/>
                <a:gd name="T19" fmla="*/ 96 h 114"/>
                <a:gd name="T20" fmla="*/ 94 w 148"/>
                <a:gd name="T21" fmla="*/ 103 h 114"/>
                <a:gd name="T22" fmla="*/ 129 w 148"/>
                <a:gd name="T23" fmla="*/ 89 h 114"/>
                <a:gd name="T24" fmla="*/ 136 w 148"/>
                <a:gd name="T25" fmla="*/ 78 h 114"/>
                <a:gd name="T26" fmla="*/ 148 w 148"/>
                <a:gd name="T27" fmla="*/ 7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114">
                  <a:moveTo>
                    <a:pt x="148" y="74"/>
                  </a:moveTo>
                  <a:lnTo>
                    <a:pt x="128" y="56"/>
                  </a:lnTo>
                  <a:cubicBezTo>
                    <a:pt x="108" y="38"/>
                    <a:pt x="86" y="23"/>
                    <a:pt x="63" y="10"/>
                  </a:cubicBezTo>
                  <a:lnTo>
                    <a:pt x="44" y="0"/>
                  </a:lnTo>
                  <a:lnTo>
                    <a:pt x="44" y="63"/>
                  </a:lnTo>
                  <a:cubicBezTo>
                    <a:pt x="44" y="72"/>
                    <a:pt x="41" y="79"/>
                    <a:pt x="33" y="83"/>
                  </a:cubicBezTo>
                  <a:lnTo>
                    <a:pt x="6" y="95"/>
                  </a:lnTo>
                  <a:cubicBezTo>
                    <a:pt x="2" y="97"/>
                    <a:pt x="0" y="103"/>
                    <a:pt x="2" y="108"/>
                  </a:cubicBezTo>
                  <a:cubicBezTo>
                    <a:pt x="4" y="112"/>
                    <a:pt x="9" y="114"/>
                    <a:pt x="14" y="112"/>
                  </a:cubicBezTo>
                  <a:lnTo>
                    <a:pt x="60" y="96"/>
                  </a:lnTo>
                  <a:lnTo>
                    <a:pt x="94" y="103"/>
                  </a:lnTo>
                  <a:cubicBezTo>
                    <a:pt x="108" y="106"/>
                    <a:pt x="121" y="100"/>
                    <a:pt x="129" y="89"/>
                  </a:cubicBezTo>
                  <a:lnTo>
                    <a:pt x="136" y="78"/>
                  </a:lnTo>
                  <a:lnTo>
                    <a:pt x="148" y="74"/>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515">
              <a:extLst>
                <a:ext uri="{FF2B5EF4-FFF2-40B4-BE49-F238E27FC236}">
                  <a16:creationId xmlns:a16="http://schemas.microsoft.com/office/drawing/2014/main" id="{6CADFBF1-7357-429C-9B4B-41C19B9A9A35}"/>
                </a:ext>
              </a:extLst>
            </p:cNvPr>
            <p:cNvSpPr>
              <a:spLocks/>
            </p:cNvSpPr>
            <p:nvPr/>
          </p:nvSpPr>
          <p:spPr bwMode="auto">
            <a:xfrm>
              <a:off x="10618788" y="4132263"/>
              <a:ext cx="41275" cy="12700"/>
            </a:xfrm>
            <a:custGeom>
              <a:avLst/>
              <a:gdLst>
                <a:gd name="T0" fmla="*/ 66 w 66"/>
                <a:gd name="T1" fmla="*/ 8 h 21"/>
                <a:gd name="T2" fmla="*/ 61 w 66"/>
                <a:gd name="T3" fmla="*/ 0 h 21"/>
                <a:gd name="T4" fmla="*/ 42 w 66"/>
                <a:gd name="T5" fmla="*/ 7 h 21"/>
                <a:gd name="T6" fmla="*/ 31 w 66"/>
                <a:gd name="T7" fmla="*/ 7 h 21"/>
                <a:gd name="T8" fmla="*/ 25 w 66"/>
                <a:gd name="T9" fmla="*/ 5 h 21"/>
                <a:gd name="T10" fmla="*/ 12 w 66"/>
                <a:gd name="T11" fmla="*/ 6 h 21"/>
                <a:gd name="T12" fmla="*/ 0 w 66"/>
                <a:gd name="T13" fmla="*/ 12 h 21"/>
                <a:gd name="T14" fmla="*/ 34 w 66"/>
                <a:gd name="T15" fmla="*/ 19 h 21"/>
                <a:gd name="T16" fmla="*/ 66 w 66"/>
                <a:gd name="T17"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1">
                  <a:moveTo>
                    <a:pt x="66" y="8"/>
                  </a:moveTo>
                  <a:lnTo>
                    <a:pt x="61" y="0"/>
                  </a:lnTo>
                  <a:lnTo>
                    <a:pt x="42" y="7"/>
                  </a:lnTo>
                  <a:cubicBezTo>
                    <a:pt x="39" y="8"/>
                    <a:pt x="35" y="8"/>
                    <a:pt x="31" y="7"/>
                  </a:cubicBezTo>
                  <a:lnTo>
                    <a:pt x="25" y="5"/>
                  </a:lnTo>
                  <a:cubicBezTo>
                    <a:pt x="21" y="4"/>
                    <a:pt x="16" y="4"/>
                    <a:pt x="12" y="6"/>
                  </a:cubicBezTo>
                  <a:lnTo>
                    <a:pt x="0" y="12"/>
                  </a:lnTo>
                  <a:lnTo>
                    <a:pt x="34" y="19"/>
                  </a:lnTo>
                  <a:cubicBezTo>
                    <a:pt x="46" y="21"/>
                    <a:pt x="58" y="17"/>
                    <a:pt x="66" y="8"/>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516">
              <a:extLst>
                <a:ext uri="{FF2B5EF4-FFF2-40B4-BE49-F238E27FC236}">
                  <a16:creationId xmlns:a16="http://schemas.microsoft.com/office/drawing/2014/main" id="{DD6BFD02-ADA8-41F3-95F0-87F1F0867037}"/>
                </a:ext>
              </a:extLst>
            </p:cNvPr>
            <p:cNvSpPr>
              <a:spLocks/>
            </p:cNvSpPr>
            <p:nvPr/>
          </p:nvSpPr>
          <p:spPr bwMode="auto">
            <a:xfrm>
              <a:off x="10664825" y="3573463"/>
              <a:ext cx="58738" cy="109538"/>
            </a:xfrm>
            <a:custGeom>
              <a:avLst/>
              <a:gdLst>
                <a:gd name="T0" fmla="*/ 16 w 93"/>
                <a:gd name="T1" fmla="*/ 148 h 173"/>
                <a:gd name="T2" fmla="*/ 15 w 93"/>
                <a:gd name="T3" fmla="*/ 145 h 173"/>
                <a:gd name="T4" fmla="*/ 0 w 93"/>
                <a:gd name="T5" fmla="*/ 83 h 173"/>
                <a:gd name="T6" fmla="*/ 0 w 93"/>
                <a:gd name="T7" fmla="*/ 75 h 173"/>
                <a:gd name="T8" fmla="*/ 14 w 93"/>
                <a:gd name="T9" fmla="*/ 54 h 173"/>
                <a:gd name="T10" fmla="*/ 14 w 93"/>
                <a:gd name="T11" fmla="*/ 10 h 173"/>
                <a:gd name="T12" fmla="*/ 25 w 93"/>
                <a:gd name="T13" fmla="*/ 0 h 173"/>
                <a:gd name="T14" fmla="*/ 35 w 93"/>
                <a:gd name="T15" fmla="*/ 9 h 173"/>
                <a:gd name="T16" fmla="*/ 37 w 93"/>
                <a:gd name="T17" fmla="*/ 53 h 173"/>
                <a:gd name="T18" fmla="*/ 42 w 93"/>
                <a:gd name="T19" fmla="*/ 51 h 173"/>
                <a:gd name="T20" fmla="*/ 57 w 93"/>
                <a:gd name="T21" fmla="*/ 62 h 173"/>
                <a:gd name="T22" fmla="*/ 63 w 93"/>
                <a:gd name="T23" fmla="*/ 60 h 173"/>
                <a:gd name="T24" fmla="*/ 77 w 93"/>
                <a:gd name="T25" fmla="*/ 70 h 173"/>
                <a:gd name="T26" fmla="*/ 83 w 93"/>
                <a:gd name="T27" fmla="*/ 70 h 173"/>
                <a:gd name="T28" fmla="*/ 93 w 93"/>
                <a:gd name="T29" fmla="*/ 80 h 173"/>
                <a:gd name="T30" fmla="*/ 93 w 93"/>
                <a:gd name="T31" fmla="*/ 110 h 173"/>
                <a:gd name="T32" fmla="*/ 89 w 93"/>
                <a:gd name="T33" fmla="*/ 125 h 173"/>
                <a:gd name="T34" fmla="*/ 75 w 93"/>
                <a:gd name="T35" fmla="*/ 148 h 173"/>
                <a:gd name="T36" fmla="*/ 51 w 93"/>
                <a:gd name="T37" fmla="*/ 173 h 173"/>
                <a:gd name="T38" fmla="*/ 16 w 93"/>
                <a:gd name="T39" fmla="*/ 148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173">
                  <a:moveTo>
                    <a:pt x="16" y="148"/>
                  </a:moveTo>
                  <a:lnTo>
                    <a:pt x="15" y="145"/>
                  </a:lnTo>
                  <a:cubicBezTo>
                    <a:pt x="5" y="126"/>
                    <a:pt x="0" y="104"/>
                    <a:pt x="0" y="83"/>
                  </a:cubicBezTo>
                  <a:lnTo>
                    <a:pt x="0" y="75"/>
                  </a:lnTo>
                  <a:cubicBezTo>
                    <a:pt x="0" y="66"/>
                    <a:pt x="6" y="58"/>
                    <a:pt x="14" y="54"/>
                  </a:cubicBezTo>
                  <a:lnTo>
                    <a:pt x="14" y="10"/>
                  </a:lnTo>
                  <a:cubicBezTo>
                    <a:pt x="14" y="4"/>
                    <a:pt x="19" y="0"/>
                    <a:pt x="25" y="0"/>
                  </a:cubicBezTo>
                  <a:cubicBezTo>
                    <a:pt x="30" y="0"/>
                    <a:pt x="34" y="4"/>
                    <a:pt x="35" y="9"/>
                  </a:cubicBezTo>
                  <a:lnTo>
                    <a:pt x="37" y="53"/>
                  </a:lnTo>
                  <a:lnTo>
                    <a:pt x="42" y="51"/>
                  </a:lnTo>
                  <a:cubicBezTo>
                    <a:pt x="49" y="48"/>
                    <a:pt x="57" y="54"/>
                    <a:pt x="57" y="62"/>
                  </a:cubicBezTo>
                  <a:lnTo>
                    <a:pt x="63" y="60"/>
                  </a:lnTo>
                  <a:cubicBezTo>
                    <a:pt x="70" y="57"/>
                    <a:pt x="77" y="62"/>
                    <a:pt x="77" y="70"/>
                  </a:cubicBezTo>
                  <a:lnTo>
                    <a:pt x="83" y="70"/>
                  </a:lnTo>
                  <a:cubicBezTo>
                    <a:pt x="89" y="70"/>
                    <a:pt x="93" y="74"/>
                    <a:pt x="93" y="80"/>
                  </a:cubicBezTo>
                  <a:lnTo>
                    <a:pt x="93" y="110"/>
                  </a:lnTo>
                  <a:cubicBezTo>
                    <a:pt x="93" y="115"/>
                    <a:pt x="92" y="120"/>
                    <a:pt x="89" y="125"/>
                  </a:cubicBezTo>
                  <a:lnTo>
                    <a:pt x="75" y="148"/>
                  </a:lnTo>
                  <a:lnTo>
                    <a:pt x="51" y="173"/>
                  </a:lnTo>
                  <a:lnTo>
                    <a:pt x="16" y="148"/>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2517">
              <a:extLst>
                <a:ext uri="{FF2B5EF4-FFF2-40B4-BE49-F238E27FC236}">
                  <a16:creationId xmlns:a16="http://schemas.microsoft.com/office/drawing/2014/main" id="{9AC1CAB3-6D73-49AB-B89E-B3F886EFD204}"/>
                </a:ext>
              </a:extLst>
            </p:cNvPr>
            <p:cNvSpPr>
              <a:spLocks/>
            </p:cNvSpPr>
            <p:nvPr/>
          </p:nvSpPr>
          <p:spPr bwMode="auto">
            <a:xfrm>
              <a:off x="10688638" y="3617913"/>
              <a:ext cx="34925" cy="53975"/>
            </a:xfrm>
            <a:custGeom>
              <a:avLst/>
              <a:gdLst>
                <a:gd name="T0" fmla="*/ 21 w 55"/>
                <a:gd name="T1" fmla="*/ 57 h 86"/>
                <a:gd name="T2" fmla="*/ 0 w 55"/>
                <a:gd name="T3" fmla="*/ 79 h 86"/>
                <a:gd name="T4" fmla="*/ 29 w 55"/>
                <a:gd name="T5" fmla="*/ 86 h 86"/>
                <a:gd name="T6" fmla="*/ 37 w 55"/>
                <a:gd name="T7" fmla="*/ 78 h 86"/>
                <a:gd name="T8" fmla="*/ 51 w 55"/>
                <a:gd name="T9" fmla="*/ 55 h 86"/>
                <a:gd name="T10" fmla="*/ 55 w 55"/>
                <a:gd name="T11" fmla="*/ 40 h 86"/>
                <a:gd name="T12" fmla="*/ 55 w 55"/>
                <a:gd name="T13" fmla="*/ 10 h 86"/>
                <a:gd name="T14" fmla="*/ 45 w 55"/>
                <a:gd name="T15" fmla="*/ 0 h 86"/>
                <a:gd name="T16" fmla="*/ 39 w 55"/>
                <a:gd name="T17" fmla="*/ 0 h 86"/>
                <a:gd name="T18" fmla="*/ 35 w 55"/>
                <a:gd name="T19" fmla="*/ 28 h 86"/>
                <a:gd name="T20" fmla="*/ 21 w 55"/>
                <a:gd name="T21" fmla="*/ 5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5" h="86">
                  <a:moveTo>
                    <a:pt x="21" y="57"/>
                  </a:moveTo>
                  <a:lnTo>
                    <a:pt x="0" y="79"/>
                  </a:lnTo>
                  <a:lnTo>
                    <a:pt x="29" y="86"/>
                  </a:lnTo>
                  <a:lnTo>
                    <a:pt x="37" y="78"/>
                  </a:lnTo>
                  <a:lnTo>
                    <a:pt x="51" y="55"/>
                  </a:lnTo>
                  <a:cubicBezTo>
                    <a:pt x="54" y="50"/>
                    <a:pt x="55" y="45"/>
                    <a:pt x="55" y="40"/>
                  </a:cubicBezTo>
                  <a:lnTo>
                    <a:pt x="55" y="10"/>
                  </a:lnTo>
                  <a:cubicBezTo>
                    <a:pt x="55" y="4"/>
                    <a:pt x="51" y="0"/>
                    <a:pt x="45" y="0"/>
                  </a:cubicBezTo>
                  <a:lnTo>
                    <a:pt x="39" y="0"/>
                  </a:lnTo>
                  <a:lnTo>
                    <a:pt x="35" y="28"/>
                  </a:lnTo>
                  <a:cubicBezTo>
                    <a:pt x="34" y="39"/>
                    <a:pt x="29" y="49"/>
                    <a:pt x="21" y="57"/>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518">
              <a:extLst>
                <a:ext uri="{FF2B5EF4-FFF2-40B4-BE49-F238E27FC236}">
                  <a16:creationId xmlns:a16="http://schemas.microsoft.com/office/drawing/2014/main" id="{F069BE45-C2C5-4960-AC8B-2D8727B7D1DA}"/>
                </a:ext>
              </a:extLst>
            </p:cNvPr>
            <p:cNvSpPr>
              <a:spLocks/>
            </p:cNvSpPr>
            <p:nvPr/>
          </p:nvSpPr>
          <p:spPr bwMode="auto">
            <a:xfrm>
              <a:off x="10642600" y="3441701"/>
              <a:ext cx="74613" cy="88900"/>
            </a:xfrm>
            <a:custGeom>
              <a:avLst/>
              <a:gdLst>
                <a:gd name="T0" fmla="*/ 117 w 117"/>
                <a:gd name="T1" fmla="*/ 61 h 142"/>
                <a:gd name="T2" fmla="*/ 55 w 117"/>
                <a:gd name="T3" fmla="*/ 3 h 142"/>
                <a:gd name="T4" fmla="*/ 1 w 117"/>
                <a:gd name="T5" fmla="*/ 58 h 142"/>
                <a:gd name="T6" fmla="*/ 19 w 117"/>
                <a:gd name="T7" fmla="*/ 103 h 142"/>
                <a:gd name="T8" fmla="*/ 35 w 117"/>
                <a:gd name="T9" fmla="*/ 141 h 142"/>
                <a:gd name="T10" fmla="*/ 35 w 117"/>
                <a:gd name="T11" fmla="*/ 142 h 142"/>
                <a:gd name="T12" fmla="*/ 84 w 117"/>
                <a:gd name="T13" fmla="*/ 142 h 142"/>
                <a:gd name="T14" fmla="*/ 84 w 117"/>
                <a:gd name="T15" fmla="*/ 141 h 142"/>
                <a:gd name="T16" fmla="*/ 100 w 117"/>
                <a:gd name="T17" fmla="*/ 102 h 142"/>
                <a:gd name="T18" fmla="*/ 117 w 117"/>
                <a:gd name="T19" fmla="*/ 6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42">
                  <a:moveTo>
                    <a:pt x="117" y="61"/>
                  </a:moveTo>
                  <a:cubicBezTo>
                    <a:pt x="117" y="27"/>
                    <a:pt x="89" y="0"/>
                    <a:pt x="55" y="3"/>
                  </a:cubicBezTo>
                  <a:cubicBezTo>
                    <a:pt x="26" y="5"/>
                    <a:pt x="3" y="29"/>
                    <a:pt x="1" y="58"/>
                  </a:cubicBezTo>
                  <a:cubicBezTo>
                    <a:pt x="0" y="75"/>
                    <a:pt x="7" y="92"/>
                    <a:pt x="19" y="103"/>
                  </a:cubicBezTo>
                  <a:cubicBezTo>
                    <a:pt x="29" y="113"/>
                    <a:pt x="35" y="127"/>
                    <a:pt x="35" y="141"/>
                  </a:cubicBezTo>
                  <a:lnTo>
                    <a:pt x="35" y="142"/>
                  </a:lnTo>
                  <a:lnTo>
                    <a:pt x="84" y="142"/>
                  </a:lnTo>
                  <a:lnTo>
                    <a:pt x="84" y="141"/>
                  </a:lnTo>
                  <a:cubicBezTo>
                    <a:pt x="84" y="126"/>
                    <a:pt x="90" y="113"/>
                    <a:pt x="100" y="102"/>
                  </a:cubicBezTo>
                  <a:cubicBezTo>
                    <a:pt x="111" y="92"/>
                    <a:pt x="117" y="77"/>
                    <a:pt x="117" y="61"/>
                  </a:cubicBez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519">
              <a:extLst>
                <a:ext uri="{FF2B5EF4-FFF2-40B4-BE49-F238E27FC236}">
                  <a16:creationId xmlns:a16="http://schemas.microsoft.com/office/drawing/2014/main" id="{28D5C6AA-6BFD-4C24-BBEA-FEDE57AB094F}"/>
                </a:ext>
              </a:extLst>
            </p:cNvPr>
            <p:cNvSpPr>
              <a:spLocks noEditPoints="1"/>
            </p:cNvSpPr>
            <p:nvPr/>
          </p:nvSpPr>
          <p:spPr bwMode="auto">
            <a:xfrm>
              <a:off x="10661650" y="3470276"/>
              <a:ext cx="15875" cy="69850"/>
            </a:xfrm>
            <a:custGeom>
              <a:avLst/>
              <a:gdLst>
                <a:gd name="T0" fmla="*/ 9 w 25"/>
                <a:gd name="T1" fmla="*/ 18 h 110"/>
                <a:gd name="T2" fmla="*/ 8 w 25"/>
                <a:gd name="T3" fmla="*/ 18 h 110"/>
                <a:gd name="T4" fmla="*/ 4 w 25"/>
                <a:gd name="T5" fmla="*/ 12 h 110"/>
                <a:gd name="T6" fmla="*/ 4 w 25"/>
                <a:gd name="T7" fmla="*/ 11 h 110"/>
                <a:gd name="T8" fmla="*/ 11 w 25"/>
                <a:gd name="T9" fmla="*/ 5 h 110"/>
                <a:gd name="T10" fmla="*/ 18 w 25"/>
                <a:gd name="T11" fmla="*/ 11 h 110"/>
                <a:gd name="T12" fmla="*/ 18 w 25"/>
                <a:gd name="T13" fmla="*/ 21 h 110"/>
                <a:gd name="T14" fmla="*/ 9 w 25"/>
                <a:gd name="T15" fmla="*/ 18 h 110"/>
                <a:gd name="T16" fmla="*/ 23 w 25"/>
                <a:gd name="T17" fmla="*/ 26 h 110"/>
                <a:gd name="T18" fmla="*/ 22 w 25"/>
                <a:gd name="T19" fmla="*/ 22 h 110"/>
                <a:gd name="T20" fmla="*/ 22 w 25"/>
                <a:gd name="T21" fmla="*/ 22 h 110"/>
                <a:gd name="T22" fmla="*/ 22 w 25"/>
                <a:gd name="T23" fmla="*/ 11 h 110"/>
                <a:gd name="T24" fmla="*/ 11 w 25"/>
                <a:gd name="T25" fmla="*/ 0 h 110"/>
                <a:gd name="T26" fmla="*/ 0 w 25"/>
                <a:gd name="T27" fmla="*/ 11 h 110"/>
                <a:gd name="T28" fmla="*/ 0 w 25"/>
                <a:gd name="T29" fmla="*/ 12 h 110"/>
                <a:gd name="T30" fmla="*/ 7 w 25"/>
                <a:gd name="T31" fmla="*/ 22 h 110"/>
                <a:gd name="T32" fmla="*/ 7 w 25"/>
                <a:gd name="T33" fmla="*/ 22 h 110"/>
                <a:gd name="T34" fmla="*/ 18 w 25"/>
                <a:gd name="T35" fmla="*/ 26 h 110"/>
                <a:gd name="T36" fmla="*/ 21 w 25"/>
                <a:gd name="T37" fmla="*/ 110 h 110"/>
                <a:gd name="T38" fmla="*/ 25 w 25"/>
                <a:gd name="T39" fmla="*/ 110 h 110"/>
                <a:gd name="T40" fmla="*/ 23 w 25"/>
                <a:gd name="T41" fmla="*/ 2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110">
                  <a:moveTo>
                    <a:pt x="9" y="18"/>
                  </a:moveTo>
                  <a:lnTo>
                    <a:pt x="8" y="18"/>
                  </a:lnTo>
                  <a:cubicBezTo>
                    <a:pt x="6" y="17"/>
                    <a:pt x="4" y="14"/>
                    <a:pt x="4" y="12"/>
                  </a:cubicBezTo>
                  <a:lnTo>
                    <a:pt x="4" y="11"/>
                  </a:lnTo>
                  <a:cubicBezTo>
                    <a:pt x="4" y="8"/>
                    <a:pt x="7" y="5"/>
                    <a:pt x="11" y="5"/>
                  </a:cubicBezTo>
                  <a:cubicBezTo>
                    <a:pt x="15" y="5"/>
                    <a:pt x="18" y="8"/>
                    <a:pt x="18" y="11"/>
                  </a:cubicBezTo>
                  <a:lnTo>
                    <a:pt x="18" y="21"/>
                  </a:lnTo>
                  <a:cubicBezTo>
                    <a:pt x="15" y="20"/>
                    <a:pt x="12" y="19"/>
                    <a:pt x="9" y="18"/>
                  </a:cubicBezTo>
                  <a:close/>
                  <a:moveTo>
                    <a:pt x="23" y="26"/>
                  </a:moveTo>
                  <a:lnTo>
                    <a:pt x="22" y="22"/>
                  </a:lnTo>
                  <a:lnTo>
                    <a:pt x="22" y="22"/>
                  </a:lnTo>
                  <a:lnTo>
                    <a:pt x="22" y="11"/>
                  </a:lnTo>
                  <a:cubicBezTo>
                    <a:pt x="22" y="5"/>
                    <a:pt x="17" y="0"/>
                    <a:pt x="11" y="0"/>
                  </a:cubicBezTo>
                  <a:cubicBezTo>
                    <a:pt x="5" y="0"/>
                    <a:pt x="0" y="5"/>
                    <a:pt x="0" y="11"/>
                  </a:cubicBezTo>
                  <a:lnTo>
                    <a:pt x="0" y="12"/>
                  </a:lnTo>
                  <a:cubicBezTo>
                    <a:pt x="0" y="16"/>
                    <a:pt x="2" y="20"/>
                    <a:pt x="7" y="22"/>
                  </a:cubicBezTo>
                  <a:lnTo>
                    <a:pt x="7" y="22"/>
                  </a:lnTo>
                  <a:cubicBezTo>
                    <a:pt x="10" y="24"/>
                    <a:pt x="14" y="25"/>
                    <a:pt x="18" y="26"/>
                  </a:cubicBezTo>
                  <a:lnTo>
                    <a:pt x="21" y="110"/>
                  </a:lnTo>
                  <a:lnTo>
                    <a:pt x="25" y="110"/>
                  </a:lnTo>
                  <a:lnTo>
                    <a:pt x="23" y="2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520">
              <a:extLst>
                <a:ext uri="{FF2B5EF4-FFF2-40B4-BE49-F238E27FC236}">
                  <a16:creationId xmlns:a16="http://schemas.microsoft.com/office/drawing/2014/main" id="{B5644B2C-36AF-438A-8FE4-3DDE6A2F5730}"/>
                </a:ext>
              </a:extLst>
            </p:cNvPr>
            <p:cNvSpPr>
              <a:spLocks/>
            </p:cNvSpPr>
            <p:nvPr/>
          </p:nvSpPr>
          <p:spPr bwMode="auto">
            <a:xfrm>
              <a:off x="10677525" y="3470276"/>
              <a:ext cx="22225" cy="69850"/>
            </a:xfrm>
            <a:custGeom>
              <a:avLst/>
              <a:gdLst>
                <a:gd name="T0" fmla="*/ 24 w 35"/>
                <a:gd name="T1" fmla="*/ 0 h 110"/>
                <a:gd name="T2" fmla="*/ 23 w 35"/>
                <a:gd name="T3" fmla="*/ 0 h 110"/>
                <a:gd name="T4" fmla="*/ 12 w 35"/>
                <a:gd name="T5" fmla="*/ 11 h 110"/>
                <a:gd name="T6" fmla="*/ 12 w 35"/>
                <a:gd name="T7" fmla="*/ 22 h 110"/>
                <a:gd name="T8" fmla="*/ 0 w 35"/>
                <a:gd name="T9" fmla="*/ 22 h 110"/>
                <a:gd name="T10" fmla="*/ 0 w 35"/>
                <a:gd name="T11" fmla="*/ 27 h 110"/>
                <a:gd name="T12" fmla="*/ 12 w 35"/>
                <a:gd name="T13" fmla="*/ 26 h 110"/>
                <a:gd name="T14" fmla="*/ 9 w 35"/>
                <a:gd name="T15" fmla="*/ 110 h 110"/>
                <a:gd name="T16" fmla="*/ 13 w 35"/>
                <a:gd name="T17" fmla="*/ 110 h 110"/>
                <a:gd name="T18" fmla="*/ 16 w 35"/>
                <a:gd name="T19" fmla="*/ 26 h 110"/>
                <a:gd name="T20" fmla="*/ 16 w 35"/>
                <a:gd name="T21" fmla="*/ 21 h 110"/>
                <a:gd name="T22" fmla="*/ 17 w 35"/>
                <a:gd name="T23" fmla="*/ 11 h 110"/>
                <a:gd name="T24" fmla="*/ 23 w 35"/>
                <a:gd name="T25" fmla="*/ 5 h 110"/>
                <a:gd name="T26" fmla="*/ 24 w 35"/>
                <a:gd name="T27" fmla="*/ 5 h 110"/>
                <a:gd name="T28" fmla="*/ 30 w 35"/>
                <a:gd name="T29" fmla="*/ 11 h 110"/>
                <a:gd name="T30" fmla="*/ 30 w 35"/>
                <a:gd name="T31" fmla="*/ 12 h 110"/>
                <a:gd name="T32" fmla="*/ 26 w 35"/>
                <a:gd name="T33" fmla="*/ 18 h 110"/>
                <a:gd name="T34" fmla="*/ 20 w 35"/>
                <a:gd name="T35" fmla="*/ 20 h 110"/>
                <a:gd name="T36" fmla="*/ 20 w 35"/>
                <a:gd name="T37" fmla="*/ 25 h 110"/>
                <a:gd name="T38" fmla="*/ 28 w 35"/>
                <a:gd name="T39" fmla="*/ 22 h 110"/>
                <a:gd name="T40" fmla="*/ 35 w 35"/>
                <a:gd name="T41" fmla="*/ 12 h 110"/>
                <a:gd name="T42" fmla="*/ 35 w 35"/>
                <a:gd name="T43" fmla="*/ 11 h 110"/>
                <a:gd name="T44" fmla="*/ 24 w 35"/>
                <a:gd name="T4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110">
                  <a:moveTo>
                    <a:pt x="24" y="0"/>
                  </a:moveTo>
                  <a:lnTo>
                    <a:pt x="23" y="0"/>
                  </a:lnTo>
                  <a:cubicBezTo>
                    <a:pt x="17" y="0"/>
                    <a:pt x="12" y="5"/>
                    <a:pt x="12" y="11"/>
                  </a:cubicBezTo>
                  <a:lnTo>
                    <a:pt x="12" y="22"/>
                  </a:lnTo>
                  <a:cubicBezTo>
                    <a:pt x="8" y="22"/>
                    <a:pt x="4" y="22"/>
                    <a:pt x="0" y="22"/>
                  </a:cubicBezTo>
                  <a:lnTo>
                    <a:pt x="0" y="27"/>
                  </a:lnTo>
                  <a:cubicBezTo>
                    <a:pt x="4" y="27"/>
                    <a:pt x="8" y="27"/>
                    <a:pt x="12" y="26"/>
                  </a:cubicBezTo>
                  <a:lnTo>
                    <a:pt x="9" y="110"/>
                  </a:lnTo>
                  <a:lnTo>
                    <a:pt x="13" y="110"/>
                  </a:lnTo>
                  <a:lnTo>
                    <a:pt x="16" y="26"/>
                  </a:lnTo>
                  <a:lnTo>
                    <a:pt x="16" y="21"/>
                  </a:lnTo>
                  <a:lnTo>
                    <a:pt x="17" y="11"/>
                  </a:lnTo>
                  <a:cubicBezTo>
                    <a:pt x="17" y="8"/>
                    <a:pt x="20" y="5"/>
                    <a:pt x="23" y="5"/>
                  </a:cubicBezTo>
                  <a:lnTo>
                    <a:pt x="24" y="5"/>
                  </a:lnTo>
                  <a:cubicBezTo>
                    <a:pt x="27" y="5"/>
                    <a:pt x="30" y="8"/>
                    <a:pt x="30" y="11"/>
                  </a:cubicBezTo>
                  <a:lnTo>
                    <a:pt x="30" y="12"/>
                  </a:lnTo>
                  <a:cubicBezTo>
                    <a:pt x="30" y="14"/>
                    <a:pt x="29" y="17"/>
                    <a:pt x="26" y="18"/>
                  </a:cubicBezTo>
                  <a:cubicBezTo>
                    <a:pt x="24" y="19"/>
                    <a:pt x="22" y="19"/>
                    <a:pt x="20" y="20"/>
                  </a:cubicBezTo>
                  <a:lnTo>
                    <a:pt x="20" y="25"/>
                  </a:lnTo>
                  <a:cubicBezTo>
                    <a:pt x="23" y="24"/>
                    <a:pt x="25" y="23"/>
                    <a:pt x="28" y="22"/>
                  </a:cubicBezTo>
                  <a:cubicBezTo>
                    <a:pt x="32" y="20"/>
                    <a:pt x="35" y="16"/>
                    <a:pt x="35" y="12"/>
                  </a:cubicBezTo>
                  <a:lnTo>
                    <a:pt x="35" y="11"/>
                  </a:lnTo>
                  <a:cubicBezTo>
                    <a:pt x="35" y="5"/>
                    <a:pt x="30" y="0"/>
                    <a:pt x="24" y="0"/>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521">
              <a:extLst>
                <a:ext uri="{FF2B5EF4-FFF2-40B4-BE49-F238E27FC236}">
                  <a16:creationId xmlns:a16="http://schemas.microsoft.com/office/drawing/2014/main" id="{30B73B32-3B9E-4248-9689-106BACBFC2DE}"/>
                </a:ext>
              </a:extLst>
            </p:cNvPr>
            <p:cNvSpPr>
              <a:spLocks/>
            </p:cNvSpPr>
            <p:nvPr/>
          </p:nvSpPr>
          <p:spPr bwMode="auto">
            <a:xfrm>
              <a:off x="10664825" y="3530601"/>
              <a:ext cx="30163" cy="26988"/>
            </a:xfrm>
            <a:custGeom>
              <a:avLst/>
              <a:gdLst>
                <a:gd name="T0" fmla="*/ 0 w 49"/>
                <a:gd name="T1" fmla="*/ 0 h 42"/>
                <a:gd name="T2" fmla="*/ 0 w 49"/>
                <a:gd name="T3" fmla="*/ 28 h 42"/>
                <a:gd name="T4" fmla="*/ 7 w 49"/>
                <a:gd name="T5" fmla="*/ 35 h 42"/>
                <a:gd name="T6" fmla="*/ 17 w 49"/>
                <a:gd name="T7" fmla="*/ 35 h 42"/>
                <a:gd name="T8" fmla="*/ 17 w 49"/>
                <a:gd name="T9" fmla="*/ 42 h 42"/>
                <a:gd name="T10" fmla="*/ 32 w 49"/>
                <a:gd name="T11" fmla="*/ 42 h 42"/>
                <a:gd name="T12" fmla="*/ 32 w 49"/>
                <a:gd name="T13" fmla="*/ 35 h 42"/>
                <a:gd name="T14" fmla="*/ 42 w 49"/>
                <a:gd name="T15" fmla="*/ 35 h 42"/>
                <a:gd name="T16" fmla="*/ 49 w 49"/>
                <a:gd name="T17" fmla="*/ 28 h 42"/>
                <a:gd name="T18" fmla="*/ 49 w 49"/>
                <a:gd name="T19" fmla="*/ 0 h 42"/>
                <a:gd name="T20" fmla="*/ 0 w 4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42">
                  <a:moveTo>
                    <a:pt x="0" y="0"/>
                  </a:moveTo>
                  <a:lnTo>
                    <a:pt x="0" y="28"/>
                  </a:lnTo>
                  <a:cubicBezTo>
                    <a:pt x="0" y="32"/>
                    <a:pt x="3" y="35"/>
                    <a:pt x="7" y="35"/>
                  </a:cubicBezTo>
                  <a:lnTo>
                    <a:pt x="17" y="35"/>
                  </a:lnTo>
                  <a:lnTo>
                    <a:pt x="17" y="42"/>
                  </a:lnTo>
                  <a:lnTo>
                    <a:pt x="32" y="42"/>
                  </a:lnTo>
                  <a:lnTo>
                    <a:pt x="32" y="35"/>
                  </a:lnTo>
                  <a:lnTo>
                    <a:pt x="42" y="35"/>
                  </a:lnTo>
                  <a:cubicBezTo>
                    <a:pt x="46" y="35"/>
                    <a:pt x="49" y="32"/>
                    <a:pt x="49" y="28"/>
                  </a:cubicBezTo>
                  <a:lnTo>
                    <a:pt x="49" y="0"/>
                  </a:lnTo>
                  <a:lnTo>
                    <a:pt x="0"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522">
              <a:extLst>
                <a:ext uri="{FF2B5EF4-FFF2-40B4-BE49-F238E27FC236}">
                  <a16:creationId xmlns:a16="http://schemas.microsoft.com/office/drawing/2014/main" id="{69892E6D-CD69-4562-8108-92F95629D382}"/>
                </a:ext>
              </a:extLst>
            </p:cNvPr>
            <p:cNvSpPr>
              <a:spLocks noChangeArrowheads="1"/>
            </p:cNvSpPr>
            <p:nvPr/>
          </p:nvSpPr>
          <p:spPr bwMode="auto">
            <a:xfrm>
              <a:off x="10664825" y="3535363"/>
              <a:ext cx="23813" cy="317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523">
              <a:extLst>
                <a:ext uri="{FF2B5EF4-FFF2-40B4-BE49-F238E27FC236}">
                  <a16:creationId xmlns:a16="http://schemas.microsoft.com/office/drawing/2014/main" id="{CE54C4EC-D5FA-4124-BCE5-1BA1D40CD0E1}"/>
                </a:ext>
              </a:extLst>
            </p:cNvPr>
            <p:cNvSpPr>
              <a:spLocks noChangeArrowheads="1"/>
            </p:cNvSpPr>
            <p:nvPr/>
          </p:nvSpPr>
          <p:spPr bwMode="auto">
            <a:xfrm>
              <a:off x="10664825" y="3543301"/>
              <a:ext cx="23813" cy="317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24">
              <a:extLst>
                <a:ext uri="{FF2B5EF4-FFF2-40B4-BE49-F238E27FC236}">
                  <a16:creationId xmlns:a16="http://schemas.microsoft.com/office/drawing/2014/main" id="{B0266364-3056-4A23-B8D7-3FB65C632FC6}"/>
                </a:ext>
              </a:extLst>
            </p:cNvPr>
            <p:cNvSpPr>
              <a:spLocks/>
            </p:cNvSpPr>
            <p:nvPr/>
          </p:nvSpPr>
          <p:spPr bwMode="auto">
            <a:xfrm>
              <a:off x="10671175" y="4086226"/>
              <a:ext cx="173038" cy="63500"/>
            </a:xfrm>
            <a:custGeom>
              <a:avLst/>
              <a:gdLst>
                <a:gd name="T0" fmla="*/ 273 w 273"/>
                <a:gd name="T1" fmla="*/ 100 h 100"/>
                <a:gd name="T2" fmla="*/ 0 w 273"/>
                <a:gd name="T3" fmla="*/ 100 h 100"/>
                <a:gd name="T4" fmla="*/ 0 w 273"/>
                <a:gd name="T5" fmla="*/ 26 h 100"/>
                <a:gd name="T6" fmla="*/ 273 w 273"/>
                <a:gd name="T7" fmla="*/ 0 h 100"/>
                <a:gd name="T8" fmla="*/ 273 w 273"/>
                <a:gd name="T9" fmla="*/ 100 h 100"/>
              </a:gdLst>
              <a:ahLst/>
              <a:cxnLst>
                <a:cxn ang="0">
                  <a:pos x="T0" y="T1"/>
                </a:cxn>
                <a:cxn ang="0">
                  <a:pos x="T2" y="T3"/>
                </a:cxn>
                <a:cxn ang="0">
                  <a:pos x="T4" y="T5"/>
                </a:cxn>
                <a:cxn ang="0">
                  <a:pos x="T6" y="T7"/>
                </a:cxn>
                <a:cxn ang="0">
                  <a:pos x="T8" y="T9"/>
                </a:cxn>
              </a:cxnLst>
              <a:rect l="0" t="0" r="r" b="b"/>
              <a:pathLst>
                <a:path w="273" h="100">
                  <a:moveTo>
                    <a:pt x="273" y="100"/>
                  </a:moveTo>
                  <a:lnTo>
                    <a:pt x="0" y="100"/>
                  </a:lnTo>
                  <a:lnTo>
                    <a:pt x="0" y="26"/>
                  </a:lnTo>
                  <a:lnTo>
                    <a:pt x="273" y="0"/>
                  </a:lnTo>
                  <a:lnTo>
                    <a:pt x="273" y="1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525">
              <a:extLst>
                <a:ext uri="{FF2B5EF4-FFF2-40B4-BE49-F238E27FC236}">
                  <a16:creationId xmlns:a16="http://schemas.microsoft.com/office/drawing/2014/main" id="{D2665AF4-3235-4313-9483-CEB5A077F4B0}"/>
                </a:ext>
              </a:extLst>
            </p:cNvPr>
            <p:cNvSpPr>
              <a:spLocks/>
            </p:cNvSpPr>
            <p:nvPr/>
          </p:nvSpPr>
          <p:spPr bwMode="auto">
            <a:xfrm>
              <a:off x="10709275" y="4003676"/>
              <a:ext cx="134938" cy="144463"/>
            </a:xfrm>
            <a:custGeom>
              <a:avLst/>
              <a:gdLst>
                <a:gd name="T0" fmla="*/ 172 w 212"/>
                <a:gd name="T1" fmla="*/ 223 h 227"/>
                <a:gd name="T2" fmla="*/ 0 w 212"/>
                <a:gd name="T3" fmla="*/ 51 h 227"/>
                <a:gd name="T4" fmla="*/ 51 w 212"/>
                <a:gd name="T5" fmla="*/ 0 h 227"/>
                <a:gd name="T6" fmla="*/ 212 w 212"/>
                <a:gd name="T7" fmla="*/ 127 h 227"/>
                <a:gd name="T8" fmla="*/ 212 w 212"/>
                <a:gd name="T9" fmla="*/ 227 h 227"/>
                <a:gd name="T10" fmla="*/ 172 w 212"/>
                <a:gd name="T11" fmla="*/ 223 h 227"/>
              </a:gdLst>
              <a:ahLst/>
              <a:cxnLst>
                <a:cxn ang="0">
                  <a:pos x="T0" y="T1"/>
                </a:cxn>
                <a:cxn ang="0">
                  <a:pos x="T2" y="T3"/>
                </a:cxn>
                <a:cxn ang="0">
                  <a:pos x="T4" y="T5"/>
                </a:cxn>
                <a:cxn ang="0">
                  <a:pos x="T6" y="T7"/>
                </a:cxn>
                <a:cxn ang="0">
                  <a:pos x="T8" y="T9"/>
                </a:cxn>
                <a:cxn ang="0">
                  <a:pos x="T10" y="T11"/>
                </a:cxn>
              </a:cxnLst>
              <a:rect l="0" t="0" r="r" b="b"/>
              <a:pathLst>
                <a:path w="212" h="227">
                  <a:moveTo>
                    <a:pt x="172" y="223"/>
                  </a:moveTo>
                  <a:lnTo>
                    <a:pt x="0" y="51"/>
                  </a:lnTo>
                  <a:lnTo>
                    <a:pt x="51" y="0"/>
                  </a:lnTo>
                  <a:lnTo>
                    <a:pt x="212" y="127"/>
                  </a:lnTo>
                  <a:lnTo>
                    <a:pt x="212" y="227"/>
                  </a:lnTo>
                  <a:lnTo>
                    <a:pt x="172" y="22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526">
              <a:extLst>
                <a:ext uri="{FF2B5EF4-FFF2-40B4-BE49-F238E27FC236}">
                  <a16:creationId xmlns:a16="http://schemas.microsoft.com/office/drawing/2014/main" id="{9500F58F-B391-466D-92D3-01825F14462A}"/>
                </a:ext>
              </a:extLst>
            </p:cNvPr>
            <p:cNvSpPr>
              <a:spLocks/>
            </p:cNvSpPr>
            <p:nvPr/>
          </p:nvSpPr>
          <p:spPr bwMode="auto">
            <a:xfrm>
              <a:off x="10655300" y="3678238"/>
              <a:ext cx="171450" cy="136525"/>
            </a:xfrm>
            <a:custGeom>
              <a:avLst/>
              <a:gdLst>
                <a:gd name="T0" fmla="*/ 255 w 270"/>
                <a:gd name="T1" fmla="*/ 215 h 215"/>
                <a:gd name="T2" fmla="*/ 34 w 270"/>
                <a:gd name="T3" fmla="*/ 215 h 215"/>
                <a:gd name="T4" fmla="*/ 3 w 270"/>
                <a:gd name="T5" fmla="*/ 180 h 215"/>
                <a:gd name="T6" fmla="*/ 25 w 270"/>
                <a:gd name="T7" fmla="*/ 0 h 215"/>
                <a:gd name="T8" fmla="*/ 93 w 270"/>
                <a:gd name="T9" fmla="*/ 0 h 215"/>
                <a:gd name="T10" fmla="*/ 90 w 270"/>
                <a:gd name="T11" fmla="*/ 142 h 215"/>
                <a:gd name="T12" fmla="*/ 270 w 270"/>
                <a:gd name="T13" fmla="*/ 120 h 215"/>
                <a:gd name="T14" fmla="*/ 255 w 270"/>
                <a:gd name="T15" fmla="*/ 215 h 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215">
                  <a:moveTo>
                    <a:pt x="255" y="215"/>
                  </a:moveTo>
                  <a:lnTo>
                    <a:pt x="34" y="215"/>
                  </a:lnTo>
                  <a:cubicBezTo>
                    <a:pt x="15" y="215"/>
                    <a:pt x="0" y="198"/>
                    <a:pt x="3" y="180"/>
                  </a:cubicBezTo>
                  <a:lnTo>
                    <a:pt x="25" y="0"/>
                  </a:lnTo>
                  <a:lnTo>
                    <a:pt x="93" y="0"/>
                  </a:lnTo>
                  <a:lnTo>
                    <a:pt x="90" y="142"/>
                  </a:lnTo>
                  <a:lnTo>
                    <a:pt x="270" y="120"/>
                  </a:lnTo>
                  <a:lnTo>
                    <a:pt x="255" y="215"/>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27">
              <a:extLst>
                <a:ext uri="{FF2B5EF4-FFF2-40B4-BE49-F238E27FC236}">
                  <a16:creationId xmlns:a16="http://schemas.microsoft.com/office/drawing/2014/main" id="{DC6A1B1C-DA86-4042-A886-EC688D21625A}"/>
                </a:ext>
              </a:extLst>
            </p:cNvPr>
            <p:cNvSpPr>
              <a:spLocks/>
            </p:cNvSpPr>
            <p:nvPr/>
          </p:nvSpPr>
          <p:spPr bwMode="auto">
            <a:xfrm>
              <a:off x="11052175" y="3606801"/>
              <a:ext cx="146050" cy="144463"/>
            </a:xfrm>
            <a:custGeom>
              <a:avLst/>
              <a:gdLst>
                <a:gd name="T0" fmla="*/ 26 w 230"/>
                <a:gd name="T1" fmla="*/ 103 h 227"/>
                <a:gd name="T2" fmla="*/ 195 w 230"/>
                <a:gd name="T3" fmla="*/ 0 h 227"/>
                <a:gd name="T4" fmla="*/ 230 w 230"/>
                <a:gd name="T5" fmla="*/ 55 h 227"/>
                <a:gd name="T6" fmla="*/ 30 w 230"/>
                <a:gd name="T7" fmla="*/ 227 h 227"/>
                <a:gd name="T8" fmla="*/ 0 w 230"/>
                <a:gd name="T9" fmla="*/ 136 h 227"/>
                <a:gd name="T10" fmla="*/ 26 w 230"/>
                <a:gd name="T11" fmla="*/ 103 h 227"/>
              </a:gdLst>
              <a:ahLst/>
              <a:cxnLst>
                <a:cxn ang="0">
                  <a:pos x="T0" y="T1"/>
                </a:cxn>
                <a:cxn ang="0">
                  <a:pos x="T2" y="T3"/>
                </a:cxn>
                <a:cxn ang="0">
                  <a:pos x="T4" y="T5"/>
                </a:cxn>
                <a:cxn ang="0">
                  <a:pos x="T6" y="T7"/>
                </a:cxn>
                <a:cxn ang="0">
                  <a:pos x="T8" y="T9"/>
                </a:cxn>
                <a:cxn ang="0">
                  <a:pos x="T10" y="T11"/>
                </a:cxn>
              </a:cxnLst>
              <a:rect l="0" t="0" r="r" b="b"/>
              <a:pathLst>
                <a:path w="230" h="227">
                  <a:moveTo>
                    <a:pt x="26" y="103"/>
                  </a:moveTo>
                  <a:lnTo>
                    <a:pt x="195" y="0"/>
                  </a:lnTo>
                  <a:lnTo>
                    <a:pt x="230" y="55"/>
                  </a:lnTo>
                  <a:lnTo>
                    <a:pt x="30" y="227"/>
                  </a:lnTo>
                  <a:lnTo>
                    <a:pt x="0" y="136"/>
                  </a:lnTo>
                  <a:lnTo>
                    <a:pt x="26" y="103"/>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528">
              <a:extLst>
                <a:ext uri="{FF2B5EF4-FFF2-40B4-BE49-F238E27FC236}">
                  <a16:creationId xmlns:a16="http://schemas.microsoft.com/office/drawing/2014/main" id="{003D141F-7C1B-4126-A6C8-04FEC04E3B69}"/>
                </a:ext>
              </a:extLst>
            </p:cNvPr>
            <p:cNvSpPr>
              <a:spLocks/>
            </p:cNvSpPr>
            <p:nvPr/>
          </p:nvSpPr>
          <p:spPr bwMode="auto">
            <a:xfrm>
              <a:off x="10679113" y="3787776"/>
              <a:ext cx="138113" cy="26988"/>
            </a:xfrm>
            <a:custGeom>
              <a:avLst/>
              <a:gdLst>
                <a:gd name="T0" fmla="*/ 213 w 216"/>
                <a:gd name="T1" fmla="*/ 0 h 42"/>
                <a:gd name="T2" fmla="*/ 0 w 216"/>
                <a:gd name="T3" fmla="*/ 42 h 42"/>
                <a:gd name="T4" fmla="*/ 216 w 216"/>
                <a:gd name="T5" fmla="*/ 42 h 42"/>
                <a:gd name="T6" fmla="*/ 213 w 216"/>
                <a:gd name="T7" fmla="*/ 0 h 42"/>
              </a:gdLst>
              <a:ahLst/>
              <a:cxnLst>
                <a:cxn ang="0">
                  <a:pos x="T0" y="T1"/>
                </a:cxn>
                <a:cxn ang="0">
                  <a:pos x="T2" y="T3"/>
                </a:cxn>
                <a:cxn ang="0">
                  <a:pos x="T4" y="T5"/>
                </a:cxn>
                <a:cxn ang="0">
                  <a:pos x="T6" y="T7"/>
                </a:cxn>
              </a:cxnLst>
              <a:rect l="0" t="0" r="r" b="b"/>
              <a:pathLst>
                <a:path w="216" h="42">
                  <a:moveTo>
                    <a:pt x="213" y="0"/>
                  </a:moveTo>
                  <a:cubicBezTo>
                    <a:pt x="213" y="0"/>
                    <a:pt x="36" y="13"/>
                    <a:pt x="0" y="42"/>
                  </a:cubicBezTo>
                  <a:cubicBezTo>
                    <a:pt x="39" y="42"/>
                    <a:pt x="216" y="42"/>
                    <a:pt x="216" y="42"/>
                  </a:cubicBezTo>
                  <a:lnTo>
                    <a:pt x="213" y="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529">
              <a:extLst>
                <a:ext uri="{FF2B5EF4-FFF2-40B4-BE49-F238E27FC236}">
                  <a16:creationId xmlns:a16="http://schemas.microsoft.com/office/drawing/2014/main" id="{E267C585-CC73-428C-A163-C37EDE23D20A}"/>
                </a:ext>
              </a:extLst>
            </p:cNvPr>
            <p:cNvSpPr>
              <a:spLocks/>
            </p:cNvSpPr>
            <p:nvPr/>
          </p:nvSpPr>
          <p:spPr bwMode="auto">
            <a:xfrm>
              <a:off x="10685463" y="3678238"/>
              <a:ext cx="28575" cy="95250"/>
            </a:xfrm>
            <a:custGeom>
              <a:avLst/>
              <a:gdLst>
                <a:gd name="T0" fmla="*/ 43 w 46"/>
                <a:gd name="T1" fmla="*/ 142 h 150"/>
                <a:gd name="T2" fmla="*/ 0 w 46"/>
                <a:gd name="T3" fmla="*/ 150 h 150"/>
                <a:gd name="T4" fmla="*/ 25 w 46"/>
                <a:gd name="T5" fmla="*/ 131 h 150"/>
                <a:gd name="T6" fmla="*/ 31 w 46"/>
                <a:gd name="T7" fmla="*/ 0 h 150"/>
                <a:gd name="T8" fmla="*/ 46 w 46"/>
                <a:gd name="T9" fmla="*/ 0 h 150"/>
                <a:gd name="T10" fmla="*/ 43 w 46"/>
                <a:gd name="T11" fmla="*/ 142 h 150"/>
              </a:gdLst>
              <a:ahLst/>
              <a:cxnLst>
                <a:cxn ang="0">
                  <a:pos x="T0" y="T1"/>
                </a:cxn>
                <a:cxn ang="0">
                  <a:pos x="T2" y="T3"/>
                </a:cxn>
                <a:cxn ang="0">
                  <a:pos x="T4" y="T5"/>
                </a:cxn>
                <a:cxn ang="0">
                  <a:pos x="T6" y="T7"/>
                </a:cxn>
                <a:cxn ang="0">
                  <a:pos x="T8" y="T9"/>
                </a:cxn>
                <a:cxn ang="0">
                  <a:pos x="T10" y="T11"/>
                </a:cxn>
              </a:cxnLst>
              <a:rect l="0" t="0" r="r" b="b"/>
              <a:pathLst>
                <a:path w="46" h="150">
                  <a:moveTo>
                    <a:pt x="43" y="142"/>
                  </a:moveTo>
                  <a:lnTo>
                    <a:pt x="0" y="150"/>
                  </a:lnTo>
                  <a:cubicBezTo>
                    <a:pt x="0" y="150"/>
                    <a:pt x="6" y="137"/>
                    <a:pt x="25" y="131"/>
                  </a:cubicBezTo>
                  <a:cubicBezTo>
                    <a:pt x="25" y="109"/>
                    <a:pt x="31" y="0"/>
                    <a:pt x="31" y="0"/>
                  </a:cubicBezTo>
                  <a:lnTo>
                    <a:pt x="46" y="0"/>
                  </a:lnTo>
                  <a:lnTo>
                    <a:pt x="43" y="142"/>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530">
              <a:extLst>
                <a:ext uri="{FF2B5EF4-FFF2-40B4-BE49-F238E27FC236}">
                  <a16:creationId xmlns:a16="http://schemas.microsoft.com/office/drawing/2014/main" id="{F58EB6D1-0A39-4BDE-A576-CC22784DBFDB}"/>
                </a:ext>
              </a:extLst>
            </p:cNvPr>
            <p:cNvSpPr>
              <a:spLocks/>
            </p:cNvSpPr>
            <p:nvPr/>
          </p:nvSpPr>
          <p:spPr bwMode="auto">
            <a:xfrm>
              <a:off x="11058525" y="3632201"/>
              <a:ext cx="139700" cy="196850"/>
            </a:xfrm>
            <a:custGeom>
              <a:avLst/>
              <a:gdLst>
                <a:gd name="T0" fmla="*/ 60 w 220"/>
                <a:gd name="T1" fmla="*/ 154 h 312"/>
                <a:gd name="T2" fmla="*/ 220 w 220"/>
                <a:gd name="T3" fmla="*/ 16 h 312"/>
                <a:gd name="T4" fmla="*/ 210 w 220"/>
                <a:gd name="T5" fmla="*/ 0 h 312"/>
                <a:gd name="T6" fmla="*/ 55 w 220"/>
                <a:gd name="T7" fmla="*/ 114 h 312"/>
                <a:gd name="T8" fmla="*/ 55 w 220"/>
                <a:gd name="T9" fmla="*/ 40 h 312"/>
                <a:gd name="T10" fmla="*/ 18 w 220"/>
                <a:gd name="T11" fmla="*/ 61 h 312"/>
                <a:gd name="T12" fmla="*/ 16 w 220"/>
                <a:gd name="T13" fmla="*/ 59 h 312"/>
                <a:gd name="T14" fmla="*/ 16 w 220"/>
                <a:gd name="T15" fmla="*/ 62 h 312"/>
                <a:gd name="T16" fmla="*/ 0 w 220"/>
                <a:gd name="T17" fmla="*/ 71 h 312"/>
                <a:gd name="T18" fmla="*/ 16 w 220"/>
                <a:gd name="T19" fmla="*/ 167 h 312"/>
                <a:gd name="T20" fmla="*/ 16 w 220"/>
                <a:gd name="T21" fmla="*/ 188 h 312"/>
                <a:gd name="T22" fmla="*/ 60 w 220"/>
                <a:gd name="T23" fmla="*/ 224 h 312"/>
                <a:gd name="T24" fmla="*/ 165 w 220"/>
                <a:gd name="T25" fmla="*/ 312 h 312"/>
                <a:gd name="T26" fmla="*/ 178 w 220"/>
                <a:gd name="T27" fmla="*/ 298 h 312"/>
                <a:gd name="T28" fmla="*/ 60 w 220"/>
                <a:gd name="T29" fmla="*/ 188 h 312"/>
                <a:gd name="T30" fmla="*/ 60 w 220"/>
                <a:gd name="T31" fmla="*/ 15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0" h="312">
                  <a:moveTo>
                    <a:pt x="60" y="154"/>
                  </a:moveTo>
                  <a:lnTo>
                    <a:pt x="220" y="16"/>
                  </a:lnTo>
                  <a:lnTo>
                    <a:pt x="210" y="0"/>
                  </a:lnTo>
                  <a:lnTo>
                    <a:pt x="55" y="114"/>
                  </a:lnTo>
                  <a:lnTo>
                    <a:pt x="55" y="40"/>
                  </a:lnTo>
                  <a:lnTo>
                    <a:pt x="18" y="61"/>
                  </a:lnTo>
                  <a:lnTo>
                    <a:pt x="16" y="59"/>
                  </a:lnTo>
                  <a:lnTo>
                    <a:pt x="16" y="62"/>
                  </a:lnTo>
                  <a:lnTo>
                    <a:pt x="0" y="71"/>
                  </a:lnTo>
                  <a:lnTo>
                    <a:pt x="16" y="167"/>
                  </a:lnTo>
                  <a:lnTo>
                    <a:pt x="16" y="188"/>
                  </a:lnTo>
                  <a:lnTo>
                    <a:pt x="60" y="224"/>
                  </a:lnTo>
                  <a:lnTo>
                    <a:pt x="165" y="312"/>
                  </a:lnTo>
                  <a:lnTo>
                    <a:pt x="178" y="298"/>
                  </a:lnTo>
                  <a:lnTo>
                    <a:pt x="60" y="188"/>
                  </a:lnTo>
                  <a:lnTo>
                    <a:pt x="60" y="154"/>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531">
              <a:extLst>
                <a:ext uri="{FF2B5EF4-FFF2-40B4-BE49-F238E27FC236}">
                  <a16:creationId xmlns:a16="http://schemas.microsoft.com/office/drawing/2014/main" id="{B15C633B-F062-474D-B504-42A0AC5C344B}"/>
                </a:ext>
              </a:extLst>
            </p:cNvPr>
            <p:cNvSpPr>
              <a:spLocks/>
            </p:cNvSpPr>
            <p:nvPr/>
          </p:nvSpPr>
          <p:spPr bwMode="auto">
            <a:xfrm>
              <a:off x="10671175" y="4056063"/>
              <a:ext cx="173038" cy="93663"/>
            </a:xfrm>
            <a:custGeom>
              <a:avLst/>
              <a:gdLst>
                <a:gd name="T0" fmla="*/ 270 w 273"/>
                <a:gd name="T1" fmla="*/ 89 h 149"/>
                <a:gd name="T2" fmla="*/ 241 w 273"/>
                <a:gd name="T3" fmla="*/ 100 h 149"/>
                <a:gd name="T4" fmla="*/ 245 w 273"/>
                <a:gd name="T5" fmla="*/ 51 h 149"/>
                <a:gd name="T6" fmla="*/ 92 w 273"/>
                <a:gd name="T7" fmla="*/ 0 h 149"/>
                <a:gd name="T8" fmla="*/ 202 w 273"/>
                <a:gd name="T9" fmla="*/ 111 h 149"/>
                <a:gd name="T10" fmla="*/ 42 w 273"/>
                <a:gd name="T11" fmla="*/ 131 h 149"/>
                <a:gd name="T12" fmla="*/ 0 w 273"/>
                <a:gd name="T13" fmla="*/ 131 h 149"/>
                <a:gd name="T14" fmla="*/ 0 w 273"/>
                <a:gd name="T15" fmla="*/ 149 h 149"/>
                <a:gd name="T16" fmla="*/ 273 w 273"/>
                <a:gd name="T17" fmla="*/ 149 h 149"/>
                <a:gd name="T18" fmla="*/ 273 w 273"/>
                <a:gd name="T19" fmla="*/ 88 h 149"/>
                <a:gd name="T20" fmla="*/ 270 w 273"/>
                <a:gd name="T21" fmla="*/ 8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3" h="149">
                  <a:moveTo>
                    <a:pt x="270" y="89"/>
                  </a:moveTo>
                  <a:cubicBezTo>
                    <a:pt x="261" y="93"/>
                    <a:pt x="251" y="96"/>
                    <a:pt x="241" y="100"/>
                  </a:cubicBezTo>
                  <a:lnTo>
                    <a:pt x="245" y="51"/>
                  </a:lnTo>
                  <a:cubicBezTo>
                    <a:pt x="245" y="51"/>
                    <a:pt x="202" y="14"/>
                    <a:pt x="92" y="0"/>
                  </a:cubicBezTo>
                  <a:lnTo>
                    <a:pt x="202" y="111"/>
                  </a:lnTo>
                  <a:cubicBezTo>
                    <a:pt x="150" y="124"/>
                    <a:pt x="96" y="131"/>
                    <a:pt x="42" y="131"/>
                  </a:cubicBezTo>
                  <a:lnTo>
                    <a:pt x="0" y="131"/>
                  </a:lnTo>
                  <a:lnTo>
                    <a:pt x="0" y="149"/>
                  </a:lnTo>
                  <a:lnTo>
                    <a:pt x="273" y="149"/>
                  </a:lnTo>
                  <a:lnTo>
                    <a:pt x="273" y="88"/>
                  </a:lnTo>
                  <a:lnTo>
                    <a:pt x="270" y="8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532">
              <a:extLst>
                <a:ext uri="{FF2B5EF4-FFF2-40B4-BE49-F238E27FC236}">
                  <a16:creationId xmlns:a16="http://schemas.microsoft.com/office/drawing/2014/main" id="{25772F3A-A42A-4CE2-A244-8034787C458A}"/>
                </a:ext>
              </a:extLst>
            </p:cNvPr>
            <p:cNvSpPr>
              <a:spLocks/>
            </p:cNvSpPr>
            <p:nvPr/>
          </p:nvSpPr>
          <p:spPr bwMode="auto">
            <a:xfrm>
              <a:off x="11039475" y="4054476"/>
              <a:ext cx="177800" cy="96838"/>
            </a:xfrm>
            <a:custGeom>
              <a:avLst/>
              <a:gdLst>
                <a:gd name="T0" fmla="*/ 56 w 281"/>
                <a:gd name="T1" fmla="*/ 150 h 154"/>
                <a:gd name="T2" fmla="*/ 281 w 281"/>
                <a:gd name="T3" fmla="*/ 68 h 154"/>
                <a:gd name="T4" fmla="*/ 256 w 281"/>
                <a:gd name="T5" fmla="*/ 0 h 154"/>
                <a:gd name="T6" fmla="*/ 0 w 281"/>
                <a:gd name="T7" fmla="*/ 67 h 154"/>
                <a:gd name="T8" fmla="*/ 25 w 281"/>
                <a:gd name="T9" fmla="*/ 135 h 154"/>
                <a:gd name="T10" fmla="*/ 56 w 281"/>
                <a:gd name="T11" fmla="*/ 150 h 154"/>
              </a:gdLst>
              <a:ahLst/>
              <a:cxnLst>
                <a:cxn ang="0">
                  <a:pos x="T0" y="T1"/>
                </a:cxn>
                <a:cxn ang="0">
                  <a:pos x="T2" y="T3"/>
                </a:cxn>
                <a:cxn ang="0">
                  <a:pos x="T4" y="T5"/>
                </a:cxn>
                <a:cxn ang="0">
                  <a:pos x="T6" y="T7"/>
                </a:cxn>
                <a:cxn ang="0">
                  <a:pos x="T8" y="T9"/>
                </a:cxn>
                <a:cxn ang="0">
                  <a:pos x="T10" y="T11"/>
                </a:cxn>
              </a:cxnLst>
              <a:rect l="0" t="0" r="r" b="b"/>
              <a:pathLst>
                <a:path w="281" h="154">
                  <a:moveTo>
                    <a:pt x="56" y="150"/>
                  </a:moveTo>
                  <a:lnTo>
                    <a:pt x="281" y="68"/>
                  </a:lnTo>
                  <a:lnTo>
                    <a:pt x="256" y="0"/>
                  </a:lnTo>
                  <a:lnTo>
                    <a:pt x="0" y="67"/>
                  </a:lnTo>
                  <a:lnTo>
                    <a:pt x="25" y="135"/>
                  </a:lnTo>
                  <a:cubicBezTo>
                    <a:pt x="29" y="148"/>
                    <a:pt x="43" y="154"/>
                    <a:pt x="56" y="150"/>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533">
              <a:extLst>
                <a:ext uri="{FF2B5EF4-FFF2-40B4-BE49-F238E27FC236}">
                  <a16:creationId xmlns:a16="http://schemas.microsoft.com/office/drawing/2014/main" id="{94F68E8F-F6F6-4686-89CF-E426B7547409}"/>
                </a:ext>
              </a:extLst>
            </p:cNvPr>
            <p:cNvSpPr>
              <a:spLocks/>
            </p:cNvSpPr>
            <p:nvPr/>
          </p:nvSpPr>
          <p:spPr bwMode="auto">
            <a:xfrm>
              <a:off x="11047413" y="4081463"/>
              <a:ext cx="169863" cy="71438"/>
            </a:xfrm>
            <a:custGeom>
              <a:avLst/>
              <a:gdLst>
                <a:gd name="T0" fmla="*/ 262 w 268"/>
                <a:gd name="T1" fmla="*/ 8 h 112"/>
                <a:gd name="T2" fmla="*/ 217 w 268"/>
                <a:gd name="T3" fmla="*/ 24 h 112"/>
                <a:gd name="T4" fmla="*/ 80 w 268"/>
                <a:gd name="T5" fmla="*/ 56 h 112"/>
                <a:gd name="T6" fmla="*/ 80 w 268"/>
                <a:gd name="T7" fmla="*/ 0 h 112"/>
                <a:gd name="T8" fmla="*/ 25 w 268"/>
                <a:gd name="T9" fmla="*/ 14 h 112"/>
                <a:gd name="T10" fmla="*/ 34 w 268"/>
                <a:gd name="T11" fmla="*/ 59 h 112"/>
                <a:gd name="T12" fmla="*/ 10 w 268"/>
                <a:gd name="T13" fmla="*/ 60 h 112"/>
                <a:gd name="T14" fmla="*/ 0 w 268"/>
                <a:gd name="T15" fmla="*/ 60 h 112"/>
                <a:gd name="T16" fmla="*/ 13 w 268"/>
                <a:gd name="T17" fmla="*/ 97 h 112"/>
                <a:gd name="T18" fmla="*/ 38 w 268"/>
                <a:gd name="T19" fmla="*/ 108 h 112"/>
                <a:gd name="T20" fmla="*/ 268 w 268"/>
                <a:gd name="T21" fmla="*/ 25 h 112"/>
                <a:gd name="T22" fmla="*/ 262 w 268"/>
                <a:gd name="T23"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 h="112">
                  <a:moveTo>
                    <a:pt x="262" y="8"/>
                  </a:moveTo>
                  <a:lnTo>
                    <a:pt x="217" y="24"/>
                  </a:lnTo>
                  <a:cubicBezTo>
                    <a:pt x="173" y="40"/>
                    <a:pt x="127" y="51"/>
                    <a:pt x="80" y="56"/>
                  </a:cubicBezTo>
                  <a:lnTo>
                    <a:pt x="80" y="0"/>
                  </a:lnTo>
                  <a:lnTo>
                    <a:pt x="25" y="14"/>
                  </a:lnTo>
                  <a:lnTo>
                    <a:pt x="34" y="59"/>
                  </a:lnTo>
                  <a:cubicBezTo>
                    <a:pt x="26" y="60"/>
                    <a:pt x="18" y="60"/>
                    <a:pt x="10" y="60"/>
                  </a:cubicBezTo>
                  <a:lnTo>
                    <a:pt x="0" y="60"/>
                  </a:lnTo>
                  <a:lnTo>
                    <a:pt x="13" y="97"/>
                  </a:lnTo>
                  <a:cubicBezTo>
                    <a:pt x="17" y="107"/>
                    <a:pt x="28" y="112"/>
                    <a:pt x="38" y="108"/>
                  </a:cubicBezTo>
                  <a:lnTo>
                    <a:pt x="268" y="25"/>
                  </a:lnTo>
                  <a:lnTo>
                    <a:pt x="262" y="8"/>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535">
              <a:extLst>
                <a:ext uri="{FF2B5EF4-FFF2-40B4-BE49-F238E27FC236}">
                  <a16:creationId xmlns:a16="http://schemas.microsoft.com/office/drawing/2014/main" id="{7F1D559D-0D4F-4A41-BB91-71826C9B385F}"/>
                </a:ext>
              </a:extLst>
            </p:cNvPr>
            <p:cNvSpPr>
              <a:spLocks/>
            </p:cNvSpPr>
            <p:nvPr/>
          </p:nvSpPr>
          <p:spPr bwMode="auto">
            <a:xfrm>
              <a:off x="10617200" y="3881438"/>
              <a:ext cx="93663" cy="76200"/>
            </a:xfrm>
            <a:custGeom>
              <a:avLst/>
              <a:gdLst>
                <a:gd name="T0" fmla="*/ 27 w 147"/>
                <a:gd name="T1" fmla="*/ 0 h 122"/>
                <a:gd name="T2" fmla="*/ 120 w 147"/>
                <a:gd name="T3" fmla="*/ 0 h 122"/>
                <a:gd name="T4" fmla="*/ 147 w 147"/>
                <a:gd name="T5" fmla="*/ 27 h 122"/>
                <a:gd name="T6" fmla="*/ 147 w 147"/>
                <a:gd name="T7" fmla="*/ 65 h 122"/>
                <a:gd name="T8" fmla="*/ 120 w 147"/>
                <a:gd name="T9" fmla="*/ 92 h 122"/>
                <a:gd name="T10" fmla="*/ 111 w 147"/>
                <a:gd name="T11" fmla="*/ 92 h 122"/>
                <a:gd name="T12" fmla="*/ 111 w 147"/>
                <a:gd name="T13" fmla="*/ 122 h 122"/>
                <a:gd name="T14" fmla="*/ 77 w 147"/>
                <a:gd name="T15" fmla="*/ 92 h 122"/>
                <a:gd name="T16" fmla="*/ 27 w 147"/>
                <a:gd name="T17" fmla="*/ 92 h 122"/>
                <a:gd name="T18" fmla="*/ 0 w 147"/>
                <a:gd name="T19" fmla="*/ 65 h 122"/>
                <a:gd name="T20" fmla="*/ 0 w 147"/>
                <a:gd name="T21" fmla="*/ 27 h 122"/>
                <a:gd name="T22" fmla="*/ 27 w 147"/>
                <a:gd name="T2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7" h="122">
                  <a:moveTo>
                    <a:pt x="27" y="0"/>
                  </a:moveTo>
                  <a:lnTo>
                    <a:pt x="120" y="0"/>
                  </a:lnTo>
                  <a:cubicBezTo>
                    <a:pt x="135" y="0"/>
                    <a:pt x="147" y="12"/>
                    <a:pt x="147" y="27"/>
                  </a:cubicBezTo>
                  <a:lnTo>
                    <a:pt x="147" y="65"/>
                  </a:lnTo>
                  <a:cubicBezTo>
                    <a:pt x="147" y="80"/>
                    <a:pt x="135" y="92"/>
                    <a:pt x="120" y="92"/>
                  </a:cubicBezTo>
                  <a:lnTo>
                    <a:pt x="111" y="92"/>
                  </a:lnTo>
                  <a:lnTo>
                    <a:pt x="111" y="122"/>
                  </a:lnTo>
                  <a:lnTo>
                    <a:pt x="77" y="92"/>
                  </a:lnTo>
                  <a:lnTo>
                    <a:pt x="27" y="92"/>
                  </a:lnTo>
                  <a:cubicBezTo>
                    <a:pt x="12" y="92"/>
                    <a:pt x="0" y="80"/>
                    <a:pt x="0" y="65"/>
                  </a:cubicBezTo>
                  <a:lnTo>
                    <a:pt x="0" y="27"/>
                  </a:lnTo>
                  <a:cubicBezTo>
                    <a:pt x="0" y="12"/>
                    <a:pt x="12"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36">
              <a:extLst>
                <a:ext uri="{FF2B5EF4-FFF2-40B4-BE49-F238E27FC236}">
                  <a16:creationId xmlns:a16="http://schemas.microsoft.com/office/drawing/2014/main" id="{BBE64E8B-9209-49F6-B4AE-16A6AAB28E9F}"/>
                </a:ext>
              </a:extLst>
            </p:cNvPr>
            <p:cNvSpPr>
              <a:spLocks/>
            </p:cNvSpPr>
            <p:nvPr/>
          </p:nvSpPr>
          <p:spPr bwMode="auto">
            <a:xfrm>
              <a:off x="10558463" y="3848101"/>
              <a:ext cx="92075" cy="77788"/>
            </a:xfrm>
            <a:custGeom>
              <a:avLst/>
              <a:gdLst>
                <a:gd name="T0" fmla="*/ 120 w 146"/>
                <a:gd name="T1" fmla="*/ 0 h 122"/>
                <a:gd name="T2" fmla="*/ 27 w 146"/>
                <a:gd name="T3" fmla="*/ 0 h 122"/>
                <a:gd name="T4" fmla="*/ 0 w 146"/>
                <a:gd name="T5" fmla="*/ 27 h 122"/>
                <a:gd name="T6" fmla="*/ 0 w 146"/>
                <a:gd name="T7" fmla="*/ 65 h 122"/>
                <a:gd name="T8" fmla="*/ 27 w 146"/>
                <a:gd name="T9" fmla="*/ 92 h 122"/>
                <a:gd name="T10" fmla="*/ 36 w 146"/>
                <a:gd name="T11" fmla="*/ 92 h 122"/>
                <a:gd name="T12" fmla="*/ 36 w 146"/>
                <a:gd name="T13" fmla="*/ 122 h 122"/>
                <a:gd name="T14" fmla="*/ 69 w 146"/>
                <a:gd name="T15" fmla="*/ 92 h 122"/>
                <a:gd name="T16" fmla="*/ 120 w 146"/>
                <a:gd name="T17" fmla="*/ 92 h 122"/>
                <a:gd name="T18" fmla="*/ 146 w 146"/>
                <a:gd name="T19" fmla="*/ 65 h 122"/>
                <a:gd name="T20" fmla="*/ 146 w 146"/>
                <a:gd name="T21" fmla="*/ 27 h 122"/>
                <a:gd name="T22" fmla="*/ 120 w 146"/>
                <a:gd name="T23"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6" h="122">
                  <a:moveTo>
                    <a:pt x="120" y="0"/>
                  </a:moveTo>
                  <a:lnTo>
                    <a:pt x="27" y="0"/>
                  </a:lnTo>
                  <a:cubicBezTo>
                    <a:pt x="12" y="0"/>
                    <a:pt x="0" y="12"/>
                    <a:pt x="0" y="27"/>
                  </a:cubicBezTo>
                  <a:lnTo>
                    <a:pt x="0" y="65"/>
                  </a:lnTo>
                  <a:cubicBezTo>
                    <a:pt x="0" y="80"/>
                    <a:pt x="12" y="92"/>
                    <a:pt x="27" y="92"/>
                  </a:cubicBezTo>
                  <a:lnTo>
                    <a:pt x="36" y="92"/>
                  </a:lnTo>
                  <a:lnTo>
                    <a:pt x="36" y="122"/>
                  </a:lnTo>
                  <a:lnTo>
                    <a:pt x="69" y="92"/>
                  </a:lnTo>
                  <a:lnTo>
                    <a:pt x="120" y="92"/>
                  </a:lnTo>
                  <a:cubicBezTo>
                    <a:pt x="134" y="92"/>
                    <a:pt x="146" y="80"/>
                    <a:pt x="146" y="65"/>
                  </a:cubicBezTo>
                  <a:lnTo>
                    <a:pt x="146" y="27"/>
                  </a:lnTo>
                  <a:cubicBezTo>
                    <a:pt x="146" y="12"/>
                    <a:pt x="134" y="0"/>
                    <a:pt x="120" y="0"/>
                  </a:cubicBezTo>
                  <a:close/>
                </a:path>
              </a:pathLst>
            </a:custGeom>
            <a:solidFill>
              <a:srgbClr val="EDAC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2537">
              <a:extLst>
                <a:ext uri="{FF2B5EF4-FFF2-40B4-BE49-F238E27FC236}">
                  <a16:creationId xmlns:a16="http://schemas.microsoft.com/office/drawing/2014/main" id="{CDF61304-A22F-4173-AE89-453DE6E37409}"/>
                </a:ext>
              </a:extLst>
            </p:cNvPr>
            <p:cNvSpPr>
              <a:spLocks noChangeArrowheads="1"/>
            </p:cNvSpPr>
            <p:nvPr/>
          </p:nvSpPr>
          <p:spPr bwMode="auto">
            <a:xfrm>
              <a:off x="10653713" y="4106863"/>
              <a:ext cx="17463" cy="42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2538">
              <a:extLst>
                <a:ext uri="{FF2B5EF4-FFF2-40B4-BE49-F238E27FC236}">
                  <a16:creationId xmlns:a16="http://schemas.microsoft.com/office/drawing/2014/main" id="{40E8E80B-8484-4EBD-9478-B209DF4082DA}"/>
                </a:ext>
              </a:extLst>
            </p:cNvPr>
            <p:cNvSpPr>
              <a:spLocks noChangeArrowheads="1"/>
            </p:cNvSpPr>
            <p:nvPr/>
          </p:nvSpPr>
          <p:spPr bwMode="auto">
            <a:xfrm>
              <a:off x="10674350" y="3667126"/>
              <a:ext cx="38100" cy="11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539">
              <a:extLst>
                <a:ext uri="{FF2B5EF4-FFF2-40B4-BE49-F238E27FC236}">
                  <a16:creationId xmlns:a16="http://schemas.microsoft.com/office/drawing/2014/main" id="{6E90A8B8-960C-4F00-A88D-B9B461BD11CF}"/>
                </a:ext>
              </a:extLst>
            </p:cNvPr>
            <p:cNvSpPr>
              <a:spLocks noEditPoints="1"/>
            </p:cNvSpPr>
            <p:nvPr/>
          </p:nvSpPr>
          <p:spPr bwMode="auto">
            <a:xfrm>
              <a:off x="11187113" y="3475038"/>
              <a:ext cx="76200" cy="88900"/>
            </a:xfrm>
            <a:custGeom>
              <a:avLst/>
              <a:gdLst>
                <a:gd name="T0" fmla="*/ 72 w 121"/>
                <a:gd name="T1" fmla="*/ 103 h 141"/>
                <a:gd name="T2" fmla="*/ 19 w 121"/>
                <a:gd name="T3" fmla="*/ 71 h 141"/>
                <a:gd name="T4" fmla="*/ 51 w 121"/>
                <a:gd name="T5" fmla="*/ 18 h 141"/>
                <a:gd name="T6" fmla="*/ 103 w 121"/>
                <a:gd name="T7" fmla="*/ 50 h 141"/>
                <a:gd name="T8" fmla="*/ 72 w 121"/>
                <a:gd name="T9" fmla="*/ 103 h 141"/>
                <a:gd name="T10" fmla="*/ 114 w 121"/>
                <a:gd name="T11" fmla="*/ 47 h 141"/>
                <a:gd name="T12" fmla="*/ 48 w 121"/>
                <a:gd name="T13" fmla="*/ 7 h 141"/>
                <a:gd name="T14" fmla="*/ 8 w 121"/>
                <a:gd name="T15" fmla="*/ 74 h 141"/>
                <a:gd name="T16" fmla="*/ 68 w 121"/>
                <a:gd name="T17" fmla="*/ 115 h 141"/>
                <a:gd name="T18" fmla="*/ 74 w 121"/>
                <a:gd name="T19" fmla="*/ 140 h 141"/>
                <a:gd name="T20" fmla="*/ 75 w 121"/>
                <a:gd name="T21" fmla="*/ 141 h 141"/>
                <a:gd name="T22" fmla="*/ 87 w 121"/>
                <a:gd name="T23" fmla="*/ 139 h 141"/>
                <a:gd name="T24" fmla="*/ 80 w 121"/>
                <a:gd name="T25" fmla="*/ 112 h 141"/>
                <a:gd name="T26" fmla="*/ 114 w 121"/>
                <a:gd name="T27" fmla="*/ 4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41">
                  <a:moveTo>
                    <a:pt x="72" y="103"/>
                  </a:moveTo>
                  <a:cubicBezTo>
                    <a:pt x="48" y="108"/>
                    <a:pt x="25" y="94"/>
                    <a:pt x="19" y="71"/>
                  </a:cubicBezTo>
                  <a:cubicBezTo>
                    <a:pt x="13" y="48"/>
                    <a:pt x="27" y="24"/>
                    <a:pt x="51" y="18"/>
                  </a:cubicBezTo>
                  <a:cubicBezTo>
                    <a:pt x="74" y="12"/>
                    <a:pt x="97" y="27"/>
                    <a:pt x="103" y="50"/>
                  </a:cubicBezTo>
                  <a:cubicBezTo>
                    <a:pt x="109" y="73"/>
                    <a:pt x="95" y="97"/>
                    <a:pt x="72" y="103"/>
                  </a:cubicBezTo>
                  <a:close/>
                  <a:moveTo>
                    <a:pt x="114" y="47"/>
                  </a:moveTo>
                  <a:cubicBezTo>
                    <a:pt x="107" y="18"/>
                    <a:pt x="77" y="0"/>
                    <a:pt x="48" y="7"/>
                  </a:cubicBezTo>
                  <a:cubicBezTo>
                    <a:pt x="18" y="14"/>
                    <a:pt x="0" y="44"/>
                    <a:pt x="8" y="74"/>
                  </a:cubicBezTo>
                  <a:cubicBezTo>
                    <a:pt x="14" y="101"/>
                    <a:pt x="41" y="119"/>
                    <a:pt x="68" y="115"/>
                  </a:cubicBezTo>
                  <a:lnTo>
                    <a:pt x="74" y="140"/>
                  </a:lnTo>
                  <a:lnTo>
                    <a:pt x="75" y="141"/>
                  </a:lnTo>
                  <a:lnTo>
                    <a:pt x="87" y="139"/>
                  </a:lnTo>
                  <a:lnTo>
                    <a:pt x="80" y="112"/>
                  </a:lnTo>
                  <a:cubicBezTo>
                    <a:pt x="106" y="102"/>
                    <a:pt x="121" y="75"/>
                    <a:pt x="114" y="47"/>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540">
              <a:extLst>
                <a:ext uri="{FF2B5EF4-FFF2-40B4-BE49-F238E27FC236}">
                  <a16:creationId xmlns:a16="http://schemas.microsoft.com/office/drawing/2014/main" id="{8152B3E1-CF7E-4D4F-B9D9-491B4D2669E7}"/>
                </a:ext>
              </a:extLst>
            </p:cNvPr>
            <p:cNvSpPr>
              <a:spLocks/>
            </p:cNvSpPr>
            <p:nvPr/>
          </p:nvSpPr>
          <p:spPr bwMode="auto">
            <a:xfrm>
              <a:off x="10810875" y="3638551"/>
              <a:ext cx="265113" cy="523875"/>
            </a:xfrm>
            <a:custGeom>
              <a:avLst/>
              <a:gdLst>
                <a:gd name="T0" fmla="*/ 389 w 419"/>
                <a:gd name="T1" fmla="*/ 828 h 828"/>
                <a:gd name="T2" fmla="*/ 30 w 419"/>
                <a:gd name="T3" fmla="*/ 828 h 828"/>
                <a:gd name="T4" fmla="*/ 0 w 419"/>
                <a:gd name="T5" fmla="*/ 798 h 828"/>
                <a:gd name="T6" fmla="*/ 0 w 419"/>
                <a:gd name="T7" fmla="*/ 30 h 828"/>
                <a:gd name="T8" fmla="*/ 30 w 419"/>
                <a:gd name="T9" fmla="*/ 0 h 828"/>
                <a:gd name="T10" fmla="*/ 389 w 419"/>
                <a:gd name="T11" fmla="*/ 0 h 828"/>
                <a:gd name="T12" fmla="*/ 419 w 419"/>
                <a:gd name="T13" fmla="*/ 30 h 828"/>
                <a:gd name="T14" fmla="*/ 419 w 419"/>
                <a:gd name="T15" fmla="*/ 798 h 828"/>
                <a:gd name="T16" fmla="*/ 389 w 419"/>
                <a:gd name="T17" fmla="*/ 82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828">
                  <a:moveTo>
                    <a:pt x="389" y="828"/>
                  </a:moveTo>
                  <a:lnTo>
                    <a:pt x="30" y="828"/>
                  </a:lnTo>
                  <a:cubicBezTo>
                    <a:pt x="13" y="828"/>
                    <a:pt x="0" y="815"/>
                    <a:pt x="0" y="798"/>
                  </a:cubicBezTo>
                  <a:lnTo>
                    <a:pt x="0" y="30"/>
                  </a:lnTo>
                  <a:cubicBezTo>
                    <a:pt x="0" y="13"/>
                    <a:pt x="13" y="0"/>
                    <a:pt x="30" y="0"/>
                  </a:cubicBezTo>
                  <a:lnTo>
                    <a:pt x="389" y="0"/>
                  </a:lnTo>
                  <a:cubicBezTo>
                    <a:pt x="406" y="0"/>
                    <a:pt x="419" y="13"/>
                    <a:pt x="419" y="30"/>
                  </a:cubicBezTo>
                  <a:lnTo>
                    <a:pt x="419" y="798"/>
                  </a:lnTo>
                  <a:cubicBezTo>
                    <a:pt x="419" y="815"/>
                    <a:pt x="406" y="828"/>
                    <a:pt x="389" y="8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2541">
              <a:extLst>
                <a:ext uri="{FF2B5EF4-FFF2-40B4-BE49-F238E27FC236}">
                  <a16:creationId xmlns:a16="http://schemas.microsoft.com/office/drawing/2014/main" id="{41A92590-69E5-4137-807A-CC386D9DBE50}"/>
                </a:ext>
              </a:extLst>
            </p:cNvPr>
            <p:cNvSpPr>
              <a:spLocks noChangeArrowheads="1"/>
            </p:cNvSpPr>
            <p:nvPr/>
          </p:nvSpPr>
          <p:spPr bwMode="auto">
            <a:xfrm>
              <a:off x="10825163" y="3686176"/>
              <a:ext cx="234950" cy="395288"/>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542">
              <a:extLst>
                <a:ext uri="{FF2B5EF4-FFF2-40B4-BE49-F238E27FC236}">
                  <a16:creationId xmlns:a16="http://schemas.microsoft.com/office/drawing/2014/main" id="{015DF42D-6C62-48AA-B39C-87684BE5CF0D}"/>
                </a:ext>
              </a:extLst>
            </p:cNvPr>
            <p:cNvSpPr>
              <a:spLocks noEditPoints="1"/>
            </p:cNvSpPr>
            <p:nvPr/>
          </p:nvSpPr>
          <p:spPr bwMode="auto">
            <a:xfrm>
              <a:off x="10810875" y="3638551"/>
              <a:ext cx="234950" cy="234950"/>
            </a:xfrm>
            <a:custGeom>
              <a:avLst/>
              <a:gdLst>
                <a:gd name="T0" fmla="*/ 275 w 371"/>
                <a:gd name="T1" fmla="*/ 39 h 372"/>
                <a:gd name="T2" fmla="*/ 144 w 371"/>
                <a:gd name="T3" fmla="*/ 39 h 372"/>
                <a:gd name="T4" fmla="*/ 138 w 371"/>
                <a:gd name="T5" fmla="*/ 33 h 372"/>
                <a:gd name="T6" fmla="*/ 144 w 371"/>
                <a:gd name="T7" fmla="*/ 28 h 372"/>
                <a:gd name="T8" fmla="*/ 275 w 371"/>
                <a:gd name="T9" fmla="*/ 28 h 372"/>
                <a:gd name="T10" fmla="*/ 281 w 371"/>
                <a:gd name="T11" fmla="*/ 33 h 372"/>
                <a:gd name="T12" fmla="*/ 275 w 371"/>
                <a:gd name="T13" fmla="*/ 39 h 372"/>
                <a:gd name="T14" fmla="*/ 324 w 371"/>
                <a:gd name="T15" fmla="*/ 33 h 372"/>
                <a:gd name="T16" fmla="*/ 336 w 371"/>
                <a:gd name="T17" fmla="*/ 21 h 372"/>
                <a:gd name="T18" fmla="*/ 345 w 371"/>
                <a:gd name="T19" fmla="*/ 26 h 372"/>
                <a:gd name="T20" fmla="*/ 371 w 371"/>
                <a:gd name="T21" fmla="*/ 1 h 372"/>
                <a:gd name="T22" fmla="*/ 28 w 371"/>
                <a:gd name="T23" fmla="*/ 0 h 372"/>
                <a:gd name="T24" fmla="*/ 0 w 371"/>
                <a:gd name="T25" fmla="*/ 29 h 372"/>
                <a:gd name="T26" fmla="*/ 0 w 371"/>
                <a:gd name="T27" fmla="*/ 372 h 372"/>
                <a:gd name="T28" fmla="*/ 329 w 371"/>
                <a:gd name="T29" fmla="*/ 43 h 372"/>
                <a:gd name="T30" fmla="*/ 324 w 371"/>
                <a:gd name="T31" fmla="*/ 33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72">
                  <a:moveTo>
                    <a:pt x="275" y="39"/>
                  </a:moveTo>
                  <a:lnTo>
                    <a:pt x="144" y="39"/>
                  </a:lnTo>
                  <a:cubicBezTo>
                    <a:pt x="140" y="39"/>
                    <a:pt x="138" y="37"/>
                    <a:pt x="138" y="33"/>
                  </a:cubicBezTo>
                  <a:cubicBezTo>
                    <a:pt x="138" y="30"/>
                    <a:pt x="140" y="28"/>
                    <a:pt x="144" y="28"/>
                  </a:cubicBezTo>
                  <a:lnTo>
                    <a:pt x="275" y="28"/>
                  </a:lnTo>
                  <a:cubicBezTo>
                    <a:pt x="278" y="28"/>
                    <a:pt x="281" y="30"/>
                    <a:pt x="281" y="33"/>
                  </a:cubicBezTo>
                  <a:cubicBezTo>
                    <a:pt x="281" y="37"/>
                    <a:pt x="278" y="39"/>
                    <a:pt x="275" y="39"/>
                  </a:cubicBezTo>
                  <a:close/>
                  <a:moveTo>
                    <a:pt x="324" y="33"/>
                  </a:moveTo>
                  <a:cubicBezTo>
                    <a:pt x="324" y="27"/>
                    <a:pt x="329" y="21"/>
                    <a:pt x="336" y="21"/>
                  </a:cubicBezTo>
                  <a:cubicBezTo>
                    <a:pt x="340" y="21"/>
                    <a:pt x="343" y="23"/>
                    <a:pt x="345" y="26"/>
                  </a:cubicBezTo>
                  <a:lnTo>
                    <a:pt x="371" y="1"/>
                  </a:lnTo>
                  <a:lnTo>
                    <a:pt x="28" y="0"/>
                  </a:lnTo>
                  <a:cubicBezTo>
                    <a:pt x="13" y="0"/>
                    <a:pt x="0" y="13"/>
                    <a:pt x="0" y="29"/>
                  </a:cubicBezTo>
                  <a:lnTo>
                    <a:pt x="0" y="372"/>
                  </a:lnTo>
                  <a:lnTo>
                    <a:pt x="329" y="43"/>
                  </a:lnTo>
                  <a:cubicBezTo>
                    <a:pt x="326" y="41"/>
                    <a:pt x="324" y="37"/>
                    <a:pt x="324" y="3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543">
              <a:extLst>
                <a:ext uri="{FF2B5EF4-FFF2-40B4-BE49-F238E27FC236}">
                  <a16:creationId xmlns:a16="http://schemas.microsoft.com/office/drawing/2014/main" id="{7D381729-7C3C-487F-8770-CDB07DBCFC2B}"/>
                </a:ext>
              </a:extLst>
            </p:cNvPr>
            <p:cNvSpPr>
              <a:spLocks/>
            </p:cNvSpPr>
            <p:nvPr/>
          </p:nvSpPr>
          <p:spPr bwMode="auto">
            <a:xfrm>
              <a:off x="10825163" y="3686176"/>
              <a:ext cx="174625" cy="176213"/>
            </a:xfrm>
            <a:custGeom>
              <a:avLst/>
              <a:gdLst>
                <a:gd name="T0" fmla="*/ 276 w 276"/>
                <a:gd name="T1" fmla="*/ 0 h 277"/>
                <a:gd name="T2" fmla="*/ 0 w 276"/>
                <a:gd name="T3" fmla="*/ 277 h 277"/>
                <a:gd name="T4" fmla="*/ 0 w 276"/>
                <a:gd name="T5" fmla="*/ 8 h 277"/>
                <a:gd name="T6" fmla="*/ 8 w 276"/>
                <a:gd name="T7" fmla="*/ 0 h 277"/>
                <a:gd name="T8" fmla="*/ 276 w 276"/>
                <a:gd name="T9" fmla="*/ 0 h 277"/>
              </a:gdLst>
              <a:ahLst/>
              <a:cxnLst>
                <a:cxn ang="0">
                  <a:pos x="T0" y="T1"/>
                </a:cxn>
                <a:cxn ang="0">
                  <a:pos x="T2" y="T3"/>
                </a:cxn>
                <a:cxn ang="0">
                  <a:pos x="T4" y="T5"/>
                </a:cxn>
                <a:cxn ang="0">
                  <a:pos x="T6" y="T7"/>
                </a:cxn>
                <a:cxn ang="0">
                  <a:pos x="T8" y="T9"/>
                </a:cxn>
              </a:cxnLst>
              <a:rect l="0" t="0" r="r" b="b"/>
              <a:pathLst>
                <a:path w="276" h="277">
                  <a:moveTo>
                    <a:pt x="276" y="0"/>
                  </a:moveTo>
                  <a:lnTo>
                    <a:pt x="0" y="277"/>
                  </a:lnTo>
                  <a:lnTo>
                    <a:pt x="0" y="8"/>
                  </a:lnTo>
                  <a:cubicBezTo>
                    <a:pt x="0" y="4"/>
                    <a:pt x="3" y="0"/>
                    <a:pt x="8" y="0"/>
                  </a:cubicBezTo>
                  <a:lnTo>
                    <a:pt x="276" y="0"/>
                  </a:lnTo>
                  <a:close/>
                </a:path>
              </a:pathLst>
            </a:custGeom>
            <a:solidFill>
              <a:srgbClr val="FEC9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544">
              <a:extLst>
                <a:ext uri="{FF2B5EF4-FFF2-40B4-BE49-F238E27FC236}">
                  <a16:creationId xmlns:a16="http://schemas.microsoft.com/office/drawing/2014/main" id="{8C4E09CF-81C1-4DC6-8A8F-5EF2E652F3E5}"/>
                </a:ext>
              </a:extLst>
            </p:cNvPr>
            <p:cNvSpPr>
              <a:spLocks/>
            </p:cNvSpPr>
            <p:nvPr/>
          </p:nvSpPr>
          <p:spPr bwMode="auto">
            <a:xfrm>
              <a:off x="10825163" y="3911601"/>
              <a:ext cx="234950" cy="174625"/>
            </a:xfrm>
            <a:custGeom>
              <a:avLst/>
              <a:gdLst>
                <a:gd name="T0" fmla="*/ 370 w 370"/>
                <a:gd name="T1" fmla="*/ 100 h 275"/>
                <a:gd name="T2" fmla="*/ 305 w 370"/>
                <a:gd name="T3" fmla="*/ 37 h 275"/>
                <a:gd name="T4" fmla="*/ 226 w 370"/>
                <a:gd name="T5" fmla="*/ 0 h 275"/>
                <a:gd name="T6" fmla="*/ 98 w 370"/>
                <a:gd name="T7" fmla="*/ 28 h 275"/>
                <a:gd name="T8" fmla="*/ 0 w 370"/>
                <a:gd name="T9" fmla="*/ 80 h 275"/>
                <a:gd name="T10" fmla="*/ 0 w 370"/>
                <a:gd name="T11" fmla="*/ 275 h 275"/>
                <a:gd name="T12" fmla="*/ 370 w 370"/>
                <a:gd name="T13" fmla="*/ 275 h 275"/>
                <a:gd name="T14" fmla="*/ 370 w 370"/>
                <a:gd name="T15" fmla="*/ 100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0" h="275">
                  <a:moveTo>
                    <a:pt x="370" y="100"/>
                  </a:moveTo>
                  <a:cubicBezTo>
                    <a:pt x="356" y="73"/>
                    <a:pt x="334" y="51"/>
                    <a:pt x="305" y="37"/>
                  </a:cubicBezTo>
                  <a:lnTo>
                    <a:pt x="226" y="0"/>
                  </a:lnTo>
                  <a:lnTo>
                    <a:pt x="98" y="28"/>
                  </a:lnTo>
                  <a:cubicBezTo>
                    <a:pt x="61" y="37"/>
                    <a:pt x="27" y="55"/>
                    <a:pt x="0" y="80"/>
                  </a:cubicBezTo>
                  <a:lnTo>
                    <a:pt x="0" y="275"/>
                  </a:lnTo>
                  <a:lnTo>
                    <a:pt x="370" y="275"/>
                  </a:lnTo>
                  <a:lnTo>
                    <a:pt x="370" y="10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45">
              <a:extLst>
                <a:ext uri="{FF2B5EF4-FFF2-40B4-BE49-F238E27FC236}">
                  <a16:creationId xmlns:a16="http://schemas.microsoft.com/office/drawing/2014/main" id="{23263E44-65DB-478F-9F44-B2FB6C5857B3}"/>
                </a:ext>
              </a:extLst>
            </p:cNvPr>
            <p:cNvSpPr>
              <a:spLocks/>
            </p:cNvSpPr>
            <p:nvPr/>
          </p:nvSpPr>
          <p:spPr bwMode="auto">
            <a:xfrm>
              <a:off x="10825163" y="3973513"/>
              <a:ext cx="111125" cy="112713"/>
            </a:xfrm>
            <a:custGeom>
              <a:avLst/>
              <a:gdLst>
                <a:gd name="T0" fmla="*/ 72 w 175"/>
                <a:gd name="T1" fmla="*/ 61 h 177"/>
                <a:gd name="T2" fmla="*/ 116 w 175"/>
                <a:gd name="T3" fmla="*/ 31 h 177"/>
                <a:gd name="T4" fmla="*/ 73 w 175"/>
                <a:gd name="T5" fmla="*/ 35 h 177"/>
                <a:gd name="T6" fmla="*/ 82 w 175"/>
                <a:gd name="T7" fmla="*/ 0 h 177"/>
                <a:gd name="T8" fmla="*/ 0 w 175"/>
                <a:gd name="T9" fmla="*/ 61 h 177"/>
                <a:gd name="T10" fmla="*/ 0 w 175"/>
                <a:gd name="T11" fmla="*/ 177 h 177"/>
                <a:gd name="T12" fmla="*/ 175 w 175"/>
                <a:gd name="T13" fmla="*/ 177 h 177"/>
                <a:gd name="T14" fmla="*/ 72 w 175"/>
                <a:gd name="T15" fmla="*/ 61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5" h="177">
                  <a:moveTo>
                    <a:pt x="72" y="61"/>
                  </a:moveTo>
                  <a:lnTo>
                    <a:pt x="116" y="31"/>
                  </a:lnTo>
                  <a:lnTo>
                    <a:pt x="73" y="35"/>
                  </a:lnTo>
                  <a:lnTo>
                    <a:pt x="82" y="0"/>
                  </a:lnTo>
                  <a:cubicBezTo>
                    <a:pt x="50" y="13"/>
                    <a:pt x="21" y="35"/>
                    <a:pt x="0" y="61"/>
                  </a:cubicBezTo>
                  <a:lnTo>
                    <a:pt x="0" y="177"/>
                  </a:lnTo>
                  <a:lnTo>
                    <a:pt x="175" y="177"/>
                  </a:lnTo>
                  <a:cubicBezTo>
                    <a:pt x="125" y="122"/>
                    <a:pt x="72" y="61"/>
                    <a:pt x="72" y="6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546">
              <a:extLst>
                <a:ext uri="{FF2B5EF4-FFF2-40B4-BE49-F238E27FC236}">
                  <a16:creationId xmlns:a16="http://schemas.microsoft.com/office/drawing/2014/main" id="{5954E37C-AC76-48CC-8B98-AF36CCD9E243}"/>
                </a:ext>
              </a:extLst>
            </p:cNvPr>
            <p:cNvSpPr>
              <a:spLocks/>
            </p:cNvSpPr>
            <p:nvPr/>
          </p:nvSpPr>
          <p:spPr bwMode="auto">
            <a:xfrm>
              <a:off x="10972800" y="3946526"/>
              <a:ext cx="87313" cy="139700"/>
            </a:xfrm>
            <a:custGeom>
              <a:avLst/>
              <a:gdLst>
                <a:gd name="T0" fmla="*/ 137 w 137"/>
                <a:gd name="T1" fmla="*/ 77 h 221"/>
                <a:gd name="T2" fmla="*/ 47 w 137"/>
                <a:gd name="T3" fmla="*/ 0 h 221"/>
                <a:gd name="T4" fmla="*/ 79 w 137"/>
                <a:gd name="T5" fmla="*/ 59 h 221"/>
                <a:gd name="T6" fmla="*/ 51 w 137"/>
                <a:gd name="T7" fmla="*/ 61 h 221"/>
                <a:gd name="T8" fmla="*/ 84 w 137"/>
                <a:gd name="T9" fmla="*/ 85 h 221"/>
                <a:gd name="T10" fmla="*/ 0 w 137"/>
                <a:gd name="T11" fmla="*/ 221 h 221"/>
                <a:gd name="T12" fmla="*/ 137 w 137"/>
                <a:gd name="T13" fmla="*/ 221 h 221"/>
                <a:gd name="T14" fmla="*/ 137 w 137"/>
                <a:gd name="T15" fmla="*/ 77 h 2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221">
                  <a:moveTo>
                    <a:pt x="137" y="77"/>
                  </a:moveTo>
                  <a:cubicBezTo>
                    <a:pt x="120" y="48"/>
                    <a:pt x="89" y="9"/>
                    <a:pt x="47" y="0"/>
                  </a:cubicBezTo>
                  <a:lnTo>
                    <a:pt x="79" y="59"/>
                  </a:lnTo>
                  <a:lnTo>
                    <a:pt x="51" y="61"/>
                  </a:lnTo>
                  <a:lnTo>
                    <a:pt x="84" y="85"/>
                  </a:lnTo>
                  <a:cubicBezTo>
                    <a:pt x="84" y="85"/>
                    <a:pt x="37" y="172"/>
                    <a:pt x="0" y="221"/>
                  </a:cubicBezTo>
                  <a:lnTo>
                    <a:pt x="137" y="221"/>
                  </a:lnTo>
                  <a:lnTo>
                    <a:pt x="137" y="7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547">
              <a:extLst>
                <a:ext uri="{FF2B5EF4-FFF2-40B4-BE49-F238E27FC236}">
                  <a16:creationId xmlns:a16="http://schemas.microsoft.com/office/drawing/2014/main" id="{48B720ED-420A-4F61-9D67-DEAE121D06FA}"/>
                </a:ext>
              </a:extLst>
            </p:cNvPr>
            <p:cNvSpPr>
              <a:spLocks/>
            </p:cNvSpPr>
            <p:nvPr/>
          </p:nvSpPr>
          <p:spPr bwMode="auto">
            <a:xfrm>
              <a:off x="10910888" y="3929063"/>
              <a:ext cx="82550" cy="55563"/>
            </a:xfrm>
            <a:custGeom>
              <a:avLst/>
              <a:gdLst>
                <a:gd name="T0" fmla="*/ 0 w 130"/>
                <a:gd name="T1" fmla="*/ 16 h 86"/>
                <a:gd name="T2" fmla="*/ 23 w 130"/>
                <a:gd name="T3" fmla="*/ 53 h 86"/>
                <a:gd name="T4" fmla="*/ 83 w 130"/>
                <a:gd name="T5" fmla="*/ 86 h 86"/>
                <a:gd name="T6" fmla="*/ 130 w 130"/>
                <a:gd name="T7" fmla="*/ 46 h 86"/>
                <a:gd name="T8" fmla="*/ 128 w 130"/>
                <a:gd name="T9" fmla="*/ 0 h 86"/>
                <a:gd name="T10" fmla="*/ 0 w 130"/>
                <a:gd name="T11" fmla="*/ 16 h 86"/>
              </a:gdLst>
              <a:ahLst/>
              <a:cxnLst>
                <a:cxn ang="0">
                  <a:pos x="T0" y="T1"/>
                </a:cxn>
                <a:cxn ang="0">
                  <a:pos x="T2" y="T3"/>
                </a:cxn>
                <a:cxn ang="0">
                  <a:pos x="T4" y="T5"/>
                </a:cxn>
                <a:cxn ang="0">
                  <a:pos x="T6" y="T7"/>
                </a:cxn>
                <a:cxn ang="0">
                  <a:pos x="T8" y="T9"/>
                </a:cxn>
                <a:cxn ang="0">
                  <a:pos x="T10" y="T11"/>
                </a:cxn>
              </a:cxnLst>
              <a:rect l="0" t="0" r="r" b="b"/>
              <a:pathLst>
                <a:path w="130" h="86">
                  <a:moveTo>
                    <a:pt x="0" y="16"/>
                  </a:moveTo>
                  <a:lnTo>
                    <a:pt x="23" y="53"/>
                  </a:lnTo>
                  <a:lnTo>
                    <a:pt x="83" y="86"/>
                  </a:lnTo>
                  <a:lnTo>
                    <a:pt x="130" y="46"/>
                  </a:lnTo>
                  <a:lnTo>
                    <a:pt x="128" y="0"/>
                  </a:lnTo>
                  <a:lnTo>
                    <a:pt x="0" y="16"/>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548">
              <a:extLst>
                <a:ext uri="{FF2B5EF4-FFF2-40B4-BE49-F238E27FC236}">
                  <a16:creationId xmlns:a16="http://schemas.microsoft.com/office/drawing/2014/main" id="{5132A1C1-263D-4078-A720-B32AD12E51FC}"/>
                </a:ext>
              </a:extLst>
            </p:cNvPr>
            <p:cNvSpPr>
              <a:spLocks/>
            </p:cNvSpPr>
            <p:nvPr/>
          </p:nvSpPr>
          <p:spPr bwMode="auto">
            <a:xfrm>
              <a:off x="10906125" y="3929063"/>
              <a:ext cx="88900" cy="144463"/>
            </a:xfrm>
            <a:custGeom>
              <a:avLst/>
              <a:gdLst>
                <a:gd name="T0" fmla="*/ 142 w 142"/>
                <a:gd name="T1" fmla="*/ 9 h 230"/>
                <a:gd name="T2" fmla="*/ 3 w 142"/>
                <a:gd name="T3" fmla="*/ 0 h 230"/>
                <a:gd name="T4" fmla="*/ 2 w 142"/>
                <a:gd name="T5" fmla="*/ 11 h 230"/>
                <a:gd name="T6" fmla="*/ 8 w 142"/>
                <a:gd name="T7" fmla="*/ 58 h 230"/>
                <a:gd name="T8" fmla="*/ 58 w 142"/>
                <a:gd name="T9" fmla="*/ 175 h 230"/>
                <a:gd name="T10" fmla="*/ 94 w 142"/>
                <a:gd name="T11" fmla="*/ 230 h 230"/>
                <a:gd name="T12" fmla="*/ 131 w 142"/>
                <a:gd name="T13" fmla="*/ 141 h 230"/>
                <a:gd name="T14" fmla="*/ 141 w 142"/>
                <a:gd name="T15" fmla="*/ 56 h 230"/>
                <a:gd name="T16" fmla="*/ 142 w 142"/>
                <a:gd name="T17" fmla="*/ 50 h 230"/>
                <a:gd name="T18" fmla="*/ 142 w 142"/>
                <a:gd name="T19" fmla="*/ 9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230">
                  <a:moveTo>
                    <a:pt x="142" y="9"/>
                  </a:moveTo>
                  <a:lnTo>
                    <a:pt x="3" y="0"/>
                  </a:lnTo>
                  <a:lnTo>
                    <a:pt x="2" y="11"/>
                  </a:lnTo>
                  <a:cubicBezTo>
                    <a:pt x="0" y="27"/>
                    <a:pt x="2" y="43"/>
                    <a:pt x="8" y="58"/>
                  </a:cubicBezTo>
                  <a:lnTo>
                    <a:pt x="58" y="175"/>
                  </a:lnTo>
                  <a:lnTo>
                    <a:pt x="94" y="230"/>
                  </a:lnTo>
                  <a:lnTo>
                    <a:pt x="131" y="141"/>
                  </a:lnTo>
                  <a:cubicBezTo>
                    <a:pt x="136" y="116"/>
                    <a:pt x="141" y="86"/>
                    <a:pt x="141" y="56"/>
                  </a:cubicBezTo>
                  <a:cubicBezTo>
                    <a:pt x="142" y="52"/>
                    <a:pt x="142" y="50"/>
                    <a:pt x="142" y="50"/>
                  </a:cubicBezTo>
                  <a:lnTo>
                    <a:pt x="14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549">
              <a:extLst>
                <a:ext uri="{FF2B5EF4-FFF2-40B4-BE49-F238E27FC236}">
                  <a16:creationId xmlns:a16="http://schemas.microsoft.com/office/drawing/2014/main" id="{03D1D38F-5204-4C13-AB49-756AE8075590}"/>
                </a:ext>
              </a:extLst>
            </p:cNvPr>
            <p:cNvSpPr>
              <a:spLocks/>
            </p:cNvSpPr>
            <p:nvPr/>
          </p:nvSpPr>
          <p:spPr bwMode="auto">
            <a:xfrm>
              <a:off x="10909300" y="3938588"/>
              <a:ext cx="87313" cy="57150"/>
            </a:xfrm>
            <a:custGeom>
              <a:avLst/>
              <a:gdLst>
                <a:gd name="T0" fmla="*/ 137 w 138"/>
                <a:gd name="T1" fmla="*/ 0 h 90"/>
                <a:gd name="T2" fmla="*/ 0 w 138"/>
                <a:gd name="T3" fmla="*/ 3 h 90"/>
                <a:gd name="T4" fmla="*/ 46 w 138"/>
                <a:gd name="T5" fmla="*/ 53 h 90"/>
                <a:gd name="T6" fmla="*/ 24 w 138"/>
                <a:gd name="T7" fmla="*/ 90 h 90"/>
                <a:gd name="T8" fmla="*/ 65 w 138"/>
                <a:gd name="T9" fmla="*/ 63 h 90"/>
                <a:gd name="T10" fmla="*/ 75 w 138"/>
                <a:gd name="T11" fmla="*/ 66 h 90"/>
                <a:gd name="T12" fmla="*/ 112 w 138"/>
                <a:gd name="T13" fmla="*/ 69 h 90"/>
                <a:gd name="T14" fmla="*/ 132 w 138"/>
                <a:gd name="T15" fmla="*/ 84 h 90"/>
                <a:gd name="T16" fmla="*/ 125 w 138"/>
                <a:gd name="T17" fmla="*/ 64 h 90"/>
                <a:gd name="T18" fmla="*/ 135 w 138"/>
                <a:gd name="T19" fmla="*/ 57 h 90"/>
                <a:gd name="T20" fmla="*/ 135 w 138"/>
                <a:gd name="T21" fmla="*/ 54 h 90"/>
                <a:gd name="T22" fmla="*/ 137 w 138"/>
                <a:gd name="T23"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90">
                  <a:moveTo>
                    <a:pt x="137" y="0"/>
                  </a:moveTo>
                  <a:lnTo>
                    <a:pt x="0" y="3"/>
                  </a:lnTo>
                  <a:cubicBezTo>
                    <a:pt x="0" y="3"/>
                    <a:pt x="17" y="33"/>
                    <a:pt x="46" y="53"/>
                  </a:cubicBezTo>
                  <a:lnTo>
                    <a:pt x="24" y="90"/>
                  </a:lnTo>
                  <a:lnTo>
                    <a:pt x="65" y="63"/>
                  </a:lnTo>
                  <a:cubicBezTo>
                    <a:pt x="68" y="64"/>
                    <a:pt x="71" y="65"/>
                    <a:pt x="75" y="66"/>
                  </a:cubicBezTo>
                  <a:cubicBezTo>
                    <a:pt x="91" y="70"/>
                    <a:pt x="103" y="70"/>
                    <a:pt x="112" y="69"/>
                  </a:cubicBezTo>
                  <a:lnTo>
                    <a:pt x="132" y="84"/>
                  </a:lnTo>
                  <a:lnTo>
                    <a:pt x="125" y="64"/>
                  </a:lnTo>
                  <a:cubicBezTo>
                    <a:pt x="132" y="61"/>
                    <a:pt x="135" y="57"/>
                    <a:pt x="135" y="57"/>
                  </a:cubicBezTo>
                  <a:lnTo>
                    <a:pt x="135" y="54"/>
                  </a:lnTo>
                  <a:cubicBezTo>
                    <a:pt x="137" y="36"/>
                    <a:pt x="138" y="18"/>
                    <a:pt x="13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550">
              <a:extLst>
                <a:ext uri="{FF2B5EF4-FFF2-40B4-BE49-F238E27FC236}">
                  <a16:creationId xmlns:a16="http://schemas.microsoft.com/office/drawing/2014/main" id="{88D03D87-78B4-4F9E-872E-8034BA8D3520}"/>
                </a:ext>
              </a:extLst>
            </p:cNvPr>
            <p:cNvSpPr>
              <a:spLocks/>
            </p:cNvSpPr>
            <p:nvPr/>
          </p:nvSpPr>
          <p:spPr bwMode="auto">
            <a:xfrm>
              <a:off x="10942638" y="3970338"/>
              <a:ext cx="46038" cy="115888"/>
            </a:xfrm>
            <a:custGeom>
              <a:avLst/>
              <a:gdLst>
                <a:gd name="T0" fmla="*/ 0 w 73"/>
                <a:gd name="T1" fmla="*/ 108 h 183"/>
                <a:gd name="T2" fmla="*/ 31 w 73"/>
                <a:gd name="T3" fmla="*/ 183 h 183"/>
                <a:gd name="T4" fmla="*/ 73 w 73"/>
                <a:gd name="T5" fmla="*/ 76 h 183"/>
                <a:gd name="T6" fmla="*/ 58 w 73"/>
                <a:gd name="T7" fmla="*/ 11 h 183"/>
                <a:gd name="T8" fmla="*/ 27 w 73"/>
                <a:gd name="T9" fmla="*/ 0 h 183"/>
                <a:gd name="T10" fmla="*/ 13 w 73"/>
                <a:gd name="T11" fmla="*/ 14 h 183"/>
                <a:gd name="T12" fmla="*/ 0 w 73"/>
                <a:gd name="T13" fmla="*/ 108 h 183"/>
              </a:gdLst>
              <a:ahLst/>
              <a:cxnLst>
                <a:cxn ang="0">
                  <a:pos x="T0" y="T1"/>
                </a:cxn>
                <a:cxn ang="0">
                  <a:pos x="T2" y="T3"/>
                </a:cxn>
                <a:cxn ang="0">
                  <a:pos x="T4" y="T5"/>
                </a:cxn>
                <a:cxn ang="0">
                  <a:pos x="T6" y="T7"/>
                </a:cxn>
                <a:cxn ang="0">
                  <a:pos x="T8" y="T9"/>
                </a:cxn>
                <a:cxn ang="0">
                  <a:pos x="T10" y="T11"/>
                </a:cxn>
                <a:cxn ang="0">
                  <a:pos x="T12" y="T13"/>
                </a:cxn>
              </a:cxnLst>
              <a:rect l="0" t="0" r="r" b="b"/>
              <a:pathLst>
                <a:path w="73" h="183">
                  <a:moveTo>
                    <a:pt x="0" y="108"/>
                  </a:moveTo>
                  <a:lnTo>
                    <a:pt x="31" y="183"/>
                  </a:lnTo>
                  <a:cubicBezTo>
                    <a:pt x="31" y="183"/>
                    <a:pt x="57" y="142"/>
                    <a:pt x="73" y="76"/>
                  </a:cubicBezTo>
                  <a:lnTo>
                    <a:pt x="58" y="11"/>
                  </a:lnTo>
                  <a:lnTo>
                    <a:pt x="27" y="0"/>
                  </a:lnTo>
                  <a:lnTo>
                    <a:pt x="13" y="14"/>
                  </a:lnTo>
                  <a:lnTo>
                    <a:pt x="0" y="108"/>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551">
              <a:extLst>
                <a:ext uri="{FF2B5EF4-FFF2-40B4-BE49-F238E27FC236}">
                  <a16:creationId xmlns:a16="http://schemas.microsoft.com/office/drawing/2014/main" id="{3B9F961A-FD03-4E89-A8EF-8F9DF37D5392}"/>
                </a:ext>
              </a:extLst>
            </p:cNvPr>
            <p:cNvSpPr>
              <a:spLocks/>
            </p:cNvSpPr>
            <p:nvPr/>
          </p:nvSpPr>
          <p:spPr bwMode="auto">
            <a:xfrm>
              <a:off x="10950575" y="3948113"/>
              <a:ext cx="28575" cy="31750"/>
            </a:xfrm>
            <a:custGeom>
              <a:avLst/>
              <a:gdLst>
                <a:gd name="T0" fmla="*/ 0 w 46"/>
                <a:gd name="T1" fmla="*/ 3 h 50"/>
                <a:gd name="T2" fmla="*/ 1 w 46"/>
                <a:gd name="T3" fmla="*/ 50 h 50"/>
                <a:gd name="T4" fmla="*/ 46 w 46"/>
                <a:gd name="T5" fmla="*/ 47 h 50"/>
                <a:gd name="T6" fmla="*/ 42 w 46"/>
                <a:gd name="T7" fmla="*/ 0 h 50"/>
                <a:gd name="T8" fmla="*/ 0 w 46"/>
                <a:gd name="T9" fmla="*/ 3 h 50"/>
              </a:gdLst>
              <a:ahLst/>
              <a:cxnLst>
                <a:cxn ang="0">
                  <a:pos x="T0" y="T1"/>
                </a:cxn>
                <a:cxn ang="0">
                  <a:pos x="T2" y="T3"/>
                </a:cxn>
                <a:cxn ang="0">
                  <a:pos x="T4" y="T5"/>
                </a:cxn>
                <a:cxn ang="0">
                  <a:pos x="T6" y="T7"/>
                </a:cxn>
                <a:cxn ang="0">
                  <a:pos x="T8" y="T9"/>
                </a:cxn>
              </a:cxnLst>
              <a:rect l="0" t="0" r="r" b="b"/>
              <a:pathLst>
                <a:path w="46" h="50">
                  <a:moveTo>
                    <a:pt x="0" y="3"/>
                  </a:moveTo>
                  <a:lnTo>
                    <a:pt x="1" y="50"/>
                  </a:lnTo>
                  <a:lnTo>
                    <a:pt x="46" y="47"/>
                  </a:lnTo>
                  <a:lnTo>
                    <a:pt x="42" y="0"/>
                  </a:lnTo>
                  <a:lnTo>
                    <a:pt x="0" y="3"/>
                  </a:lnTo>
                  <a:close/>
                </a:path>
              </a:pathLst>
            </a:custGeom>
            <a:solidFill>
              <a:srgbClr val="0953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552">
              <a:extLst>
                <a:ext uri="{FF2B5EF4-FFF2-40B4-BE49-F238E27FC236}">
                  <a16:creationId xmlns:a16="http://schemas.microsoft.com/office/drawing/2014/main" id="{B9EDD3C9-3E5A-4D30-8F92-3D7935DE0F11}"/>
                </a:ext>
              </a:extLst>
            </p:cNvPr>
            <p:cNvSpPr>
              <a:spLocks/>
            </p:cNvSpPr>
            <p:nvPr/>
          </p:nvSpPr>
          <p:spPr bwMode="auto">
            <a:xfrm>
              <a:off x="10848975" y="3746501"/>
              <a:ext cx="176213" cy="198438"/>
            </a:xfrm>
            <a:custGeom>
              <a:avLst/>
              <a:gdLst>
                <a:gd name="T0" fmla="*/ 153 w 279"/>
                <a:gd name="T1" fmla="*/ 0 h 311"/>
                <a:gd name="T2" fmla="*/ 153 w 279"/>
                <a:gd name="T3" fmla="*/ 0 h 311"/>
                <a:gd name="T4" fmla="*/ 28 w 279"/>
                <a:gd name="T5" fmla="*/ 115 h 311"/>
                <a:gd name="T6" fmla="*/ 22 w 279"/>
                <a:gd name="T7" fmla="*/ 114 h 311"/>
                <a:gd name="T8" fmla="*/ 0 w 279"/>
                <a:gd name="T9" fmla="*/ 136 h 311"/>
                <a:gd name="T10" fmla="*/ 0 w 279"/>
                <a:gd name="T11" fmla="*/ 161 h 311"/>
                <a:gd name="T12" fmla="*/ 31 w 279"/>
                <a:gd name="T13" fmla="*/ 192 h 311"/>
                <a:gd name="T14" fmla="*/ 35 w 279"/>
                <a:gd name="T15" fmla="*/ 192 h 311"/>
                <a:gd name="T16" fmla="*/ 153 w 279"/>
                <a:gd name="T17" fmla="*/ 311 h 311"/>
                <a:gd name="T18" fmla="*/ 279 w 279"/>
                <a:gd name="T19" fmla="*/ 186 h 311"/>
                <a:gd name="T20" fmla="*/ 279 w 279"/>
                <a:gd name="T21" fmla="*/ 126 h 311"/>
                <a:gd name="T22" fmla="*/ 153 w 279"/>
                <a:gd name="T23"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 h="311">
                  <a:moveTo>
                    <a:pt x="153" y="0"/>
                  </a:moveTo>
                  <a:lnTo>
                    <a:pt x="153" y="0"/>
                  </a:lnTo>
                  <a:cubicBezTo>
                    <a:pt x="88" y="0"/>
                    <a:pt x="34" y="51"/>
                    <a:pt x="28" y="115"/>
                  </a:cubicBezTo>
                  <a:cubicBezTo>
                    <a:pt x="26" y="115"/>
                    <a:pt x="24" y="114"/>
                    <a:pt x="22" y="114"/>
                  </a:cubicBezTo>
                  <a:cubicBezTo>
                    <a:pt x="10" y="114"/>
                    <a:pt x="0" y="124"/>
                    <a:pt x="0" y="136"/>
                  </a:cubicBezTo>
                  <a:lnTo>
                    <a:pt x="0" y="161"/>
                  </a:lnTo>
                  <a:cubicBezTo>
                    <a:pt x="0" y="178"/>
                    <a:pt x="14" y="192"/>
                    <a:pt x="31" y="192"/>
                  </a:cubicBezTo>
                  <a:lnTo>
                    <a:pt x="35" y="192"/>
                  </a:lnTo>
                  <a:cubicBezTo>
                    <a:pt x="38" y="258"/>
                    <a:pt x="86" y="311"/>
                    <a:pt x="153" y="311"/>
                  </a:cubicBezTo>
                  <a:cubicBezTo>
                    <a:pt x="222" y="311"/>
                    <a:pt x="279" y="255"/>
                    <a:pt x="279" y="186"/>
                  </a:cubicBezTo>
                  <a:lnTo>
                    <a:pt x="279" y="126"/>
                  </a:lnTo>
                  <a:cubicBezTo>
                    <a:pt x="279" y="56"/>
                    <a:pt x="222" y="0"/>
                    <a:pt x="153" y="0"/>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553">
              <a:extLst>
                <a:ext uri="{FF2B5EF4-FFF2-40B4-BE49-F238E27FC236}">
                  <a16:creationId xmlns:a16="http://schemas.microsoft.com/office/drawing/2014/main" id="{A697C9F2-3976-4289-AFD0-37C5F4CDB0C2}"/>
                </a:ext>
              </a:extLst>
            </p:cNvPr>
            <p:cNvSpPr>
              <a:spLocks/>
            </p:cNvSpPr>
            <p:nvPr/>
          </p:nvSpPr>
          <p:spPr bwMode="auto">
            <a:xfrm>
              <a:off x="10945813" y="3821113"/>
              <a:ext cx="79375" cy="123825"/>
            </a:xfrm>
            <a:custGeom>
              <a:avLst/>
              <a:gdLst>
                <a:gd name="T0" fmla="*/ 0 w 126"/>
                <a:gd name="T1" fmla="*/ 194 h 194"/>
                <a:gd name="T2" fmla="*/ 126 w 126"/>
                <a:gd name="T3" fmla="*/ 69 h 194"/>
                <a:gd name="T4" fmla="*/ 126 w 126"/>
                <a:gd name="T5" fmla="*/ 9 h 194"/>
                <a:gd name="T6" fmla="*/ 125 w 126"/>
                <a:gd name="T7" fmla="*/ 6 h 194"/>
                <a:gd name="T8" fmla="*/ 108 w 126"/>
                <a:gd name="T9" fmla="*/ 0 h 194"/>
                <a:gd name="T10" fmla="*/ 83 w 126"/>
                <a:gd name="T11" fmla="*/ 0 h 194"/>
                <a:gd name="T12" fmla="*/ 59 w 126"/>
                <a:gd name="T13" fmla="*/ 39 h 194"/>
                <a:gd name="T14" fmla="*/ 72 w 126"/>
                <a:gd name="T15" fmla="*/ 65 h 194"/>
                <a:gd name="T16" fmla="*/ 65 w 126"/>
                <a:gd name="T17" fmla="*/ 81 h 194"/>
                <a:gd name="T18" fmla="*/ 47 w 126"/>
                <a:gd name="T19" fmla="*/ 86 h 194"/>
                <a:gd name="T20" fmla="*/ 38 w 126"/>
                <a:gd name="T21" fmla="*/ 96 h 194"/>
                <a:gd name="T22" fmla="*/ 43 w 126"/>
                <a:gd name="T23" fmla="*/ 136 h 194"/>
                <a:gd name="T24" fmla="*/ 13 w 126"/>
                <a:gd name="T25" fmla="*/ 189 h 194"/>
                <a:gd name="T26" fmla="*/ 0 w 126"/>
                <a:gd name="T27" fmla="*/ 194 h 194"/>
                <a:gd name="T28" fmla="*/ 0 w 126"/>
                <a:gd name="T2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94">
                  <a:moveTo>
                    <a:pt x="0" y="194"/>
                  </a:moveTo>
                  <a:cubicBezTo>
                    <a:pt x="69" y="194"/>
                    <a:pt x="126" y="138"/>
                    <a:pt x="126" y="69"/>
                  </a:cubicBezTo>
                  <a:lnTo>
                    <a:pt x="126" y="9"/>
                  </a:lnTo>
                  <a:cubicBezTo>
                    <a:pt x="126" y="8"/>
                    <a:pt x="126" y="7"/>
                    <a:pt x="125" y="6"/>
                  </a:cubicBezTo>
                  <a:cubicBezTo>
                    <a:pt x="121" y="2"/>
                    <a:pt x="115" y="0"/>
                    <a:pt x="108" y="0"/>
                  </a:cubicBezTo>
                  <a:lnTo>
                    <a:pt x="83" y="0"/>
                  </a:lnTo>
                  <a:cubicBezTo>
                    <a:pt x="63" y="0"/>
                    <a:pt x="50" y="21"/>
                    <a:pt x="59" y="39"/>
                  </a:cubicBezTo>
                  <a:lnTo>
                    <a:pt x="72" y="65"/>
                  </a:lnTo>
                  <a:cubicBezTo>
                    <a:pt x="75" y="72"/>
                    <a:pt x="71" y="79"/>
                    <a:pt x="65" y="81"/>
                  </a:cubicBezTo>
                  <a:lnTo>
                    <a:pt x="47" y="86"/>
                  </a:lnTo>
                  <a:cubicBezTo>
                    <a:pt x="42" y="87"/>
                    <a:pt x="38" y="91"/>
                    <a:pt x="38" y="96"/>
                  </a:cubicBezTo>
                  <a:lnTo>
                    <a:pt x="43" y="136"/>
                  </a:lnTo>
                  <a:cubicBezTo>
                    <a:pt x="46" y="158"/>
                    <a:pt x="33" y="180"/>
                    <a:pt x="13" y="189"/>
                  </a:cubicBezTo>
                  <a:lnTo>
                    <a:pt x="0" y="194"/>
                  </a:lnTo>
                  <a:cubicBezTo>
                    <a:pt x="0" y="194"/>
                    <a:pt x="0" y="194"/>
                    <a:pt x="0" y="194"/>
                  </a:cubicBezTo>
                  <a:close/>
                </a:path>
              </a:pathLst>
            </a:custGeom>
            <a:solidFill>
              <a:srgbClr val="B48F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2554">
              <a:extLst>
                <a:ext uri="{FF2B5EF4-FFF2-40B4-BE49-F238E27FC236}">
                  <a16:creationId xmlns:a16="http://schemas.microsoft.com/office/drawing/2014/main" id="{B2BECCEC-BB39-4E9E-A5DF-ED80C527D32D}"/>
                </a:ext>
              </a:extLst>
            </p:cNvPr>
            <p:cNvSpPr>
              <a:spLocks noChangeArrowheads="1"/>
            </p:cNvSpPr>
            <p:nvPr/>
          </p:nvSpPr>
          <p:spPr bwMode="auto">
            <a:xfrm>
              <a:off x="10923588" y="3836988"/>
              <a:ext cx="12700"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2555">
              <a:extLst>
                <a:ext uri="{FF2B5EF4-FFF2-40B4-BE49-F238E27FC236}">
                  <a16:creationId xmlns:a16="http://schemas.microsoft.com/office/drawing/2014/main" id="{0DDB4D83-1A4B-410A-97AB-64AD537E5A76}"/>
                </a:ext>
              </a:extLst>
            </p:cNvPr>
            <p:cNvSpPr>
              <a:spLocks noChangeArrowheads="1"/>
            </p:cNvSpPr>
            <p:nvPr/>
          </p:nvSpPr>
          <p:spPr bwMode="auto">
            <a:xfrm>
              <a:off x="10993438" y="3836988"/>
              <a:ext cx="11113" cy="11113"/>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556">
              <a:extLst>
                <a:ext uri="{FF2B5EF4-FFF2-40B4-BE49-F238E27FC236}">
                  <a16:creationId xmlns:a16="http://schemas.microsoft.com/office/drawing/2014/main" id="{F0B4C49F-5C18-4B54-9EA0-AA49FC4A0015}"/>
                </a:ext>
              </a:extLst>
            </p:cNvPr>
            <p:cNvSpPr>
              <a:spLocks/>
            </p:cNvSpPr>
            <p:nvPr/>
          </p:nvSpPr>
          <p:spPr bwMode="auto">
            <a:xfrm>
              <a:off x="10861675" y="3732213"/>
              <a:ext cx="169863" cy="219075"/>
            </a:xfrm>
            <a:custGeom>
              <a:avLst/>
              <a:gdLst>
                <a:gd name="T0" fmla="*/ 237 w 267"/>
                <a:gd name="T1" fmla="*/ 90 h 346"/>
                <a:gd name="T2" fmla="*/ 251 w 267"/>
                <a:gd name="T3" fmla="*/ 79 h 346"/>
                <a:gd name="T4" fmla="*/ 257 w 267"/>
                <a:gd name="T5" fmla="*/ 73 h 346"/>
                <a:gd name="T6" fmla="*/ 257 w 267"/>
                <a:gd name="T7" fmla="*/ 31 h 346"/>
                <a:gd name="T8" fmla="*/ 246 w 267"/>
                <a:gd name="T9" fmla="*/ 16 h 346"/>
                <a:gd name="T10" fmla="*/ 240 w 267"/>
                <a:gd name="T11" fmla="*/ 42 h 346"/>
                <a:gd name="T12" fmla="*/ 210 w 267"/>
                <a:gd name="T13" fmla="*/ 3 h 346"/>
                <a:gd name="T14" fmla="*/ 206 w 267"/>
                <a:gd name="T15" fmla="*/ 0 h 346"/>
                <a:gd name="T16" fmla="*/ 190 w 267"/>
                <a:gd name="T17" fmla="*/ 23 h 346"/>
                <a:gd name="T18" fmla="*/ 123 w 267"/>
                <a:gd name="T19" fmla="*/ 14 h 346"/>
                <a:gd name="T20" fmla="*/ 62 w 267"/>
                <a:gd name="T21" fmla="*/ 23 h 346"/>
                <a:gd name="T22" fmla="*/ 0 w 267"/>
                <a:gd name="T23" fmla="*/ 127 h 346"/>
                <a:gd name="T24" fmla="*/ 0 w 267"/>
                <a:gd name="T25" fmla="*/ 137 h 346"/>
                <a:gd name="T26" fmla="*/ 22 w 267"/>
                <a:gd name="T27" fmla="*/ 159 h 346"/>
                <a:gd name="T28" fmla="*/ 22 w 267"/>
                <a:gd name="T29" fmla="*/ 215 h 346"/>
                <a:gd name="T30" fmla="*/ 10 w 267"/>
                <a:gd name="T31" fmla="*/ 215 h 346"/>
                <a:gd name="T32" fmla="*/ 6 w 267"/>
                <a:gd name="T33" fmla="*/ 215 h 346"/>
                <a:gd name="T34" fmla="*/ 25 w 267"/>
                <a:gd name="T35" fmla="*/ 276 h 346"/>
                <a:gd name="T36" fmla="*/ 25 w 267"/>
                <a:gd name="T37" fmla="*/ 276 h 346"/>
                <a:gd name="T38" fmla="*/ 135 w 267"/>
                <a:gd name="T39" fmla="*/ 346 h 346"/>
                <a:gd name="T40" fmla="*/ 167 w 267"/>
                <a:gd name="T41" fmla="*/ 346 h 346"/>
                <a:gd name="T42" fmla="*/ 256 w 267"/>
                <a:gd name="T43" fmla="*/ 257 h 346"/>
                <a:gd name="T44" fmla="*/ 256 w 267"/>
                <a:gd name="T45" fmla="*/ 217 h 346"/>
                <a:gd name="T46" fmla="*/ 243 w 267"/>
                <a:gd name="T47" fmla="*/ 236 h 346"/>
                <a:gd name="T48" fmla="*/ 237 w 267"/>
                <a:gd name="T49" fmla="*/ 233 h 346"/>
                <a:gd name="T50" fmla="*/ 184 w 267"/>
                <a:gd name="T51" fmla="*/ 230 h 346"/>
                <a:gd name="T52" fmla="*/ 169 w 267"/>
                <a:gd name="T53" fmla="*/ 236 h 346"/>
                <a:gd name="T54" fmla="*/ 158 w 267"/>
                <a:gd name="T55" fmla="*/ 231 h 346"/>
                <a:gd name="T56" fmla="*/ 105 w 267"/>
                <a:gd name="T57" fmla="*/ 232 h 346"/>
                <a:gd name="T58" fmla="*/ 80 w 267"/>
                <a:gd name="T59" fmla="*/ 244 h 346"/>
                <a:gd name="T60" fmla="*/ 42 w 267"/>
                <a:gd name="T61" fmla="*/ 209 h 346"/>
                <a:gd name="T62" fmla="*/ 45 w 267"/>
                <a:gd name="T63" fmla="*/ 152 h 346"/>
                <a:gd name="T64" fmla="*/ 45 w 267"/>
                <a:gd name="T65" fmla="*/ 152 h 346"/>
                <a:gd name="T66" fmla="*/ 50 w 267"/>
                <a:gd name="T67" fmla="*/ 149 h 346"/>
                <a:gd name="T68" fmla="*/ 72 w 267"/>
                <a:gd name="T69" fmla="*/ 124 h 346"/>
                <a:gd name="T70" fmla="*/ 75 w 267"/>
                <a:gd name="T71" fmla="*/ 106 h 346"/>
                <a:gd name="T72" fmla="*/ 74 w 267"/>
                <a:gd name="T73" fmla="*/ 91 h 346"/>
                <a:gd name="T74" fmla="*/ 178 w 267"/>
                <a:gd name="T75" fmla="*/ 100 h 346"/>
                <a:gd name="T76" fmla="*/ 237 w 267"/>
                <a:gd name="T77" fmla="*/ 9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7" h="346">
                  <a:moveTo>
                    <a:pt x="237" y="90"/>
                  </a:moveTo>
                  <a:cubicBezTo>
                    <a:pt x="243" y="88"/>
                    <a:pt x="247" y="84"/>
                    <a:pt x="251" y="79"/>
                  </a:cubicBezTo>
                  <a:lnTo>
                    <a:pt x="257" y="73"/>
                  </a:lnTo>
                  <a:cubicBezTo>
                    <a:pt x="267" y="61"/>
                    <a:pt x="267" y="43"/>
                    <a:pt x="257" y="31"/>
                  </a:cubicBezTo>
                  <a:lnTo>
                    <a:pt x="246" y="16"/>
                  </a:lnTo>
                  <a:lnTo>
                    <a:pt x="240" y="42"/>
                  </a:lnTo>
                  <a:cubicBezTo>
                    <a:pt x="235" y="26"/>
                    <a:pt x="225" y="12"/>
                    <a:pt x="210" y="3"/>
                  </a:cubicBezTo>
                  <a:lnTo>
                    <a:pt x="206" y="0"/>
                  </a:lnTo>
                  <a:lnTo>
                    <a:pt x="190" y="23"/>
                  </a:lnTo>
                  <a:lnTo>
                    <a:pt x="123" y="14"/>
                  </a:lnTo>
                  <a:cubicBezTo>
                    <a:pt x="102" y="12"/>
                    <a:pt x="81" y="14"/>
                    <a:pt x="62" y="23"/>
                  </a:cubicBezTo>
                  <a:cubicBezTo>
                    <a:pt x="21" y="43"/>
                    <a:pt x="0" y="84"/>
                    <a:pt x="0" y="127"/>
                  </a:cubicBezTo>
                  <a:cubicBezTo>
                    <a:pt x="0" y="127"/>
                    <a:pt x="0" y="133"/>
                    <a:pt x="0" y="137"/>
                  </a:cubicBezTo>
                  <a:cubicBezTo>
                    <a:pt x="12" y="137"/>
                    <a:pt x="22" y="147"/>
                    <a:pt x="22" y="159"/>
                  </a:cubicBezTo>
                  <a:lnTo>
                    <a:pt x="22" y="215"/>
                  </a:lnTo>
                  <a:lnTo>
                    <a:pt x="10" y="215"/>
                  </a:lnTo>
                  <a:cubicBezTo>
                    <a:pt x="8" y="215"/>
                    <a:pt x="7" y="215"/>
                    <a:pt x="6" y="215"/>
                  </a:cubicBezTo>
                  <a:cubicBezTo>
                    <a:pt x="10" y="236"/>
                    <a:pt x="16" y="258"/>
                    <a:pt x="25" y="276"/>
                  </a:cubicBezTo>
                  <a:lnTo>
                    <a:pt x="25" y="276"/>
                  </a:lnTo>
                  <a:cubicBezTo>
                    <a:pt x="45" y="319"/>
                    <a:pt x="88" y="346"/>
                    <a:pt x="135" y="346"/>
                  </a:cubicBezTo>
                  <a:lnTo>
                    <a:pt x="167" y="346"/>
                  </a:lnTo>
                  <a:cubicBezTo>
                    <a:pt x="216" y="346"/>
                    <a:pt x="256" y="306"/>
                    <a:pt x="256" y="257"/>
                  </a:cubicBezTo>
                  <a:lnTo>
                    <a:pt x="256" y="217"/>
                  </a:lnTo>
                  <a:lnTo>
                    <a:pt x="243" y="236"/>
                  </a:lnTo>
                  <a:lnTo>
                    <a:pt x="237" y="233"/>
                  </a:lnTo>
                  <a:cubicBezTo>
                    <a:pt x="221" y="224"/>
                    <a:pt x="202" y="223"/>
                    <a:pt x="184" y="230"/>
                  </a:cubicBezTo>
                  <a:lnTo>
                    <a:pt x="169" y="236"/>
                  </a:lnTo>
                  <a:lnTo>
                    <a:pt x="158" y="231"/>
                  </a:lnTo>
                  <a:cubicBezTo>
                    <a:pt x="141" y="224"/>
                    <a:pt x="122" y="224"/>
                    <a:pt x="105" y="232"/>
                  </a:cubicBezTo>
                  <a:lnTo>
                    <a:pt x="80" y="244"/>
                  </a:lnTo>
                  <a:cubicBezTo>
                    <a:pt x="80" y="244"/>
                    <a:pt x="42" y="246"/>
                    <a:pt x="42" y="209"/>
                  </a:cubicBezTo>
                  <a:lnTo>
                    <a:pt x="45" y="152"/>
                  </a:lnTo>
                  <a:cubicBezTo>
                    <a:pt x="45" y="152"/>
                    <a:pt x="45" y="152"/>
                    <a:pt x="45" y="152"/>
                  </a:cubicBezTo>
                  <a:lnTo>
                    <a:pt x="50" y="149"/>
                  </a:lnTo>
                  <a:cubicBezTo>
                    <a:pt x="60" y="144"/>
                    <a:pt x="69" y="135"/>
                    <a:pt x="72" y="124"/>
                  </a:cubicBezTo>
                  <a:cubicBezTo>
                    <a:pt x="74" y="118"/>
                    <a:pt x="75" y="112"/>
                    <a:pt x="75" y="106"/>
                  </a:cubicBezTo>
                  <a:lnTo>
                    <a:pt x="74" y="91"/>
                  </a:lnTo>
                  <a:lnTo>
                    <a:pt x="178" y="100"/>
                  </a:lnTo>
                  <a:cubicBezTo>
                    <a:pt x="198" y="101"/>
                    <a:pt x="218" y="98"/>
                    <a:pt x="237" y="9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557">
              <a:extLst>
                <a:ext uri="{FF2B5EF4-FFF2-40B4-BE49-F238E27FC236}">
                  <a16:creationId xmlns:a16="http://schemas.microsoft.com/office/drawing/2014/main" id="{9437915E-C23B-41A2-A7F6-67416D438495}"/>
                </a:ext>
              </a:extLst>
            </p:cNvPr>
            <p:cNvSpPr>
              <a:spLocks/>
            </p:cNvSpPr>
            <p:nvPr/>
          </p:nvSpPr>
          <p:spPr bwMode="auto">
            <a:xfrm>
              <a:off x="10934700" y="3889376"/>
              <a:ext cx="57150" cy="15875"/>
            </a:xfrm>
            <a:custGeom>
              <a:avLst/>
              <a:gdLst>
                <a:gd name="T0" fmla="*/ 0 w 90"/>
                <a:gd name="T1" fmla="*/ 0 h 25"/>
                <a:gd name="T2" fmla="*/ 90 w 90"/>
                <a:gd name="T3" fmla="*/ 0 h 25"/>
                <a:gd name="T4" fmla="*/ 50 w 90"/>
                <a:gd name="T5" fmla="*/ 25 h 25"/>
                <a:gd name="T6" fmla="*/ 0 w 90"/>
                <a:gd name="T7" fmla="*/ 0 h 25"/>
              </a:gdLst>
              <a:ahLst/>
              <a:cxnLst>
                <a:cxn ang="0">
                  <a:pos x="T0" y="T1"/>
                </a:cxn>
                <a:cxn ang="0">
                  <a:pos x="T2" y="T3"/>
                </a:cxn>
                <a:cxn ang="0">
                  <a:pos x="T4" y="T5"/>
                </a:cxn>
                <a:cxn ang="0">
                  <a:pos x="T6" y="T7"/>
                </a:cxn>
              </a:cxnLst>
              <a:rect l="0" t="0" r="r" b="b"/>
              <a:pathLst>
                <a:path w="90" h="25">
                  <a:moveTo>
                    <a:pt x="0" y="0"/>
                  </a:moveTo>
                  <a:lnTo>
                    <a:pt x="90" y="0"/>
                  </a:lnTo>
                  <a:cubicBezTo>
                    <a:pt x="90" y="0"/>
                    <a:pt x="79" y="25"/>
                    <a:pt x="50" y="25"/>
                  </a:cubicBezTo>
                  <a:cubicBezTo>
                    <a:pt x="21" y="25"/>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558">
              <a:extLst>
                <a:ext uri="{FF2B5EF4-FFF2-40B4-BE49-F238E27FC236}">
                  <a16:creationId xmlns:a16="http://schemas.microsoft.com/office/drawing/2014/main" id="{A45D9084-46F2-49D6-93CB-BA8D9A0652EB}"/>
                </a:ext>
              </a:extLst>
            </p:cNvPr>
            <p:cNvSpPr>
              <a:spLocks noEditPoints="1"/>
            </p:cNvSpPr>
            <p:nvPr/>
          </p:nvSpPr>
          <p:spPr bwMode="auto">
            <a:xfrm>
              <a:off x="10879138" y="3817938"/>
              <a:ext cx="144463" cy="42863"/>
            </a:xfrm>
            <a:custGeom>
              <a:avLst/>
              <a:gdLst>
                <a:gd name="T0" fmla="*/ 112 w 227"/>
                <a:gd name="T1" fmla="*/ 47 h 68"/>
                <a:gd name="T2" fmla="*/ 99 w 227"/>
                <a:gd name="T3" fmla="*/ 59 h 68"/>
                <a:gd name="T4" fmla="*/ 65 w 227"/>
                <a:gd name="T5" fmla="*/ 59 h 68"/>
                <a:gd name="T6" fmla="*/ 52 w 227"/>
                <a:gd name="T7" fmla="*/ 47 h 68"/>
                <a:gd name="T8" fmla="*/ 52 w 227"/>
                <a:gd name="T9" fmla="*/ 28 h 68"/>
                <a:gd name="T10" fmla="*/ 60 w 227"/>
                <a:gd name="T11" fmla="*/ 20 h 68"/>
                <a:gd name="T12" fmla="*/ 66 w 227"/>
                <a:gd name="T13" fmla="*/ 20 h 68"/>
                <a:gd name="T14" fmla="*/ 112 w 227"/>
                <a:gd name="T15" fmla="*/ 20 h 68"/>
                <a:gd name="T16" fmla="*/ 112 w 227"/>
                <a:gd name="T17" fmla="*/ 47 h 68"/>
                <a:gd name="T18" fmla="*/ 210 w 227"/>
                <a:gd name="T19" fmla="*/ 11 h 68"/>
                <a:gd name="T20" fmla="*/ 166 w 227"/>
                <a:gd name="T21" fmla="*/ 11 h 68"/>
                <a:gd name="T22" fmla="*/ 115 w 227"/>
                <a:gd name="T23" fmla="*/ 8 h 68"/>
                <a:gd name="T24" fmla="*/ 108 w 227"/>
                <a:gd name="T25" fmla="*/ 11 h 68"/>
                <a:gd name="T26" fmla="*/ 66 w 227"/>
                <a:gd name="T27" fmla="*/ 11 h 68"/>
                <a:gd name="T28" fmla="*/ 60 w 227"/>
                <a:gd name="T29" fmla="*/ 11 h 68"/>
                <a:gd name="T30" fmla="*/ 0 w 227"/>
                <a:gd name="T31" fmla="*/ 11 h 68"/>
                <a:gd name="T32" fmla="*/ 0 w 227"/>
                <a:gd name="T33" fmla="*/ 20 h 68"/>
                <a:gd name="T34" fmla="*/ 45 w 227"/>
                <a:gd name="T35" fmla="*/ 20 h 68"/>
                <a:gd name="T36" fmla="*/ 43 w 227"/>
                <a:gd name="T37" fmla="*/ 28 h 68"/>
                <a:gd name="T38" fmla="*/ 43 w 227"/>
                <a:gd name="T39" fmla="*/ 47 h 68"/>
                <a:gd name="T40" fmla="*/ 65 w 227"/>
                <a:gd name="T41" fmla="*/ 68 h 68"/>
                <a:gd name="T42" fmla="*/ 99 w 227"/>
                <a:gd name="T43" fmla="*/ 68 h 68"/>
                <a:gd name="T44" fmla="*/ 121 w 227"/>
                <a:gd name="T45" fmla="*/ 47 h 68"/>
                <a:gd name="T46" fmla="*/ 121 w 227"/>
                <a:gd name="T47" fmla="*/ 15 h 68"/>
                <a:gd name="T48" fmla="*/ 156 w 227"/>
                <a:gd name="T49" fmla="*/ 16 h 68"/>
                <a:gd name="T50" fmla="*/ 156 w 227"/>
                <a:gd name="T51" fmla="*/ 17 h 68"/>
                <a:gd name="T52" fmla="*/ 161 w 227"/>
                <a:gd name="T53" fmla="*/ 40 h 68"/>
                <a:gd name="T54" fmla="*/ 165 w 227"/>
                <a:gd name="T55" fmla="*/ 47 h 68"/>
                <a:gd name="T56" fmla="*/ 165 w 227"/>
                <a:gd name="T57" fmla="*/ 47 h 68"/>
                <a:gd name="T58" fmla="*/ 165 w 227"/>
                <a:gd name="T59" fmla="*/ 20 h 68"/>
                <a:gd name="T60" fmla="*/ 210 w 227"/>
                <a:gd name="T61" fmla="*/ 20 h 68"/>
                <a:gd name="T62" fmla="*/ 218 w 227"/>
                <a:gd name="T63" fmla="*/ 28 h 68"/>
                <a:gd name="T64" fmla="*/ 218 w 227"/>
                <a:gd name="T65" fmla="*/ 47 h 68"/>
                <a:gd name="T66" fmla="*/ 205 w 227"/>
                <a:gd name="T67" fmla="*/ 59 h 68"/>
                <a:gd name="T68" fmla="*/ 177 w 227"/>
                <a:gd name="T69" fmla="*/ 59 h 68"/>
                <a:gd name="T70" fmla="*/ 169 w 227"/>
                <a:gd name="T71" fmla="*/ 56 h 68"/>
                <a:gd name="T72" fmla="*/ 175 w 227"/>
                <a:gd name="T73" fmla="*/ 68 h 68"/>
                <a:gd name="T74" fmla="*/ 176 w 227"/>
                <a:gd name="T75" fmla="*/ 68 h 68"/>
                <a:gd name="T76" fmla="*/ 205 w 227"/>
                <a:gd name="T77" fmla="*/ 68 h 68"/>
                <a:gd name="T78" fmla="*/ 227 w 227"/>
                <a:gd name="T79" fmla="*/ 47 h 68"/>
                <a:gd name="T80" fmla="*/ 227 w 227"/>
                <a:gd name="T81" fmla="*/ 28 h 68"/>
                <a:gd name="T82" fmla="*/ 210 w 227"/>
                <a:gd name="T83" fmla="*/ 1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7" h="68">
                  <a:moveTo>
                    <a:pt x="112" y="47"/>
                  </a:moveTo>
                  <a:cubicBezTo>
                    <a:pt x="112" y="54"/>
                    <a:pt x="106" y="59"/>
                    <a:pt x="99" y="59"/>
                  </a:cubicBezTo>
                  <a:lnTo>
                    <a:pt x="65" y="59"/>
                  </a:lnTo>
                  <a:cubicBezTo>
                    <a:pt x="58" y="59"/>
                    <a:pt x="52" y="54"/>
                    <a:pt x="52" y="47"/>
                  </a:cubicBezTo>
                  <a:lnTo>
                    <a:pt x="52" y="28"/>
                  </a:lnTo>
                  <a:cubicBezTo>
                    <a:pt x="52" y="24"/>
                    <a:pt x="55" y="20"/>
                    <a:pt x="60" y="20"/>
                  </a:cubicBezTo>
                  <a:lnTo>
                    <a:pt x="66" y="20"/>
                  </a:lnTo>
                  <a:lnTo>
                    <a:pt x="112" y="20"/>
                  </a:lnTo>
                  <a:lnTo>
                    <a:pt x="112" y="47"/>
                  </a:lnTo>
                  <a:close/>
                  <a:moveTo>
                    <a:pt x="210" y="11"/>
                  </a:moveTo>
                  <a:lnTo>
                    <a:pt x="166" y="11"/>
                  </a:lnTo>
                  <a:cubicBezTo>
                    <a:pt x="151" y="1"/>
                    <a:pt x="131" y="0"/>
                    <a:pt x="115" y="8"/>
                  </a:cubicBezTo>
                  <a:lnTo>
                    <a:pt x="108" y="11"/>
                  </a:lnTo>
                  <a:lnTo>
                    <a:pt x="66" y="11"/>
                  </a:lnTo>
                  <a:lnTo>
                    <a:pt x="60" y="11"/>
                  </a:lnTo>
                  <a:lnTo>
                    <a:pt x="0" y="11"/>
                  </a:lnTo>
                  <a:lnTo>
                    <a:pt x="0" y="20"/>
                  </a:lnTo>
                  <a:lnTo>
                    <a:pt x="45" y="20"/>
                  </a:lnTo>
                  <a:cubicBezTo>
                    <a:pt x="44" y="23"/>
                    <a:pt x="43" y="25"/>
                    <a:pt x="43" y="28"/>
                  </a:cubicBezTo>
                  <a:lnTo>
                    <a:pt x="43" y="47"/>
                  </a:lnTo>
                  <a:cubicBezTo>
                    <a:pt x="43" y="59"/>
                    <a:pt x="53" y="68"/>
                    <a:pt x="65" y="68"/>
                  </a:cubicBezTo>
                  <a:lnTo>
                    <a:pt x="99" y="68"/>
                  </a:lnTo>
                  <a:cubicBezTo>
                    <a:pt x="111" y="68"/>
                    <a:pt x="121" y="59"/>
                    <a:pt x="121" y="47"/>
                  </a:cubicBezTo>
                  <a:lnTo>
                    <a:pt x="121" y="15"/>
                  </a:lnTo>
                  <a:cubicBezTo>
                    <a:pt x="132" y="10"/>
                    <a:pt x="145" y="11"/>
                    <a:pt x="156" y="16"/>
                  </a:cubicBezTo>
                  <a:lnTo>
                    <a:pt x="156" y="17"/>
                  </a:lnTo>
                  <a:cubicBezTo>
                    <a:pt x="156" y="25"/>
                    <a:pt x="158" y="33"/>
                    <a:pt x="161" y="40"/>
                  </a:cubicBezTo>
                  <a:lnTo>
                    <a:pt x="165" y="47"/>
                  </a:lnTo>
                  <a:cubicBezTo>
                    <a:pt x="165" y="47"/>
                    <a:pt x="165" y="47"/>
                    <a:pt x="165" y="47"/>
                  </a:cubicBezTo>
                  <a:lnTo>
                    <a:pt x="165" y="20"/>
                  </a:lnTo>
                  <a:lnTo>
                    <a:pt x="210" y="20"/>
                  </a:lnTo>
                  <a:cubicBezTo>
                    <a:pt x="214" y="20"/>
                    <a:pt x="218" y="24"/>
                    <a:pt x="218" y="28"/>
                  </a:cubicBezTo>
                  <a:lnTo>
                    <a:pt x="218" y="47"/>
                  </a:lnTo>
                  <a:cubicBezTo>
                    <a:pt x="218" y="54"/>
                    <a:pt x="212" y="59"/>
                    <a:pt x="205" y="59"/>
                  </a:cubicBezTo>
                  <a:lnTo>
                    <a:pt x="177" y="59"/>
                  </a:lnTo>
                  <a:cubicBezTo>
                    <a:pt x="174" y="59"/>
                    <a:pt x="172" y="58"/>
                    <a:pt x="169" y="56"/>
                  </a:cubicBezTo>
                  <a:lnTo>
                    <a:pt x="175" y="68"/>
                  </a:lnTo>
                  <a:cubicBezTo>
                    <a:pt x="175" y="68"/>
                    <a:pt x="175" y="68"/>
                    <a:pt x="176" y="68"/>
                  </a:cubicBezTo>
                  <a:lnTo>
                    <a:pt x="205" y="68"/>
                  </a:lnTo>
                  <a:cubicBezTo>
                    <a:pt x="217" y="68"/>
                    <a:pt x="227" y="59"/>
                    <a:pt x="227" y="47"/>
                  </a:cubicBezTo>
                  <a:lnTo>
                    <a:pt x="227" y="28"/>
                  </a:lnTo>
                  <a:cubicBezTo>
                    <a:pt x="227" y="19"/>
                    <a:pt x="219" y="11"/>
                    <a:pt x="210"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2559">
              <a:extLst>
                <a:ext uri="{FF2B5EF4-FFF2-40B4-BE49-F238E27FC236}">
                  <a16:creationId xmlns:a16="http://schemas.microsoft.com/office/drawing/2014/main" id="{78922259-1E20-4F1A-B389-D080EF79E500}"/>
                </a:ext>
              </a:extLst>
            </p:cNvPr>
            <p:cNvSpPr>
              <a:spLocks noChangeArrowheads="1"/>
            </p:cNvSpPr>
            <p:nvPr/>
          </p:nvSpPr>
          <p:spPr bwMode="auto">
            <a:xfrm>
              <a:off x="10506075" y="4108451"/>
              <a:ext cx="19050" cy="28575"/>
            </a:xfrm>
            <a:prstGeom prst="rect">
              <a:avLst/>
            </a:prstGeom>
            <a:solidFill>
              <a:srgbClr val="459B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2560">
              <a:extLst>
                <a:ext uri="{FF2B5EF4-FFF2-40B4-BE49-F238E27FC236}">
                  <a16:creationId xmlns:a16="http://schemas.microsoft.com/office/drawing/2014/main" id="{B869F0A7-20C7-4BC6-AEBA-21A2B593396B}"/>
                </a:ext>
              </a:extLst>
            </p:cNvPr>
            <p:cNvSpPr>
              <a:spLocks noChangeArrowheads="1"/>
            </p:cNvSpPr>
            <p:nvPr/>
          </p:nvSpPr>
          <p:spPr bwMode="auto">
            <a:xfrm>
              <a:off x="10534650" y="4076701"/>
              <a:ext cx="19050" cy="60325"/>
            </a:xfrm>
            <a:prstGeom prst="rect">
              <a:avLst/>
            </a:prstGeom>
            <a:solidFill>
              <a:srgbClr val="EDAC2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2561">
              <a:extLst>
                <a:ext uri="{FF2B5EF4-FFF2-40B4-BE49-F238E27FC236}">
                  <a16:creationId xmlns:a16="http://schemas.microsoft.com/office/drawing/2014/main" id="{79597F6B-A4CF-451F-B907-32AF19B85F6B}"/>
                </a:ext>
              </a:extLst>
            </p:cNvPr>
            <p:cNvSpPr>
              <a:spLocks noChangeArrowheads="1"/>
            </p:cNvSpPr>
            <p:nvPr/>
          </p:nvSpPr>
          <p:spPr bwMode="auto">
            <a:xfrm>
              <a:off x="10563225" y="4051301"/>
              <a:ext cx="19050" cy="85725"/>
            </a:xfrm>
            <a:prstGeom prst="rect">
              <a:avLst/>
            </a:prstGeom>
            <a:solidFill>
              <a:srgbClr val="DF6C4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2562">
              <a:extLst>
                <a:ext uri="{FF2B5EF4-FFF2-40B4-BE49-F238E27FC236}">
                  <a16:creationId xmlns:a16="http://schemas.microsoft.com/office/drawing/2014/main" id="{1BF419B3-B534-456E-84D8-A67DE0EBB72E}"/>
                </a:ext>
              </a:extLst>
            </p:cNvPr>
            <p:cNvSpPr>
              <a:spLocks noChangeArrowheads="1"/>
            </p:cNvSpPr>
            <p:nvPr/>
          </p:nvSpPr>
          <p:spPr bwMode="auto">
            <a:xfrm>
              <a:off x="11247438" y="3981451"/>
              <a:ext cx="58738" cy="39688"/>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563">
              <a:extLst>
                <a:ext uri="{FF2B5EF4-FFF2-40B4-BE49-F238E27FC236}">
                  <a16:creationId xmlns:a16="http://schemas.microsoft.com/office/drawing/2014/main" id="{4CBAE4CB-B8C1-4AB0-8F65-074D34A158B0}"/>
                </a:ext>
              </a:extLst>
            </p:cNvPr>
            <p:cNvSpPr>
              <a:spLocks noEditPoints="1"/>
            </p:cNvSpPr>
            <p:nvPr/>
          </p:nvSpPr>
          <p:spPr bwMode="auto">
            <a:xfrm>
              <a:off x="11258550" y="3948113"/>
              <a:ext cx="36513" cy="55563"/>
            </a:xfrm>
            <a:custGeom>
              <a:avLst/>
              <a:gdLst>
                <a:gd name="T0" fmla="*/ 11 w 58"/>
                <a:gd name="T1" fmla="*/ 75 h 86"/>
                <a:gd name="T2" fmla="*/ 47 w 58"/>
                <a:gd name="T3" fmla="*/ 75 h 86"/>
                <a:gd name="T4" fmla="*/ 47 w 58"/>
                <a:gd name="T5" fmla="*/ 29 h 86"/>
                <a:gd name="T6" fmla="*/ 29 w 58"/>
                <a:gd name="T7" fmla="*/ 10 h 86"/>
                <a:gd name="T8" fmla="*/ 11 w 58"/>
                <a:gd name="T9" fmla="*/ 29 h 86"/>
                <a:gd name="T10" fmla="*/ 11 w 58"/>
                <a:gd name="T11" fmla="*/ 75 h 86"/>
                <a:gd name="T12" fmla="*/ 58 w 58"/>
                <a:gd name="T13" fmla="*/ 86 h 86"/>
                <a:gd name="T14" fmla="*/ 0 w 58"/>
                <a:gd name="T15" fmla="*/ 86 h 86"/>
                <a:gd name="T16" fmla="*/ 0 w 58"/>
                <a:gd name="T17" fmla="*/ 29 h 86"/>
                <a:gd name="T18" fmla="*/ 29 w 58"/>
                <a:gd name="T19" fmla="*/ 0 h 86"/>
                <a:gd name="T20" fmla="*/ 58 w 58"/>
                <a:gd name="T21" fmla="*/ 29 h 86"/>
                <a:gd name="T22" fmla="*/ 58 w 58"/>
                <a:gd name="T2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86">
                  <a:moveTo>
                    <a:pt x="11" y="75"/>
                  </a:moveTo>
                  <a:lnTo>
                    <a:pt x="47" y="75"/>
                  </a:lnTo>
                  <a:lnTo>
                    <a:pt x="47" y="29"/>
                  </a:lnTo>
                  <a:cubicBezTo>
                    <a:pt x="47" y="19"/>
                    <a:pt x="39" y="10"/>
                    <a:pt x="29" y="10"/>
                  </a:cubicBezTo>
                  <a:cubicBezTo>
                    <a:pt x="19" y="10"/>
                    <a:pt x="11" y="19"/>
                    <a:pt x="11" y="29"/>
                  </a:cubicBezTo>
                  <a:lnTo>
                    <a:pt x="11" y="75"/>
                  </a:lnTo>
                  <a:close/>
                  <a:moveTo>
                    <a:pt x="58" y="86"/>
                  </a:moveTo>
                  <a:lnTo>
                    <a:pt x="0" y="86"/>
                  </a:lnTo>
                  <a:lnTo>
                    <a:pt x="0" y="29"/>
                  </a:lnTo>
                  <a:cubicBezTo>
                    <a:pt x="0" y="13"/>
                    <a:pt x="13" y="0"/>
                    <a:pt x="29" y="0"/>
                  </a:cubicBezTo>
                  <a:cubicBezTo>
                    <a:pt x="45" y="0"/>
                    <a:pt x="58" y="13"/>
                    <a:pt x="58" y="29"/>
                  </a:cubicBezTo>
                  <a:lnTo>
                    <a:pt x="58" y="86"/>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2564">
              <a:extLst>
                <a:ext uri="{FF2B5EF4-FFF2-40B4-BE49-F238E27FC236}">
                  <a16:creationId xmlns:a16="http://schemas.microsoft.com/office/drawing/2014/main" id="{522F4396-44FF-40CA-A220-FF8B82B1F373}"/>
                </a:ext>
              </a:extLst>
            </p:cNvPr>
            <p:cNvSpPr>
              <a:spLocks noChangeArrowheads="1"/>
            </p:cNvSpPr>
            <p:nvPr/>
          </p:nvSpPr>
          <p:spPr bwMode="auto">
            <a:xfrm>
              <a:off x="11247438" y="3989388"/>
              <a:ext cx="46038" cy="31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2565">
              <a:extLst>
                <a:ext uri="{FF2B5EF4-FFF2-40B4-BE49-F238E27FC236}">
                  <a16:creationId xmlns:a16="http://schemas.microsoft.com/office/drawing/2014/main" id="{89BBFC71-2E6F-4294-BCF6-10BD58453733}"/>
                </a:ext>
              </a:extLst>
            </p:cNvPr>
            <p:cNvSpPr>
              <a:spLocks noChangeArrowheads="1"/>
            </p:cNvSpPr>
            <p:nvPr/>
          </p:nvSpPr>
          <p:spPr bwMode="auto">
            <a:xfrm>
              <a:off x="11247438" y="4000501"/>
              <a:ext cx="46038" cy="3175"/>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2566">
              <a:extLst>
                <a:ext uri="{FF2B5EF4-FFF2-40B4-BE49-F238E27FC236}">
                  <a16:creationId xmlns:a16="http://schemas.microsoft.com/office/drawing/2014/main" id="{3524D2A1-9C2E-4E34-AA7A-7F842716CA34}"/>
                </a:ext>
              </a:extLst>
            </p:cNvPr>
            <p:cNvSpPr>
              <a:spLocks noChangeArrowheads="1"/>
            </p:cNvSpPr>
            <p:nvPr/>
          </p:nvSpPr>
          <p:spPr bwMode="auto">
            <a:xfrm>
              <a:off x="11247438" y="4010026"/>
              <a:ext cx="46038" cy="476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2567">
              <a:extLst>
                <a:ext uri="{FF2B5EF4-FFF2-40B4-BE49-F238E27FC236}">
                  <a16:creationId xmlns:a16="http://schemas.microsoft.com/office/drawing/2014/main" id="{1962EC7A-BC5D-45DA-968C-872FD4B62942}"/>
                </a:ext>
              </a:extLst>
            </p:cNvPr>
            <p:cNvSpPr>
              <a:spLocks noChangeArrowheads="1"/>
            </p:cNvSpPr>
            <p:nvPr/>
          </p:nvSpPr>
          <p:spPr bwMode="auto">
            <a:xfrm>
              <a:off x="10934700" y="4111626"/>
              <a:ext cx="2540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84" name="TextBox 83">
            <a:extLst>
              <a:ext uri="{FF2B5EF4-FFF2-40B4-BE49-F238E27FC236}">
                <a16:creationId xmlns:a16="http://schemas.microsoft.com/office/drawing/2014/main" id="{319D755D-EC30-4141-9866-D58EB5228A3B}"/>
              </a:ext>
            </a:extLst>
          </p:cNvPr>
          <p:cNvSpPr txBox="1"/>
          <p:nvPr/>
        </p:nvSpPr>
        <p:spPr>
          <a:xfrm>
            <a:off x="6096000" y="3769154"/>
            <a:ext cx="5258610" cy="1323439"/>
          </a:xfrm>
          <a:custGeom>
            <a:avLst/>
            <a:gdLst>
              <a:gd name="connsiteX0" fmla="*/ 0 w 5258610"/>
              <a:gd name="connsiteY0" fmla="*/ 0 h 1323439"/>
              <a:gd name="connsiteX1" fmla="*/ 531704 w 5258610"/>
              <a:gd name="connsiteY1" fmla="*/ 0 h 1323439"/>
              <a:gd name="connsiteX2" fmla="*/ 958236 w 5258610"/>
              <a:gd name="connsiteY2" fmla="*/ 0 h 1323439"/>
              <a:gd name="connsiteX3" fmla="*/ 1647698 w 5258610"/>
              <a:gd name="connsiteY3" fmla="*/ 0 h 1323439"/>
              <a:gd name="connsiteX4" fmla="*/ 2179402 w 5258610"/>
              <a:gd name="connsiteY4" fmla="*/ 0 h 1323439"/>
              <a:gd name="connsiteX5" fmla="*/ 2711106 w 5258610"/>
              <a:gd name="connsiteY5" fmla="*/ 0 h 1323439"/>
              <a:gd name="connsiteX6" fmla="*/ 3400568 w 5258610"/>
              <a:gd name="connsiteY6" fmla="*/ 0 h 1323439"/>
              <a:gd name="connsiteX7" fmla="*/ 3879686 w 5258610"/>
              <a:gd name="connsiteY7" fmla="*/ 0 h 1323439"/>
              <a:gd name="connsiteX8" fmla="*/ 4569148 w 5258610"/>
              <a:gd name="connsiteY8" fmla="*/ 0 h 1323439"/>
              <a:gd name="connsiteX9" fmla="*/ 5258610 w 5258610"/>
              <a:gd name="connsiteY9" fmla="*/ 0 h 1323439"/>
              <a:gd name="connsiteX10" fmla="*/ 5258610 w 5258610"/>
              <a:gd name="connsiteY10" fmla="*/ 441146 h 1323439"/>
              <a:gd name="connsiteX11" fmla="*/ 5258610 w 5258610"/>
              <a:gd name="connsiteY11" fmla="*/ 882293 h 1323439"/>
              <a:gd name="connsiteX12" fmla="*/ 5258610 w 5258610"/>
              <a:gd name="connsiteY12" fmla="*/ 1323439 h 1323439"/>
              <a:gd name="connsiteX13" fmla="*/ 4832078 w 5258610"/>
              <a:gd name="connsiteY13" fmla="*/ 1323439 h 1323439"/>
              <a:gd name="connsiteX14" fmla="*/ 4142616 w 5258610"/>
              <a:gd name="connsiteY14" fmla="*/ 1323439 h 1323439"/>
              <a:gd name="connsiteX15" fmla="*/ 3663498 w 5258610"/>
              <a:gd name="connsiteY15" fmla="*/ 1323439 h 1323439"/>
              <a:gd name="connsiteX16" fmla="*/ 3079208 w 5258610"/>
              <a:gd name="connsiteY16" fmla="*/ 1323439 h 1323439"/>
              <a:gd name="connsiteX17" fmla="*/ 2389746 w 5258610"/>
              <a:gd name="connsiteY17" fmla="*/ 1323439 h 1323439"/>
              <a:gd name="connsiteX18" fmla="*/ 1805456 w 5258610"/>
              <a:gd name="connsiteY18" fmla="*/ 1323439 h 1323439"/>
              <a:gd name="connsiteX19" fmla="*/ 1378924 w 5258610"/>
              <a:gd name="connsiteY19" fmla="*/ 1323439 h 1323439"/>
              <a:gd name="connsiteX20" fmla="*/ 899807 w 5258610"/>
              <a:gd name="connsiteY20" fmla="*/ 1323439 h 1323439"/>
              <a:gd name="connsiteX21" fmla="*/ 0 w 5258610"/>
              <a:gd name="connsiteY21" fmla="*/ 1323439 h 1323439"/>
              <a:gd name="connsiteX22" fmla="*/ 0 w 5258610"/>
              <a:gd name="connsiteY22" fmla="*/ 882293 h 1323439"/>
              <a:gd name="connsiteX23" fmla="*/ 0 w 5258610"/>
              <a:gd name="connsiteY23" fmla="*/ 441146 h 1323439"/>
              <a:gd name="connsiteX24" fmla="*/ 0 w 5258610"/>
              <a:gd name="connsiteY24" fmla="*/ 0 h 132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58610" h="1323439" extrusionOk="0">
                <a:moveTo>
                  <a:pt x="0" y="0"/>
                </a:moveTo>
                <a:cubicBezTo>
                  <a:pt x="150557" y="-54855"/>
                  <a:pt x="360595" y="37656"/>
                  <a:pt x="531704" y="0"/>
                </a:cubicBezTo>
                <a:cubicBezTo>
                  <a:pt x="702813" y="-37656"/>
                  <a:pt x="802065" y="165"/>
                  <a:pt x="958236" y="0"/>
                </a:cubicBezTo>
                <a:cubicBezTo>
                  <a:pt x="1114407" y="-165"/>
                  <a:pt x="1405327" y="77111"/>
                  <a:pt x="1647698" y="0"/>
                </a:cubicBezTo>
                <a:cubicBezTo>
                  <a:pt x="1890069" y="-77111"/>
                  <a:pt x="1986751" y="34465"/>
                  <a:pt x="2179402" y="0"/>
                </a:cubicBezTo>
                <a:cubicBezTo>
                  <a:pt x="2372053" y="-34465"/>
                  <a:pt x="2466157" y="34112"/>
                  <a:pt x="2711106" y="0"/>
                </a:cubicBezTo>
                <a:cubicBezTo>
                  <a:pt x="2956055" y="-34112"/>
                  <a:pt x="3221287" y="44382"/>
                  <a:pt x="3400568" y="0"/>
                </a:cubicBezTo>
                <a:cubicBezTo>
                  <a:pt x="3579849" y="-44382"/>
                  <a:pt x="3732850" y="26151"/>
                  <a:pt x="3879686" y="0"/>
                </a:cubicBezTo>
                <a:cubicBezTo>
                  <a:pt x="4026522" y="-26151"/>
                  <a:pt x="4276947" y="47283"/>
                  <a:pt x="4569148" y="0"/>
                </a:cubicBezTo>
                <a:cubicBezTo>
                  <a:pt x="4861349" y="-47283"/>
                  <a:pt x="4959568" y="17850"/>
                  <a:pt x="5258610" y="0"/>
                </a:cubicBezTo>
                <a:cubicBezTo>
                  <a:pt x="5281302" y="146017"/>
                  <a:pt x="5207527" y="252554"/>
                  <a:pt x="5258610" y="441146"/>
                </a:cubicBezTo>
                <a:cubicBezTo>
                  <a:pt x="5309693" y="629738"/>
                  <a:pt x="5252834" y="675467"/>
                  <a:pt x="5258610" y="882293"/>
                </a:cubicBezTo>
                <a:cubicBezTo>
                  <a:pt x="5264386" y="1089119"/>
                  <a:pt x="5210063" y="1216699"/>
                  <a:pt x="5258610" y="1323439"/>
                </a:cubicBezTo>
                <a:cubicBezTo>
                  <a:pt x="5168553" y="1372251"/>
                  <a:pt x="4929955" y="1306986"/>
                  <a:pt x="4832078" y="1323439"/>
                </a:cubicBezTo>
                <a:cubicBezTo>
                  <a:pt x="4734201" y="1339892"/>
                  <a:pt x="4484847" y="1266546"/>
                  <a:pt x="4142616" y="1323439"/>
                </a:cubicBezTo>
                <a:cubicBezTo>
                  <a:pt x="3800385" y="1380332"/>
                  <a:pt x="3784485" y="1314257"/>
                  <a:pt x="3663498" y="1323439"/>
                </a:cubicBezTo>
                <a:cubicBezTo>
                  <a:pt x="3542511" y="1332621"/>
                  <a:pt x="3258361" y="1286006"/>
                  <a:pt x="3079208" y="1323439"/>
                </a:cubicBezTo>
                <a:cubicBezTo>
                  <a:pt x="2900055" y="1360872"/>
                  <a:pt x="2712179" y="1246512"/>
                  <a:pt x="2389746" y="1323439"/>
                </a:cubicBezTo>
                <a:cubicBezTo>
                  <a:pt x="2067313" y="1400366"/>
                  <a:pt x="1994553" y="1295305"/>
                  <a:pt x="1805456" y="1323439"/>
                </a:cubicBezTo>
                <a:cubicBezTo>
                  <a:pt x="1616359" y="1351573"/>
                  <a:pt x="1561613" y="1321198"/>
                  <a:pt x="1378924" y="1323439"/>
                </a:cubicBezTo>
                <a:cubicBezTo>
                  <a:pt x="1196235" y="1325680"/>
                  <a:pt x="1070958" y="1293600"/>
                  <a:pt x="899807" y="1323439"/>
                </a:cubicBezTo>
                <a:cubicBezTo>
                  <a:pt x="728656" y="1353278"/>
                  <a:pt x="307592" y="1257111"/>
                  <a:pt x="0" y="1323439"/>
                </a:cubicBezTo>
                <a:cubicBezTo>
                  <a:pt x="-28390" y="1230082"/>
                  <a:pt x="6301" y="1056892"/>
                  <a:pt x="0" y="882293"/>
                </a:cubicBezTo>
                <a:cubicBezTo>
                  <a:pt x="-6301" y="707694"/>
                  <a:pt x="35378" y="596092"/>
                  <a:pt x="0" y="441146"/>
                </a:cubicBezTo>
                <a:cubicBezTo>
                  <a:pt x="-35378" y="286200"/>
                  <a:pt x="21455" y="140755"/>
                  <a:pt x="0" y="0"/>
                </a:cubicBezTo>
                <a:close/>
              </a:path>
            </a:pathLst>
          </a:custGeom>
          <a:noFill/>
          <a:ln>
            <a:solidFill>
              <a:srgbClr val="0078D4"/>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a:spAutoFit/>
          </a:bodyPr>
          <a:lstStyle/>
          <a:p>
            <a:pPr>
              <a:spcBef>
                <a:spcPts val="600"/>
              </a:spcBef>
              <a:spcAft>
                <a:spcPts val="600"/>
              </a:spcAft>
            </a:pPr>
            <a:r>
              <a:rPr lang="en-US" sz="2000" dirty="0">
                <a:latin typeface="Segoe UI Semilight" panose="020B0402040204020203" pitchFamily="34" charset="0"/>
                <a:cs typeface="Segoe UI Semilight" panose="020B0402040204020203" pitchFamily="34" charset="0"/>
              </a:rPr>
              <a:t>Organizations can build custom applications that can automate routine processes and supply a structure with tools like Power Apps and Power Automate.</a:t>
            </a:r>
          </a:p>
        </p:txBody>
      </p:sp>
    </p:spTree>
    <p:extLst>
      <p:ext uri="{BB962C8B-B14F-4D97-AF65-F5344CB8AC3E}">
        <p14:creationId xmlns:p14="http://schemas.microsoft.com/office/powerpoint/2010/main" val="392711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integration with Power Platform </a:t>
            </a:r>
            <a:r>
              <a:rPr lang="en-US" sz="2400" dirty="0">
                <a:latin typeface="+mn-lt"/>
              </a:rPr>
              <a:t>(2/2)</a:t>
            </a:r>
            <a:endParaRPr lang="en-US" dirty="0"/>
          </a:p>
        </p:txBody>
      </p:sp>
      <p:sp>
        <p:nvSpPr>
          <p:cNvPr id="6" name="TextBox 5">
            <a:extLst>
              <a:ext uri="{FF2B5EF4-FFF2-40B4-BE49-F238E27FC236}">
                <a16:creationId xmlns:a16="http://schemas.microsoft.com/office/drawing/2014/main" id="{E4FDC97B-E972-4C30-A4E9-47EDD42AC795}"/>
              </a:ext>
            </a:extLst>
          </p:cNvPr>
          <p:cNvSpPr txBox="1"/>
          <p:nvPr/>
        </p:nvSpPr>
        <p:spPr>
          <a:xfrm>
            <a:off x="1435666" y="1397337"/>
            <a:ext cx="3317654" cy="369332"/>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sz="2400" dirty="0"/>
              <a:t>Power Apps</a:t>
            </a:r>
          </a:p>
        </p:txBody>
      </p:sp>
      <p:sp>
        <p:nvSpPr>
          <p:cNvPr id="8" name="TextBox 7">
            <a:extLst>
              <a:ext uri="{FF2B5EF4-FFF2-40B4-BE49-F238E27FC236}">
                <a16:creationId xmlns:a16="http://schemas.microsoft.com/office/drawing/2014/main" id="{58D5C7ED-AA79-481D-998E-FC07B6FC366C}"/>
              </a:ext>
            </a:extLst>
          </p:cNvPr>
          <p:cNvSpPr txBox="1"/>
          <p:nvPr/>
        </p:nvSpPr>
        <p:spPr>
          <a:xfrm>
            <a:off x="1337138" y="1874809"/>
            <a:ext cx="10485732" cy="1015663"/>
          </a:xfrm>
          <a:prstGeom prst="rect">
            <a:avLst/>
          </a:prstGeom>
          <a:noFill/>
        </p:spPr>
        <p:txBody>
          <a:bodyPr wrap="square">
            <a:spAutoFit/>
          </a:bodyPr>
          <a:lstStyle/>
          <a:p>
            <a:pPr marL="91440"/>
            <a:r>
              <a:rPr lang="en-US" sz="2000" b="0" i="0" dirty="0">
                <a:solidFill>
                  <a:srgbClr val="000000"/>
                </a:solidFill>
                <a:effectLst/>
                <a:latin typeface="Segoe UI Semilight" panose="020B0402040204020203" pitchFamily="34" charset="0"/>
                <a:cs typeface="Segoe UI Semilight" panose="020B0402040204020203" pitchFamily="34" charset="0"/>
              </a:rPr>
              <a:t>Power Apps provides a rapid low code development environment for building custom apps for business needs. Power Apps can be used to create custom forms for use in modern SharePoint sites.</a:t>
            </a:r>
            <a:endParaRPr lang="en-US" sz="2000"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F0FCB917-F4EF-4386-8EA0-1F6BBC9B4FAD}"/>
              </a:ext>
            </a:extLst>
          </p:cNvPr>
          <p:cNvSpPr txBox="1"/>
          <p:nvPr/>
        </p:nvSpPr>
        <p:spPr>
          <a:xfrm>
            <a:off x="1435666" y="3277244"/>
            <a:ext cx="6161357"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dirty="0"/>
              <a:t>Power Automate</a:t>
            </a:r>
          </a:p>
        </p:txBody>
      </p:sp>
      <p:sp>
        <p:nvSpPr>
          <p:cNvPr id="12" name="TextBox 11">
            <a:extLst>
              <a:ext uri="{FF2B5EF4-FFF2-40B4-BE49-F238E27FC236}">
                <a16:creationId xmlns:a16="http://schemas.microsoft.com/office/drawing/2014/main" id="{33562C36-FA34-41FC-84B6-9AD7DF98B5F6}"/>
              </a:ext>
            </a:extLst>
          </p:cNvPr>
          <p:cNvSpPr txBox="1"/>
          <p:nvPr/>
        </p:nvSpPr>
        <p:spPr>
          <a:xfrm>
            <a:off x="1337138" y="3783860"/>
            <a:ext cx="10349208" cy="1015663"/>
          </a:xfrm>
          <a:prstGeom prst="rect">
            <a:avLst/>
          </a:prstGeom>
          <a:noFill/>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marL="91440"/>
            <a:r>
              <a:rPr lang="en-US" dirty="0"/>
              <a:t>Power Automate lets users create automated workflows between applications and services. SharePoint site admins can use Power Automate to require new or updated site pages to be approved before being published.</a:t>
            </a:r>
          </a:p>
        </p:txBody>
      </p:sp>
      <p:sp>
        <p:nvSpPr>
          <p:cNvPr id="14" name="TextBox 13">
            <a:extLst>
              <a:ext uri="{FF2B5EF4-FFF2-40B4-BE49-F238E27FC236}">
                <a16:creationId xmlns:a16="http://schemas.microsoft.com/office/drawing/2014/main" id="{59569801-974E-40AD-8D42-A8A9107B4335}"/>
              </a:ext>
            </a:extLst>
          </p:cNvPr>
          <p:cNvSpPr txBox="1"/>
          <p:nvPr/>
        </p:nvSpPr>
        <p:spPr>
          <a:xfrm>
            <a:off x="1435666" y="5187305"/>
            <a:ext cx="3673117"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400" b="0" cap="none" spc="-50" baseline="0">
                <a:ln w="3175">
                  <a:noFill/>
                </a:ln>
                <a:gradFill>
                  <a:gsLst>
                    <a:gs pos="1250">
                      <a:schemeClr val="tx1"/>
                    </a:gs>
                    <a:gs pos="100000">
                      <a:schemeClr val="tx1"/>
                    </a:gs>
                  </a:gsLst>
                  <a:lin ang="5400000" scaled="0"/>
                </a:gradFill>
                <a:effectLst/>
                <a:latin typeface="+mj-lt"/>
                <a:cs typeface="Segoe UI" pitchFamily="34" charset="0"/>
              </a:defRPr>
            </a:lvl1pPr>
          </a:lstStyle>
          <a:p>
            <a:pPr marL="91440">
              <a:spcBef>
                <a:spcPts val="0"/>
              </a:spcBef>
            </a:pPr>
            <a:r>
              <a:rPr lang="en-US" dirty="0"/>
              <a:t>Power BI</a:t>
            </a:r>
          </a:p>
        </p:txBody>
      </p:sp>
      <p:sp>
        <p:nvSpPr>
          <p:cNvPr id="16" name="TextBox 15">
            <a:extLst>
              <a:ext uri="{FF2B5EF4-FFF2-40B4-BE49-F238E27FC236}">
                <a16:creationId xmlns:a16="http://schemas.microsoft.com/office/drawing/2014/main" id="{E85BA2FE-4179-4BBA-8746-ED5C05FD95EA}"/>
              </a:ext>
            </a:extLst>
          </p:cNvPr>
          <p:cNvSpPr txBox="1"/>
          <p:nvPr/>
        </p:nvSpPr>
        <p:spPr>
          <a:xfrm>
            <a:off x="1337138" y="5692911"/>
            <a:ext cx="10729266" cy="1015663"/>
          </a:xfrm>
          <a:prstGeom prst="rect">
            <a:avLst/>
          </a:prstGeom>
          <a:noFill/>
        </p:spPr>
        <p:txBody>
          <a:bodyPr wrap="square">
            <a:spAutoFit/>
          </a:bodyPr>
          <a:lstStyle>
            <a:defPPr>
              <a:defRPr lang="en-US"/>
            </a:defPPr>
            <a:lvl1pPr>
              <a:defRPr sz="2000" b="0" i="0">
                <a:solidFill>
                  <a:srgbClr val="000000"/>
                </a:solidFill>
                <a:effectLst/>
                <a:latin typeface="Segoe UI Semilight" panose="020B0402040204020203" pitchFamily="34" charset="0"/>
                <a:cs typeface="Segoe UI Semilight" panose="020B0402040204020203" pitchFamily="34" charset="0"/>
              </a:defRPr>
            </a:lvl1pPr>
          </a:lstStyle>
          <a:p>
            <a:pPr marL="91440"/>
            <a:r>
              <a:rPr lang="en-US" dirty="0"/>
              <a:t>Power BI (Business Intelligence) is a business analytics service that delivers insights for analyzing data. With Power BI's report web part for SharePoint in Microsoft 365, users can easily embed interactive Power BI reports in SharePoint Online pages.</a:t>
            </a:r>
          </a:p>
        </p:txBody>
      </p:sp>
      <p:grpSp>
        <p:nvGrpSpPr>
          <p:cNvPr id="9" name="Group 8">
            <a:extLst>
              <a:ext uri="{FF2B5EF4-FFF2-40B4-BE49-F238E27FC236}">
                <a16:creationId xmlns:a16="http://schemas.microsoft.com/office/drawing/2014/main" id="{947D01E4-1287-46BC-B2D8-597DEFC0F1C5}"/>
              </a:ext>
              <a:ext uri="{C183D7F6-B498-43B3-948B-1728B52AA6E4}">
                <adec:decorative xmlns:adec="http://schemas.microsoft.com/office/drawing/2017/decorative" val="1"/>
              </a:ext>
            </a:extLst>
          </p:cNvPr>
          <p:cNvGrpSpPr/>
          <p:nvPr/>
        </p:nvGrpSpPr>
        <p:grpSpPr>
          <a:xfrm>
            <a:off x="257229" y="5187305"/>
            <a:ext cx="888450" cy="888450"/>
            <a:chOff x="3940634" y="2568714"/>
            <a:chExt cx="1633487" cy="1633487"/>
          </a:xfrm>
        </p:grpSpPr>
        <p:sp>
          <p:nvSpPr>
            <p:cNvPr id="11" name="Oval 10">
              <a:extLst>
                <a:ext uri="{FF2B5EF4-FFF2-40B4-BE49-F238E27FC236}">
                  <a16:creationId xmlns:a16="http://schemas.microsoft.com/office/drawing/2014/main" id="{2385728C-1EF9-4BDE-BEFB-145639539E7F}"/>
                </a:ext>
              </a:extLst>
            </p:cNvPr>
            <p:cNvSpPr/>
            <p:nvPr/>
          </p:nvSpPr>
          <p:spPr bwMode="auto">
            <a:xfrm>
              <a:off x="3940634" y="2568714"/>
              <a:ext cx="1633487" cy="1633487"/>
            </a:xfrm>
            <a:prstGeom prst="ellipse">
              <a:avLst/>
            </a:prstGeom>
            <a:solidFill>
              <a:schemeClr val="bg1"/>
            </a:solidFill>
            <a:ln w="25400" cap="flat" cmpd="sng" algn="ctr">
              <a:solidFill>
                <a:srgbClr val="FFC000"/>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13" name="Graphic 3">
              <a:extLst>
                <a:ext uri="{FF2B5EF4-FFF2-40B4-BE49-F238E27FC236}">
                  <a16:creationId xmlns:a16="http://schemas.microsoft.com/office/drawing/2014/main" id="{C6FE0FCA-9AF8-4651-BC0D-BD2BDC69CDC0}"/>
                </a:ext>
              </a:extLst>
            </p:cNvPr>
            <p:cNvSpPr/>
            <p:nvPr/>
          </p:nvSpPr>
          <p:spPr>
            <a:xfrm>
              <a:off x="4415860" y="3148562"/>
              <a:ext cx="683035" cy="473791"/>
            </a:xfrm>
            <a:custGeom>
              <a:avLst/>
              <a:gdLst>
                <a:gd name="connsiteX0" fmla="*/ 400269 w 683035"/>
                <a:gd name="connsiteY0" fmla="*/ 252166 h 473791"/>
                <a:gd name="connsiteX1" fmla="*/ 362881 w 683035"/>
                <a:gd name="connsiteY1" fmla="*/ 286816 h 473791"/>
                <a:gd name="connsiteX2" fmla="*/ 362904 w 683035"/>
                <a:gd name="connsiteY2" fmla="*/ 439149 h 473791"/>
                <a:gd name="connsiteX3" fmla="*/ 400294 w 683035"/>
                <a:gd name="connsiteY3" fmla="*/ 473792 h 473791"/>
                <a:gd name="connsiteX4" fmla="*/ 437683 w 683035"/>
                <a:gd name="connsiteY4" fmla="*/ 439142 h 473791"/>
                <a:gd name="connsiteX5" fmla="*/ 437659 w 683035"/>
                <a:gd name="connsiteY5" fmla="*/ 286816 h 473791"/>
                <a:gd name="connsiteX6" fmla="*/ 400269 w 683035"/>
                <a:gd name="connsiteY6" fmla="*/ 252166 h 473791"/>
                <a:gd name="connsiteX7" fmla="*/ 517844 w 683035"/>
                <a:gd name="connsiteY7" fmla="*/ 113069 h 473791"/>
                <a:gd name="connsiteX8" fmla="*/ 480454 w 683035"/>
                <a:gd name="connsiteY8" fmla="*/ 147727 h 473791"/>
                <a:gd name="connsiteX9" fmla="*/ 480479 w 683035"/>
                <a:gd name="connsiteY9" fmla="*/ 438140 h 473791"/>
                <a:gd name="connsiteX10" fmla="*/ 517868 w 683035"/>
                <a:gd name="connsiteY10" fmla="*/ 472782 h 473791"/>
                <a:gd name="connsiteX11" fmla="*/ 555257 w 683035"/>
                <a:gd name="connsiteY11" fmla="*/ 438132 h 473791"/>
                <a:gd name="connsiteX12" fmla="*/ 555241 w 683035"/>
                <a:gd name="connsiteY12" fmla="*/ 147719 h 473791"/>
                <a:gd name="connsiteX13" fmla="*/ 517844 w 683035"/>
                <a:gd name="connsiteY13" fmla="*/ 113069 h 473791"/>
                <a:gd name="connsiteX14" fmla="*/ 282733 w 683035"/>
                <a:gd name="connsiteY14" fmla="*/ 199439 h 473791"/>
                <a:gd name="connsiteX15" fmla="*/ 245343 w 683035"/>
                <a:gd name="connsiteY15" fmla="*/ 234096 h 473791"/>
                <a:gd name="connsiteX16" fmla="*/ 245368 w 683035"/>
                <a:gd name="connsiteY16" fmla="*/ 439149 h 473791"/>
                <a:gd name="connsiteX17" fmla="*/ 282765 w 683035"/>
                <a:gd name="connsiteY17" fmla="*/ 473792 h 473791"/>
                <a:gd name="connsiteX18" fmla="*/ 320146 w 683035"/>
                <a:gd name="connsiteY18" fmla="*/ 439142 h 473791"/>
                <a:gd name="connsiteX19" fmla="*/ 320130 w 683035"/>
                <a:gd name="connsiteY19" fmla="*/ 234081 h 473791"/>
                <a:gd name="connsiteX20" fmla="*/ 282733 w 683035"/>
                <a:gd name="connsiteY20" fmla="*/ 199439 h 473791"/>
                <a:gd name="connsiteX21" fmla="*/ 165158 w 683035"/>
                <a:gd name="connsiteY21" fmla="*/ 324619 h 473791"/>
                <a:gd name="connsiteX22" fmla="*/ 165149 w 683035"/>
                <a:gd name="connsiteY22" fmla="*/ 324619 h 473791"/>
                <a:gd name="connsiteX23" fmla="*/ 127768 w 683035"/>
                <a:gd name="connsiteY23" fmla="*/ 359283 h 473791"/>
                <a:gd name="connsiteX24" fmla="*/ 127792 w 683035"/>
                <a:gd name="connsiteY24" fmla="*/ 439157 h 473791"/>
                <a:gd name="connsiteX25" fmla="*/ 165174 w 683035"/>
                <a:gd name="connsiteY25" fmla="*/ 473791 h 473791"/>
                <a:gd name="connsiteX26" fmla="*/ 165182 w 683035"/>
                <a:gd name="connsiteY26" fmla="*/ 473791 h 473791"/>
                <a:gd name="connsiteX27" fmla="*/ 202562 w 683035"/>
                <a:gd name="connsiteY27" fmla="*/ 439134 h 473791"/>
                <a:gd name="connsiteX28" fmla="*/ 202539 w 683035"/>
                <a:gd name="connsiteY28" fmla="*/ 359260 h 473791"/>
                <a:gd name="connsiteX29" fmla="*/ 165158 w 683035"/>
                <a:gd name="connsiteY29" fmla="*/ 324619 h 473791"/>
                <a:gd name="connsiteX30" fmla="*/ 683036 w 683035"/>
                <a:gd name="connsiteY30" fmla="*/ 74658 h 473791"/>
                <a:gd name="connsiteX31" fmla="*/ 683036 w 683035"/>
                <a:gd name="connsiteY31" fmla="*/ 335433 h 473791"/>
                <a:gd name="connsiteX32" fmla="*/ 602467 w 683035"/>
                <a:gd name="connsiteY32" fmla="*/ 410091 h 473791"/>
                <a:gd name="connsiteX33" fmla="*/ 588694 w 683035"/>
                <a:gd name="connsiteY33" fmla="*/ 410091 h 473791"/>
                <a:gd name="connsiteX34" fmla="*/ 588694 w 683035"/>
                <a:gd name="connsiteY34" fmla="*/ 384563 h 473791"/>
                <a:gd name="connsiteX35" fmla="*/ 602467 w 683035"/>
                <a:gd name="connsiteY35" fmla="*/ 384563 h 473791"/>
                <a:gd name="connsiteX36" fmla="*/ 655481 w 683035"/>
                <a:gd name="connsiteY36" fmla="*/ 335433 h 473791"/>
                <a:gd name="connsiteX37" fmla="*/ 655481 w 683035"/>
                <a:gd name="connsiteY37" fmla="*/ 74658 h 473791"/>
                <a:gd name="connsiteX38" fmla="*/ 602467 w 683035"/>
                <a:gd name="connsiteY38" fmla="*/ 25521 h 473791"/>
                <a:gd name="connsiteX39" fmla="*/ 80561 w 683035"/>
                <a:gd name="connsiteY39" fmla="*/ 25521 h 473791"/>
                <a:gd name="connsiteX40" fmla="*/ 27555 w 683035"/>
                <a:gd name="connsiteY40" fmla="*/ 74658 h 473791"/>
                <a:gd name="connsiteX41" fmla="*/ 27555 w 683035"/>
                <a:gd name="connsiteY41" fmla="*/ 335433 h 473791"/>
                <a:gd name="connsiteX42" fmla="*/ 80561 w 683035"/>
                <a:gd name="connsiteY42" fmla="*/ 384563 h 473791"/>
                <a:gd name="connsiteX43" fmla="*/ 94342 w 683035"/>
                <a:gd name="connsiteY43" fmla="*/ 384563 h 473791"/>
                <a:gd name="connsiteX44" fmla="*/ 94342 w 683035"/>
                <a:gd name="connsiteY44" fmla="*/ 410091 h 473791"/>
                <a:gd name="connsiteX45" fmla="*/ 80561 w 683035"/>
                <a:gd name="connsiteY45" fmla="*/ 410091 h 473791"/>
                <a:gd name="connsiteX46" fmla="*/ 0 w 683035"/>
                <a:gd name="connsiteY46" fmla="*/ 335433 h 473791"/>
                <a:gd name="connsiteX47" fmla="*/ 0 w 683035"/>
                <a:gd name="connsiteY47" fmla="*/ 74658 h 473791"/>
                <a:gd name="connsiteX48" fmla="*/ 80561 w 683035"/>
                <a:gd name="connsiteY48" fmla="*/ 0 h 473791"/>
                <a:gd name="connsiteX49" fmla="*/ 602467 w 683035"/>
                <a:gd name="connsiteY49" fmla="*/ 0 h 473791"/>
                <a:gd name="connsiteX50" fmla="*/ 683036 w 683035"/>
                <a:gd name="connsiteY50" fmla="*/ 74658 h 47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3035" h="473791">
                  <a:moveTo>
                    <a:pt x="400269" y="252166"/>
                  </a:moveTo>
                  <a:cubicBezTo>
                    <a:pt x="379618" y="252166"/>
                    <a:pt x="362881" y="267685"/>
                    <a:pt x="362881" y="286816"/>
                  </a:cubicBezTo>
                  <a:lnTo>
                    <a:pt x="362904" y="439149"/>
                  </a:lnTo>
                  <a:cubicBezTo>
                    <a:pt x="362904" y="458280"/>
                    <a:pt x="379650" y="473792"/>
                    <a:pt x="400294" y="473792"/>
                  </a:cubicBezTo>
                  <a:cubicBezTo>
                    <a:pt x="420946" y="473792"/>
                    <a:pt x="437683" y="458280"/>
                    <a:pt x="437683" y="439142"/>
                  </a:cubicBezTo>
                  <a:lnTo>
                    <a:pt x="437659" y="286816"/>
                  </a:lnTo>
                  <a:cubicBezTo>
                    <a:pt x="437659" y="267677"/>
                    <a:pt x="420921" y="252166"/>
                    <a:pt x="400269" y="252166"/>
                  </a:cubicBezTo>
                  <a:close/>
                  <a:moveTo>
                    <a:pt x="517844" y="113069"/>
                  </a:moveTo>
                  <a:cubicBezTo>
                    <a:pt x="497192" y="113077"/>
                    <a:pt x="480454" y="128588"/>
                    <a:pt x="480454" y="147727"/>
                  </a:cubicBezTo>
                  <a:lnTo>
                    <a:pt x="480479" y="438140"/>
                  </a:lnTo>
                  <a:cubicBezTo>
                    <a:pt x="480479" y="457271"/>
                    <a:pt x="497224" y="472782"/>
                    <a:pt x="517868" y="472782"/>
                  </a:cubicBezTo>
                  <a:cubicBezTo>
                    <a:pt x="538520" y="472782"/>
                    <a:pt x="555257" y="457263"/>
                    <a:pt x="555257" y="438132"/>
                  </a:cubicBezTo>
                  <a:lnTo>
                    <a:pt x="555241" y="147719"/>
                  </a:lnTo>
                  <a:cubicBezTo>
                    <a:pt x="555241" y="128581"/>
                    <a:pt x="538504" y="113069"/>
                    <a:pt x="517844" y="113069"/>
                  </a:cubicBezTo>
                  <a:close/>
                  <a:moveTo>
                    <a:pt x="282733" y="199439"/>
                  </a:moveTo>
                  <a:cubicBezTo>
                    <a:pt x="262080" y="199439"/>
                    <a:pt x="245343" y="214950"/>
                    <a:pt x="245343" y="234096"/>
                  </a:cubicBezTo>
                  <a:lnTo>
                    <a:pt x="245368" y="439149"/>
                  </a:lnTo>
                  <a:cubicBezTo>
                    <a:pt x="245368" y="458280"/>
                    <a:pt x="262113" y="473792"/>
                    <a:pt x="282765" y="473792"/>
                  </a:cubicBezTo>
                  <a:cubicBezTo>
                    <a:pt x="303408" y="473792"/>
                    <a:pt x="320146" y="458280"/>
                    <a:pt x="320146" y="439142"/>
                  </a:cubicBezTo>
                  <a:lnTo>
                    <a:pt x="320130" y="234081"/>
                  </a:lnTo>
                  <a:cubicBezTo>
                    <a:pt x="320130" y="214942"/>
                    <a:pt x="303385" y="199432"/>
                    <a:pt x="282733" y="199439"/>
                  </a:cubicBezTo>
                  <a:close/>
                  <a:moveTo>
                    <a:pt x="165158" y="324619"/>
                  </a:moveTo>
                  <a:lnTo>
                    <a:pt x="165149" y="324619"/>
                  </a:lnTo>
                  <a:cubicBezTo>
                    <a:pt x="144497" y="324626"/>
                    <a:pt x="127760" y="340137"/>
                    <a:pt x="127768" y="359283"/>
                  </a:cubicBezTo>
                  <a:lnTo>
                    <a:pt x="127792" y="439157"/>
                  </a:lnTo>
                  <a:cubicBezTo>
                    <a:pt x="127792" y="458288"/>
                    <a:pt x="144530" y="473791"/>
                    <a:pt x="165174" y="473791"/>
                  </a:cubicBezTo>
                  <a:lnTo>
                    <a:pt x="165182" y="473791"/>
                  </a:lnTo>
                  <a:cubicBezTo>
                    <a:pt x="185834" y="473791"/>
                    <a:pt x="202571" y="458280"/>
                    <a:pt x="202562" y="439134"/>
                  </a:cubicBezTo>
                  <a:lnTo>
                    <a:pt x="202539" y="359260"/>
                  </a:lnTo>
                  <a:cubicBezTo>
                    <a:pt x="202539" y="340129"/>
                    <a:pt x="185801" y="324619"/>
                    <a:pt x="165158" y="324619"/>
                  </a:cubicBezTo>
                  <a:close/>
                  <a:moveTo>
                    <a:pt x="683036" y="74658"/>
                  </a:moveTo>
                  <a:lnTo>
                    <a:pt x="683036" y="335433"/>
                  </a:lnTo>
                  <a:cubicBezTo>
                    <a:pt x="683036" y="376608"/>
                    <a:pt x="646897" y="410091"/>
                    <a:pt x="602467" y="410091"/>
                  </a:cubicBezTo>
                  <a:lnTo>
                    <a:pt x="588694" y="410091"/>
                  </a:lnTo>
                  <a:lnTo>
                    <a:pt x="588694" y="384563"/>
                  </a:lnTo>
                  <a:lnTo>
                    <a:pt x="602467" y="384563"/>
                  </a:lnTo>
                  <a:cubicBezTo>
                    <a:pt x="631703" y="384563"/>
                    <a:pt x="655481" y="362526"/>
                    <a:pt x="655481" y="335433"/>
                  </a:cubicBezTo>
                  <a:lnTo>
                    <a:pt x="655481" y="74658"/>
                  </a:lnTo>
                  <a:cubicBezTo>
                    <a:pt x="655481" y="47564"/>
                    <a:pt x="631703" y="25521"/>
                    <a:pt x="602467" y="25521"/>
                  </a:cubicBezTo>
                  <a:lnTo>
                    <a:pt x="80561" y="25521"/>
                  </a:lnTo>
                  <a:cubicBezTo>
                    <a:pt x="51333" y="25521"/>
                    <a:pt x="27555" y="47564"/>
                    <a:pt x="27555" y="74658"/>
                  </a:cubicBezTo>
                  <a:lnTo>
                    <a:pt x="27555" y="335433"/>
                  </a:lnTo>
                  <a:cubicBezTo>
                    <a:pt x="27555" y="362526"/>
                    <a:pt x="51333" y="384563"/>
                    <a:pt x="80561" y="384563"/>
                  </a:cubicBezTo>
                  <a:lnTo>
                    <a:pt x="94342" y="384563"/>
                  </a:lnTo>
                  <a:lnTo>
                    <a:pt x="94342" y="410091"/>
                  </a:lnTo>
                  <a:lnTo>
                    <a:pt x="80561" y="410091"/>
                  </a:lnTo>
                  <a:cubicBezTo>
                    <a:pt x="36139" y="410091"/>
                    <a:pt x="0" y="376608"/>
                    <a:pt x="0" y="335433"/>
                  </a:cubicBezTo>
                  <a:lnTo>
                    <a:pt x="0" y="74658"/>
                  </a:lnTo>
                  <a:cubicBezTo>
                    <a:pt x="0" y="33483"/>
                    <a:pt x="36139" y="0"/>
                    <a:pt x="80561" y="0"/>
                  </a:cubicBezTo>
                  <a:lnTo>
                    <a:pt x="602467" y="0"/>
                  </a:lnTo>
                  <a:cubicBezTo>
                    <a:pt x="646897" y="0"/>
                    <a:pt x="683036" y="33483"/>
                    <a:pt x="683036" y="74658"/>
                  </a:cubicBezTo>
                  <a:close/>
                </a:path>
              </a:pathLst>
            </a:custGeom>
            <a:solidFill>
              <a:srgbClr val="EDBD11"/>
            </a:solidFill>
            <a:ln w="9525" cap="flat">
              <a:noFill/>
              <a:prstDash val="solid"/>
              <a:miter/>
            </a:ln>
          </p:spPr>
          <p:txBody>
            <a:bodyPr rtlCol="0" anchor="ctr"/>
            <a:lstStyle/>
            <a:p>
              <a:endParaRPr lang="en-US"/>
            </a:p>
          </p:txBody>
        </p:sp>
      </p:grpSp>
      <p:grpSp>
        <p:nvGrpSpPr>
          <p:cNvPr id="15" name="Group 14">
            <a:extLst>
              <a:ext uri="{FF2B5EF4-FFF2-40B4-BE49-F238E27FC236}">
                <a16:creationId xmlns:a16="http://schemas.microsoft.com/office/drawing/2014/main" id="{C5B99428-6116-45A3-9DDD-F6900BB3D06C}"/>
              </a:ext>
              <a:ext uri="{C183D7F6-B498-43B3-948B-1728B52AA6E4}">
                <adec:decorative xmlns:adec="http://schemas.microsoft.com/office/drawing/2017/decorative" val="1"/>
              </a:ext>
            </a:extLst>
          </p:cNvPr>
          <p:cNvGrpSpPr/>
          <p:nvPr/>
        </p:nvGrpSpPr>
        <p:grpSpPr>
          <a:xfrm>
            <a:off x="250522" y="1397337"/>
            <a:ext cx="888450" cy="888450"/>
            <a:chOff x="6641656" y="2568714"/>
            <a:chExt cx="1633487" cy="1633487"/>
          </a:xfrm>
        </p:grpSpPr>
        <p:sp>
          <p:nvSpPr>
            <p:cNvPr id="18" name="Oval 17">
              <a:extLst>
                <a:ext uri="{FF2B5EF4-FFF2-40B4-BE49-F238E27FC236}">
                  <a16:creationId xmlns:a16="http://schemas.microsoft.com/office/drawing/2014/main" id="{80243596-58C6-4067-A891-941F7125B498}"/>
                </a:ext>
              </a:extLst>
            </p:cNvPr>
            <p:cNvSpPr/>
            <p:nvPr/>
          </p:nvSpPr>
          <p:spPr bwMode="auto">
            <a:xfrm>
              <a:off x="6641656" y="2568714"/>
              <a:ext cx="1633487" cy="1633487"/>
            </a:xfrm>
            <a:prstGeom prst="ellipse">
              <a:avLst/>
            </a:prstGeom>
            <a:solidFill>
              <a:schemeClr val="bg1"/>
            </a:solidFill>
            <a:ln w="25400" cap="flat" cmpd="sng" algn="ctr">
              <a:solidFill>
                <a:srgbClr val="732773"/>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19" name="Graphic 5">
              <a:extLst>
                <a:ext uri="{FF2B5EF4-FFF2-40B4-BE49-F238E27FC236}">
                  <a16:creationId xmlns:a16="http://schemas.microsoft.com/office/drawing/2014/main" id="{A4A8319F-519D-43B3-B886-865732B1345D}"/>
                </a:ext>
              </a:extLst>
            </p:cNvPr>
            <p:cNvSpPr/>
            <p:nvPr/>
          </p:nvSpPr>
          <p:spPr>
            <a:xfrm>
              <a:off x="7124548" y="3133164"/>
              <a:ext cx="667702" cy="504586"/>
            </a:xfrm>
            <a:custGeom>
              <a:avLst/>
              <a:gdLst>
                <a:gd name="connsiteX0" fmla="*/ 443865 w 667702"/>
                <a:gd name="connsiteY0" fmla="*/ 376238 h 504586"/>
                <a:gd name="connsiteX1" fmla="*/ 413385 w 667702"/>
                <a:gd name="connsiteY1" fmla="*/ 376238 h 504586"/>
                <a:gd name="connsiteX2" fmla="*/ 367665 w 667702"/>
                <a:gd name="connsiteY2" fmla="*/ 421958 h 504586"/>
                <a:gd name="connsiteX3" fmla="*/ 367665 w 667702"/>
                <a:gd name="connsiteY3" fmla="*/ 452438 h 504586"/>
                <a:gd name="connsiteX4" fmla="*/ 413385 w 667702"/>
                <a:gd name="connsiteY4" fmla="*/ 498158 h 504586"/>
                <a:gd name="connsiteX5" fmla="*/ 443865 w 667702"/>
                <a:gd name="connsiteY5" fmla="*/ 498158 h 504586"/>
                <a:gd name="connsiteX6" fmla="*/ 489585 w 667702"/>
                <a:gd name="connsiteY6" fmla="*/ 452438 h 504586"/>
                <a:gd name="connsiteX7" fmla="*/ 489585 w 667702"/>
                <a:gd name="connsiteY7" fmla="*/ 421958 h 504586"/>
                <a:gd name="connsiteX8" fmla="*/ 443865 w 667702"/>
                <a:gd name="connsiteY8" fmla="*/ 376238 h 504586"/>
                <a:gd name="connsiteX9" fmla="*/ 584835 w 667702"/>
                <a:gd name="connsiteY9" fmla="*/ 336233 h 504586"/>
                <a:gd name="connsiteX10" fmla="*/ 539115 w 667702"/>
                <a:gd name="connsiteY10" fmla="*/ 290513 h 504586"/>
                <a:gd name="connsiteX11" fmla="*/ 508635 w 667702"/>
                <a:gd name="connsiteY11" fmla="*/ 290513 h 504586"/>
                <a:gd name="connsiteX12" fmla="*/ 462915 w 667702"/>
                <a:gd name="connsiteY12" fmla="*/ 336233 h 504586"/>
                <a:gd name="connsiteX13" fmla="*/ 462915 w 667702"/>
                <a:gd name="connsiteY13" fmla="*/ 366713 h 504586"/>
                <a:gd name="connsiteX14" fmla="*/ 508635 w 667702"/>
                <a:gd name="connsiteY14" fmla="*/ 412433 h 504586"/>
                <a:gd name="connsiteX15" fmla="*/ 539115 w 667702"/>
                <a:gd name="connsiteY15" fmla="*/ 412433 h 504586"/>
                <a:gd name="connsiteX16" fmla="*/ 584835 w 667702"/>
                <a:gd name="connsiteY16" fmla="*/ 366713 h 504586"/>
                <a:gd name="connsiteX17" fmla="*/ 584835 w 667702"/>
                <a:gd name="connsiteY17" fmla="*/ 336233 h 504586"/>
                <a:gd name="connsiteX18" fmla="*/ 394335 w 667702"/>
                <a:gd name="connsiteY18" fmla="*/ 360998 h 504586"/>
                <a:gd name="connsiteX19" fmla="*/ 394335 w 667702"/>
                <a:gd name="connsiteY19" fmla="*/ 331470 h 504586"/>
                <a:gd name="connsiteX20" fmla="*/ 380048 w 667702"/>
                <a:gd name="connsiteY20" fmla="*/ 317183 h 504586"/>
                <a:gd name="connsiteX21" fmla="*/ 257175 w 667702"/>
                <a:gd name="connsiteY21" fmla="*/ 194310 h 504586"/>
                <a:gd name="connsiteX22" fmla="*/ 227648 w 667702"/>
                <a:gd name="connsiteY22" fmla="*/ 194310 h 504586"/>
                <a:gd name="connsiteX23" fmla="*/ 105728 w 667702"/>
                <a:gd name="connsiteY23" fmla="*/ 316230 h 504586"/>
                <a:gd name="connsiteX24" fmla="*/ 91440 w 667702"/>
                <a:gd name="connsiteY24" fmla="*/ 331470 h 504586"/>
                <a:gd name="connsiteX25" fmla="*/ 91440 w 667702"/>
                <a:gd name="connsiteY25" fmla="*/ 360998 h 504586"/>
                <a:gd name="connsiteX26" fmla="*/ 105728 w 667702"/>
                <a:gd name="connsiteY26" fmla="*/ 375285 h 504586"/>
                <a:gd name="connsiteX27" fmla="*/ 228600 w 667702"/>
                <a:gd name="connsiteY27" fmla="*/ 497205 h 504586"/>
                <a:gd name="connsiteX28" fmla="*/ 258128 w 667702"/>
                <a:gd name="connsiteY28" fmla="*/ 497205 h 504586"/>
                <a:gd name="connsiteX29" fmla="*/ 380048 w 667702"/>
                <a:gd name="connsiteY29" fmla="*/ 375285 h 504586"/>
                <a:gd name="connsiteX30" fmla="*/ 394335 w 667702"/>
                <a:gd name="connsiteY30" fmla="*/ 360998 h 504586"/>
                <a:gd name="connsiteX31" fmla="*/ 300990 w 667702"/>
                <a:gd name="connsiteY31" fmla="*/ 360045 h 504586"/>
                <a:gd name="connsiteX32" fmla="*/ 289560 w 667702"/>
                <a:gd name="connsiteY32" fmla="*/ 371475 h 504586"/>
                <a:gd name="connsiteX33" fmla="*/ 257175 w 667702"/>
                <a:gd name="connsiteY33" fmla="*/ 404813 h 504586"/>
                <a:gd name="connsiteX34" fmla="*/ 228600 w 667702"/>
                <a:gd name="connsiteY34" fmla="*/ 404813 h 504586"/>
                <a:gd name="connsiteX35" fmla="*/ 195263 w 667702"/>
                <a:gd name="connsiteY35" fmla="*/ 371475 h 504586"/>
                <a:gd name="connsiteX36" fmla="*/ 183833 w 667702"/>
                <a:gd name="connsiteY36" fmla="*/ 360045 h 504586"/>
                <a:gd name="connsiteX37" fmla="*/ 183833 w 667702"/>
                <a:gd name="connsiteY37" fmla="*/ 330518 h 504586"/>
                <a:gd name="connsiteX38" fmla="*/ 227648 w 667702"/>
                <a:gd name="connsiteY38" fmla="*/ 286703 h 504586"/>
                <a:gd name="connsiteX39" fmla="*/ 257175 w 667702"/>
                <a:gd name="connsiteY39" fmla="*/ 286703 h 504586"/>
                <a:gd name="connsiteX40" fmla="*/ 300990 w 667702"/>
                <a:gd name="connsiteY40" fmla="*/ 330518 h 504586"/>
                <a:gd name="connsiteX41" fmla="*/ 300990 w 667702"/>
                <a:gd name="connsiteY41" fmla="*/ 360045 h 504586"/>
                <a:gd name="connsiteX42" fmla="*/ 443865 w 667702"/>
                <a:gd name="connsiteY42" fmla="*/ 315278 h 504586"/>
                <a:gd name="connsiteX43" fmla="*/ 489585 w 667702"/>
                <a:gd name="connsiteY43" fmla="*/ 269558 h 504586"/>
                <a:gd name="connsiteX44" fmla="*/ 489585 w 667702"/>
                <a:gd name="connsiteY44" fmla="*/ 239078 h 504586"/>
                <a:gd name="connsiteX45" fmla="*/ 443865 w 667702"/>
                <a:gd name="connsiteY45" fmla="*/ 193358 h 504586"/>
                <a:gd name="connsiteX46" fmla="*/ 413385 w 667702"/>
                <a:gd name="connsiteY46" fmla="*/ 193358 h 504586"/>
                <a:gd name="connsiteX47" fmla="*/ 367665 w 667702"/>
                <a:gd name="connsiteY47" fmla="*/ 239078 h 504586"/>
                <a:gd name="connsiteX48" fmla="*/ 367665 w 667702"/>
                <a:gd name="connsiteY48" fmla="*/ 269558 h 504586"/>
                <a:gd name="connsiteX49" fmla="*/ 413385 w 667702"/>
                <a:gd name="connsiteY49" fmla="*/ 315278 h 504586"/>
                <a:gd name="connsiteX50" fmla="*/ 443865 w 667702"/>
                <a:gd name="connsiteY50" fmla="*/ 315278 h 504586"/>
                <a:gd name="connsiteX51" fmla="*/ 588645 w 667702"/>
                <a:gd name="connsiteY51" fmla="*/ 0 h 504586"/>
                <a:gd name="connsiteX52" fmla="*/ 79058 w 667702"/>
                <a:gd name="connsiteY52" fmla="*/ 0 h 504586"/>
                <a:gd name="connsiteX53" fmla="*/ 0 w 667702"/>
                <a:gd name="connsiteY53" fmla="*/ 79058 h 504586"/>
                <a:gd name="connsiteX54" fmla="*/ 0 w 667702"/>
                <a:gd name="connsiteY54" fmla="*/ 356235 h 504586"/>
                <a:gd name="connsiteX55" fmla="*/ 79058 w 667702"/>
                <a:gd name="connsiteY55" fmla="*/ 436245 h 504586"/>
                <a:gd name="connsiteX56" fmla="*/ 92393 w 667702"/>
                <a:gd name="connsiteY56" fmla="*/ 436245 h 504586"/>
                <a:gd name="connsiteX57" fmla="*/ 92393 w 667702"/>
                <a:gd name="connsiteY57" fmla="*/ 409575 h 504586"/>
                <a:gd name="connsiteX58" fmla="*/ 79058 w 667702"/>
                <a:gd name="connsiteY58" fmla="*/ 409575 h 504586"/>
                <a:gd name="connsiteX59" fmla="*/ 27623 w 667702"/>
                <a:gd name="connsiteY59" fmla="*/ 357188 h 504586"/>
                <a:gd name="connsiteX60" fmla="*/ 27623 w 667702"/>
                <a:gd name="connsiteY60" fmla="*/ 79058 h 504586"/>
                <a:gd name="connsiteX61" fmla="*/ 79058 w 667702"/>
                <a:gd name="connsiteY61" fmla="*/ 26670 h 504586"/>
                <a:gd name="connsiteX62" fmla="*/ 587693 w 667702"/>
                <a:gd name="connsiteY62" fmla="*/ 26670 h 504586"/>
                <a:gd name="connsiteX63" fmla="*/ 639128 w 667702"/>
                <a:gd name="connsiteY63" fmla="*/ 79058 h 504586"/>
                <a:gd name="connsiteX64" fmla="*/ 639128 w 667702"/>
                <a:gd name="connsiteY64" fmla="*/ 356235 h 504586"/>
                <a:gd name="connsiteX65" fmla="*/ 587693 w 667702"/>
                <a:gd name="connsiteY65" fmla="*/ 408623 h 504586"/>
                <a:gd name="connsiteX66" fmla="*/ 574358 w 667702"/>
                <a:gd name="connsiteY66" fmla="*/ 408623 h 504586"/>
                <a:gd name="connsiteX67" fmla="*/ 574358 w 667702"/>
                <a:gd name="connsiteY67" fmla="*/ 436245 h 504586"/>
                <a:gd name="connsiteX68" fmla="*/ 587693 w 667702"/>
                <a:gd name="connsiteY68" fmla="*/ 436245 h 504586"/>
                <a:gd name="connsiteX69" fmla="*/ 667703 w 667702"/>
                <a:gd name="connsiteY69" fmla="*/ 357188 h 504586"/>
                <a:gd name="connsiteX70" fmla="*/ 667703 w 667702"/>
                <a:gd name="connsiteY70" fmla="*/ 79058 h 504586"/>
                <a:gd name="connsiteX71" fmla="*/ 588645 w 667702"/>
                <a:gd name="connsiteY71" fmla="*/ 0 h 50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67702" h="504586">
                  <a:moveTo>
                    <a:pt x="443865" y="376238"/>
                  </a:moveTo>
                  <a:cubicBezTo>
                    <a:pt x="435293" y="367665"/>
                    <a:pt x="421958" y="367665"/>
                    <a:pt x="413385" y="376238"/>
                  </a:cubicBezTo>
                  <a:lnTo>
                    <a:pt x="367665" y="421958"/>
                  </a:lnTo>
                  <a:cubicBezTo>
                    <a:pt x="359093" y="430530"/>
                    <a:pt x="359093" y="443865"/>
                    <a:pt x="367665" y="452438"/>
                  </a:cubicBezTo>
                  <a:lnTo>
                    <a:pt x="413385" y="498158"/>
                  </a:lnTo>
                  <a:cubicBezTo>
                    <a:pt x="421958" y="506730"/>
                    <a:pt x="435293" y="506730"/>
                    <a:pt x="443865" y="498158"/>
                  </a:cubicBezTo>
                  <a:lnTo>
                    <a:pt x="489585" y="452438"/>
                  </a:lnTo>
                  <a:cubicBezTo>
                    <a:pt x="498158" y="443865"/>
                    <a:pt x="498158" y="430530"/>
                    <a:pt x="489585" y="421958"/>
                  </a:cubicBezTo>
                  <a:lnTo>
                    <a:pt x="443865" y="376238"/>
                  </a:lnTo>
                  <a:close/>
                  <a:moveTo>
                    <a:pt x="584835" y="336233"/>
                  </a:moveTo>
                  <a:lnTo>
                    <a:pt x="539115" y="290513"/>
                  </a:lnTo>
                  <a:cubicBezTo>
                    <a:pt x="530543" y="281940"/>
                    <a:pt x="517208" y="281940"/>
                    <a:pt x="508635" y="290513"/>
                  </a:cubicBezTo>
                  <a:lnTo>
                    <a:pt x="462915" y="336233"/>
                  </a:lnTo>
                  <a:cubicBezTo>
                    <a:pt x="454343" y="344805"/>
                    <a:pt x="454343" y="358140"/>
                    <a:pt x="462915" y="366713"/>
                  </a:cubicBezTo>
                  <a:lnTo>
                    <a:pt x="508635" y="412433"/>
                  </a:lnTo>
                  <a:cubicBezTo>
                    <a:pt x="517208" y="421005"/>
                    <a:pt x="530543" y="421005"/>
                    <a:pt x="539115" y="412433"/>
                  </a:cubicBezTo>
                  <a:lnTo>
                    <a:pt x="584835" y="366713"/>
                  </a:lnTo>
                  <a:cubicBezTo>
                    <a:pt x="593408" y="358140"/>
                    <a:pt x="593408" y="344805"/>
                    <a:pt x="584835" y="336233"/>
                  </a:cubicBezTo>
                  <a:close/>
                  <a:moveTo>
                    <a:pt x="394335" y="360998"/>
                  </a:moveTo>
                  <a:cubicBezTo>
                    <a:pt x="401955" y="352425"/>
                    <a:pt x="401955" y="339090"/>
                    <a:pt x="394335" y="331470"/>
                  </a:cubicBezTo>
                  <a:lnTo>
                    <a:pt x="380048" y="317183"/>
                  </a:lnTo>
                  <a:lnTo>
                    <a:pt x="257175" y="194310"/>
                  </a:lnTo>
                  <a:cubicBezTo>
                    <a:pt x="248603" y="185738"/>
                    <a:pt x="236220" y="185738"/>
                    <a:pt x="227648" y="194310"/>
                  </a:cubicBezTo>
                  <a:lnTo>
                    <a:pt x="105728" y="316230"/>
                  </a:lnTo>
                  <a:lnTo>
                    <a:pt x="91440" y="331470"/>
                  </a:lnTo>
                  <a:cubicBezTo>
                    <a:pt x="82868" y="340043"/>
                    <a:pt x="82868" y="352425"/>
                    <a:pt x="91440" y="360998"/>
                  </a:cubicBezTo>
                  <a:lnTo>
                    <a:pt x="105728" y="375285"/>
                  </a:lnTo>
                  <a:lnTo>
                    <a:pt x="228600" y="497205"/>
                  </a:lnTo>
                  <a:cubicBezTo>
                    <a:pt x="237173" y="505778"/>
                    <a:pt x="249555" y="505778"/>
                    <a:pt x="258128" y="497205"/>
                  </a:cubicBezTo>
                  <a:lnTo>
                    <a:pt x="380048" y="375285"/>
                  </a:lnTo>
                  <a:lnTo>
                    <a:pt x="394335" y="360998"/>
                  </a:lnTo>
                  <a:close/>
                  <a:moveTo>
                    <a:pt x="300990" y="360045"/>
                  </a:moveTo>
                  <a:lnTo>
                    <a:pt x="289560" y="371475"/>
                  </a:lnTo>
                  <a:lnTo>
                    <a:pt x="257175" y="404813"/>
                  </a:lnTo>
                  <a:cubicBezTo>
                    <a:pt x="249555" y="412433"/>
                    <a:pt x="236220" y="412433"/>
                    <a:pt x="228600" y="404813"/>
                  </a:cubicBezTo>
                  <a:lnTo>
                    <a:pt x="195263" y="371475"/>
                  </a:lnTo>
                  <a:lnTo>
                    <a:pt x="183833" y="360045"/>
                  </a:lnTo>
                  <a:cubicBezTo>
                    <a:pt x="175260" y="351473"/>
                    <a:pt x="175260" y="339090"/>
                    <a:pt x="183833" y="330518"/>
                  </a:cubicBezTo>
                  <a:lnTo>
                    <a:pt x="227648" y="286703"/>
                  </a:lnTo>
                  <a:cubicBezTo>
                    <a:pt x="236220" y="278130"/>
                    <a:pt x="248603" y="278130"/>
                    <a:pt x="257175" y="286703"/>
                  </a:cubicBezTo>
                  <a:lnTo>
                    <a:pt x="300990" y="330518"/>
                  </a:lnTo>
                  <a:cubicBezTo>
                    <a:pt x="309563" y="339090"/>
                    <a:pt x="309563" y="351473"/>
                    <a:pt x="300990" y="360045"/>
                  </a:cubicBezTo>
                  <a:close/>
                  <a:moveTo>
                    <a:pt x="443865" y="315278"/>
                  </a:moveTo>
                  <a:lnTo>
                    <a:pt x="489585" y="269558"/>
                  </a:lnTo>
                  <a:cubicBezTo>
                    <a:pt x="498158" y="260985"/>
                    <a:pt x="498158" y="247650"/>
                    <a:pt x="489585" y="239078"/>
                  </a:cubicBezTo>
                  <a:lnTo>
                    <a:pt x="443865" y="193358"/>
                  </a:lnTo>
                  <a:cubicBezTo>
                    <a:pt x="435293" y="184785"/>
                    <a:pt x="421958" y="184785"/>
                    <a:pt x="413385" y="193358"/>
                  </a:cubicBezTo>
                  <a:lnTo>
                    <a:pt x="367665" y="239078"/>
                  </a:lnTo>
                  <a:cubicBezTo>
                    <a:pt x="359093" y="247650"/>
                    <a:pt x="359093" y="260985"/>
                    <a:pt x="367665" y="269558"/>
                  </a:cubicBezTo>
                  <a:lnTo>
                    <a:pt x="413385" y="315278"/>
                  </a:lnTo>
                  <a:cubicBezTo>
                    <a:pt x="421958" y="323850"/>
                    <a:pt x="435293" y="323850"/>
                    <a:pt x="443865" y="315278"/>
                  </a:cubicBezTo>
                  <a:close/>
                  <a:moveTo>
                    <a:pt x="588645" y="0"/>
                  </a:moveTo>
                  <a:lnTo>
                    <a:pt x="79058" y="0"/>
                  </a:lnTo>
                  <a:cubicBezTo>
                    <a:pt x="35243" y="0"/>
                    <a:pt x="0" y="35243"/>
                    <a:pt x="0" y="79058"/>
                  </a:cubicBezTo>
                  <a:lnTo>
                    <a:pt x="0" y="356235"/>
                  </a:lnTo>
                  <a:cubicBezTo>
                    <a:pt x="0" y="400050"/>
                    <a:pt x="35243" y="436245"/>
                    <a:pt x="79058" y="436245"/>
                  </a:cubicBezTo>
                  <a:lnTo>
                    <a:pt x="92393" y="436245"/>
                  </a:lnTo>
                  <a:lnTo>
                    <a:pt x="92393" y="409575"/>
                  </a:lnTo>
                  <a:lnTo>
                    <a:pt x="79058" y="409575"/>
                  </a:lnTo>
                  <a:cubicBezTo>
                    <a:pt x="50483" y="409575"/>
                    <a:pt x="27623" y="385763"/>
                    <a:pt x="27623" y="357188"/>
                  </a:cubicBezTo>
                  <a:lnTo>
                    <a:pt x="27623" y="79058"/>
                  </a:lnTo>
                  <a:cubicBezTo>
                    <a:pt x="27623" y="50483"/>
                    <a:pt x="50483" y="26670"/>
                    <a:pt x="79058" y="26670"/>
                  </a:cubicBezTo>
                  <a:lnTo>
                    <a:pt x="587693" y="26670"/>
                  </a:lnTo>
                  <a:cubicBezTo>
                    <a:pt x="616268" y="26670"/>
                    <a:pt x="639128" y="50483"/>
                    <a:pt x="639128" y="79058"/>
                  </a:cubicBezTo>
                  <a:lnTo>
                    <a:pt x="639128" y="356235"/>
                  </a:lnTo>
                  <a:cubicBezTo>
                    <a:pt x="639128" y="384810"/>
                    <a:pt x="616268" y="408623"/>
                    <a:pt x="587693" y="408623"/>
                  </a:cubicBezTo>
                  <a:lnTo>
                    <a:pt x="574358" y="408623"/>
                  </a:lnTo>
                  <a:lnTo>
                    <a:pt x="574358" y="436245"/>
                  </a:lnTo>
                  <a:lnTo>
                    <a:pt x="587693" y="436245"/>
                  </a:lnTo>
                  <a:cubicBezTo>
                    <a:pt x="631508" y="436245"/>
                    <a:pt x="666750" y="400050"/>
                    <a:pt x="667703" y="357188"/>
                  </a:cubicBezTo>
                  <a:lnTo>
                    <a:pt x="667703" y="79058"/>
                  </a:lnTo>
                  <a:cubicBezTo>
                    <a:pt x="667703" y="35243"/>
                    <a:pt x="632460" y="0"/>
                    <a:pt x="588645" y="0"/>
                  </a:cubicBezTo>
                  <a:close/>
                </a:path>
              </a:pathLst>
            </a:custGeom>
            <a:solidFill>
              <a:srgbClr val="732773"/>
            </a:solidFill>
            <a:ln w="9525"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43605EF8-5138-480F-A553-A126E3E714E3}"/>
              </a:ext>
              <a:ext uri="{C183D7F6-B498-43B3-948B-1728B52AA6E4}">
                <adec:decorative xmlns:adec="http://schemas.microsoft.com/office/drawing/2017/decorative" val="1"/>
              </a:ext>
            </a:extLst>
          </p:cNvPr>
          <p:cNvGrpSpPr/>
          <p:nvPr/>
        </p:nvGrpSpPr>
        <p:grpSpPr>
          <a:xfrm>
            <a:off x="257229" y="3292321"/>
            <a:ext cx="888450" cy="888450"/>
            <a:chOff x="9342677" y="2568714"/>
            <a:chExt cx="1633487" cy="1633487"/>
          </a:xfrm>
        </p:grpSpPr>
        <p:sp>
          <p:nvSpPr>
            <p:cNvPr id="21" name="Oval 20">
              <a:extLst>
                <a:ext uri="{FF2B5EF4-FFF2-40B4-BE49-F238E27FC236}">
                  <a16:creationId xmlns:a16="http://schemas.microsoft.com/office/drawing/2014/main" id="{2E0A5657-031A-4F9E-91DF-F085235C8169}"/>
                </a:ext>
              </a:extLst>
            </p:cNvPr>
            <p:cNvSpPr/>
            <p:nvPr/>
          </p:nvSpPr>
          <p:spPr bwMode="auto">
            <a:xfrm>
              <a:off x="9342677" y="2568714"/>
              <a:ext cx="1633487" cy="1633487"/>
            </a:xfrm>
            <a:prstGeom prst="ellipse">
              <a:avLst/>
            </a:prstGeom>
            <a:solidFill>
              <a:schemeClr val="bg1"/>
            </a:solidFill>
            <a:ln w="25400" cap="flat" cmpd="sng" algn="ctr">
              <a:solidFill>
                <a:srgbClr val="287EFF"/>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22" name="Graphic 7">
              <a:extLst>
                <a:ext uri="{FF2B5EF4-FFF2-40B4-BE49-F238E27FC236}">
                  <a16:creationId xmlns:a16="http://schemas.microsoft.com/office/drawing/2014/main" id="{7B6DAD39-0ACB-4ED9-8F7A-EDA0EE6C6569}"/>
                </a:ext>
              </a:extLst>
            </p:cNvPr>
            <p:cNvSpPr/>
            <p:nvPr/>
          </p:nvSpPr>
          <p:spPr>
            <a:xfrm>
              <a:off x="9811758" y="3147332"/>
              <a:ext cx="695325" cy="476250"/>
            </a:xfrm>
            <a:custGeom>
              <a:avLst/>
              <a:gdLst>
                <a:gd name="connsiteX0" fmla="*/ 40742 w 695325"/>
                <a:gd name="connsiteY0" fmla="*/ 438822 h 476250"/>
                <a:gd name="connsiteX1" fmla="*/ 122206 w 695325"/>
                <a:gd name="connsiteY1" fmla="*/ 438822 h 476250"/>
                <a:gd name="connsiteX2" fmla="*/ 122206 w 695325"/>
                <a:gd name="connsiteY2" fmla="*/ 363968 h 476250"/>
                <a:gd name="connsiteX3" fmla="*/ 40742 w 695325"/>
                <a:gd name="connsiteY3" fmla="*/ 363968 h 476250"/>
                <a:gd name="connsiteX4" fmla="*/ 40742 w 695325"/>
                <a:gd name="connsiteY4" fmla="*/ 438822 h 476250"/>
                <a:gd name="connsiteX5" fmla="*/ 368790 w 695325"/>
                <a:gd name="connsiteY5" fmla="*/ 195546 h 476250"/>
                <a:gd name="connsiteX6" fmla="*/ 322742 w 695325"/>
                <a:gd name="connsiteY6" fmla="*/ 195546 h 476250"/>
                <a:gd name="connsiteX7" fmla="*/ 318931 w 695325"/>
                <a:gd name="connsiteY7" fmla="*/ 198110 h 476250"/>
                <a:gd name="connsiteX8" fmla="*/ 248846 w 695325"/>
                <a:gd name="connsiteY8" fmla="*/ 391961 h 476250"/>
                <a:gd name="connsiteX9" fmla="*/ 206446 w 695325"/>
                <a:gd name="connsiteY9" fmla="*/ 420110 h 476250"/>
                <a:gd name="connsiteX10" fmla="*/ 162925 w 695325"/>
                <a:gd name="connsiteY10" fmla="*/ 420110 h 476250"/>
                <a:gd name="connsiteX11" fmla="*/ 162925 w 695325"/>
                <a:gd name="connsiteY11" fmla="*/ 453793 h 476250"/>
                <a:gd name="connsiteX12" fmla="*/ 138488 w 695325"/>
                <a:gd name="connsiteY12" fmla="*/ 476250 h 476250"/>
                <a:gd name="connsiteX13" fmla="*/ 24437 w 695325"/>
                <a:gd name="connsiteY13" fmla="*/ 476250 h 476250"/>
                <a:gd name="connsiteX14" fmla="*/ 0 w 695325"/>
                <a:gd name="connsiteY14" fmla="*/ 453793 h 476250"/>
                <a:gd name="connsiteX15" fmla="*/ 0 w 695325"/>
                <a:gd name="connsiteY15" fmla="*/ 348997 h 476250"/>
                <a:gd name="connsiteX16" fmla="*/ 24437 w 695325"/>
                <a:gd name="connsiteY16" fmla="*/ 326540 h 476250"/>
                <a:gd name="connsiteX17" fmla="*/ 138488 w 695325"/>
                <a:gd name="connsiteY17" fmla="*/ 326540 h 476250"/>
                <a:gd name="connsiteX18" fmla="*/ 162925 w 695325"/>
                <a:gd name="connsiteY18" fmla="*/ 348997 h 476250"/>
                <a:gd name="connsiteX19" fmla="*/ 162925 w 695325"/>
                <a:gd name="connsiteY19" fmla="*/ 382745 h 476250"/>
                <a:gd name="connsiteX20" fmla="*/ 206446 w 695325"/>
                <a:gd name="connsiteY20" fmla="*/ 382745 h 476250"/>
                <a:gd name="connsiteX21" fmla="*/ 210256 w 695325"/>
                <a:gd name="connsiteY21" fmla="*/ 380184 h 476250"/>
                <a:gd name="connsiteX22" fmla="*/ 280341 w 695325"/>
                <a:gd name="connsiteY22" fmla="*/ 186330 h 476250"/>
                <a:gd name="connsiteX23" fmla="*/ 322742 w 695325"/>
                <a:gd name="connsiteY23" fmla="*/ 158182 h 476250"/>
                <a:gd name="connsiteX24" fmla="*/ 368790 w 695325"/>
                <a:gd name="connsiteY24" fmla="*/ 158182 h 476250"/>
                <a:gd name="connsiteX25" fmla="*/ 368790 w 695325"/>
                <a:gd name="connsiteY25" fmla="*/ 124435 h 476250"/>
                <a:gd name="connsiteX26" fmla="*/ 393231 w 695325"/>
                <a:gd name="connsiteY26" fmla="*/ 101978 h 476250"/>
                <a:gd name="connsiteX27" fmla="*/ 507278 w 695325"/>
                <a:gd name="connsiteY27" fmla="*/ 101978 h 476250"/>
                <a:gd name="connsiteX28" fmla="*/ 531719 w 695325"/>
                <a:gd name="connsiteY28" fmla="*/ 124435 h 476250"/>
                <a:gd name="connsiteX29" fmla="*/ 531719 w 695325"/>
                <a:gd name="connsiteY29" fmla="*/ 229230 h 476250"/>
                <a:gd name="connsiteX30" fmla="*/ 507278 w 695325"/>
                <a:gd name="connsiteY30" fmla="*/ 251687 h 476250"/>
                <a:gd name="connsiteX31" fmla="*/ 393231 w 695325"/>
                <a:gd name="connsiteY31" fmla="*/ 251687 h 476250"/>
                <a:gd name="connsiteX32" fmla="*/ 368790 w 695325"/>
                <a:gd name="connsiteY32" fmla="*/ 229230 h 476250"/>
                <a:gd name="connsiteX33" fmla="*/ 368790 w 695325"/>
                <a:gd name="connsiteY33" fmla="*/ 195546 h 476250"/>
                <a:gd name="connsiteX34" fmla="*/ 695325 w 695325"/>
                <a:gd name="connsiteY34" fmla="*/ 75044 h 476250"/>
                <a:gd name="connsiteX35" fmla="*/ 695325 w 695325"/>
                <a:gd name="connsiteY35" fmla="*/ 337175 h 476250"/>
                <a:gd name="connsiteX36" fmla="*/ 613311 w 695325"/>
                <a:gd name="connsiteY36" fmla="*/ 412223 h 476250"/>
                <a:gd name="connsiteX37" fmla="*/ 368011 w 695325"/>
                <a:gd name="connsiteY37" fmla="*/ 412223 h 476250"/>
                <a:gd name="connsiteX38" fmla="*/ 368011 w 695325"/>
                <a:gd name="connsiteY38" fmla="*/ 386559 h 476250"/>
                <a:gd name="connsiteX39" fmla="*/ 613311 w 695325"/>
                <a:gd name="connsiteY39" fmla="*/ 386559 h 476250"/>
                <a:gd name="connsiteX40" fmla="*/ 667276 w 695325"/>
                <a:gd name="connsiteY40" fmla="*/ 337175 h 476250"/>
                <a:gd name="connsiteX41" fmla="*/ 667276 w 695325"/>
                <a:gd name="connsiteY41" fmla="*/ 75044 h 476250"/>
                <a:gd name="connsiteX42" fmla="*/ 613311 w 695325"/>
                <a:gd name="connsiteY42" fmla="*/ 25657 h 476250"/>
                <a:gd name="connsiteX43" fmla="*/ 82010 w 695325"/>
                <a:gd name="connsiteY43" fmla="*/ 25657 h 476250"/>
                <a:gd name="connsiteX44" fmla="*/ 28046 w 695325"/>
                <a:gd name="connsiteY44" fmla="*/ 75044 h 476250"/>
                <a:gd name="connsiteX45" fmla="*/ 28046 w 695325"/>
                <a:gd name="connsiteY45" fmla="*/ 280704 h 476250"/>
                <a:gd name="connsiteX46" fmla="*/ 0 w 695325"/>
                <a:gd name="connsiteY46" fmla="*/ 280704 h 476250"/>
                <a:gd name="connsiteX47" fmla="*/ 0 w 695325"/>
                <a:gd name="connsiteY47" fmla="*/ 75044 h 476250"/>
                <a:gd name="connsiteX48" fmla="*/ 82010 w 695325"/>
                <a:gd name="connsiteY48" fmla="*/ 0 h 476250"/>
                <a:gd name="connsiteX49" fmla="*/ 613311 w 695325"/>
                <a:gd name="connsiteY49" fmla="*/ 0 h 476250"/>
                <a:gd name="connsiteX50" fmla="*/ 695325 w 695325"/>
                <a:gd name="connsiteY50" fmla="*/ 7504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95325" h="476250">
                  <a:moveTo>
                    <a:pt x="40742" y="438822"/>
                  </a:moveTo>
                  <a:lnTo>
                    <a:pt x="122206" y="438822"/>
                  </a:lnTo>
                  <a:lnTo>
                    <a:pt x="122206" y="363968"/>
                  </a:lnTo>
                  <a:lnTo>
                    <a:pt x="40742" y="363968"/>
                  </a:lnTo>
                  <a:lnTo>
                    <a:pt x="40742" y="438822"/>
                  </a:lnTo>
                  <a:close/>
                  <a:moveTo>
                    <a:pt x="368790" y="195546"/>
                  </a:moveTo>
                  <a:lnTo>
                    <a:pt x="322742" y="195546"/>
                  </a:lnTo>
                  <a:cubicBezTo>
                    <a:pt x="321017" y="195546"/>
                    <a:pt x="319485" y="196577"/>
                    <a:pt x="318931" y="198110"/>
                  </a:cubicBezTo>
                  <a:lnTo>
                    <a:pt x="248846" y="391961"/>
                  </a:lnTo>
                  <a:cubicBezTo>
                    <a:pt x="242763" y="408797"/>
                    <a:pt x="225723" y="420110"/>
                    <a:pt x="206446" y="420110"/>
                  </a:cubicBezTo>
                  <a:lnTo>
                    <a:pt x="162925" y="420110"/>
                  </a:lnTo>
                  <a:lnTo>
                    <a:pt x="162925" y="453793"/>
                  </a:lnTo>
                  <a:cubicBezTo>
                    <a:pt x="162925" y="466197"/>
                    <a:pt x="151984" y="476250"/>
                    <a:pt x="138488" y="476250"/>
                  </a:cubicBezTo>
                  <a:lnTo>
                    <a:pt x="24437" y="476250"/>
                  </a:lnTo>
                  <a:cubicBezTo>
                    <a:pt x="10941" y="476250"/>
                    <a:pt x="0" y="466197"/>
                    <a:pt x="0" y="453793"/>
                  </a:cubicBezTo>
                  <a:lnTo>
                    <a:pt x="0" y="348997"/>
                  </a:lnTo>
                  <a:cubicBezTo>
                    <a:pt x="0" y="336593"/>
                    <a:pt x="10941" y="326540"/>
                    <a:pt x="24437" y="326540"/>
                  </a:cubicBezTo>
                  <a:lnTo>
                    <a:pt x="138488" y="326540"/>
                  </a:lnTo>
                  <a:cubicBezTo>
                    <a:pt x="151984" y="326540"/>
                    <a:pt x="162925" y="336593"/>
                    <a:pt x="162925" y="348997"/>
                  </a:cubicBezTo>
                  <a:lnTo>
                    <a:pt x="162925" y="382745"/>
                  </a:lnTo>
                  <a:lnTo>
                    <a:pt x="206446" y="382745"/>
                  </a:lnTo>
                  <a:cubicBezTo>
                    <a:pt x="208174" y="382745"/>
                    <a:pt x="209703" y="381717"/>
                    <a:pt x="210256" y="380184"/>
                  </a:cubicBezTo>
                  <a:lnTo>
                    <a:pt x="280341" y="186330"/>
                  </a:lnTo>
                  <a:cubicBezTo>
                    <a:pt x="286429" y="169495"/>
                    <a:pt x="303467" y="158182"/>
                    <a:pt x="322742" y="158182"/>
                  </a:cubicBezTo>
                  <a:lnTo>
                    <a:pt x="368790" y="158182"/>
                  </a:lnTo>
                  <a:lnTo>
                    <a:pt x="368790" y="124435"/>
                  </a:lnTo>
                  <a:cubicBezTo>
                    <a:pt x="368790" y="112030"/>
                    <a:pt x="379734" y="101978"/>
                    <a:pt x="393231" y="101978"/>
                  </a:cubicBezTo>
                  <a:lnTo>
                    <a:pt x="507278" y="101978"/>
                  </a:lnTo>
                  <a:cubicBezTo>
                    <a:pt x="520777" y="101978"/>
                    <a:pt x="531719" y="112030"/>
                    <a:pt x="531719" y="124435"/>
                  </a:cubicBezTo>
                  <a:lnTo>
                    <a:pt x="531719" y="229230"/>
                  </a:lnTo>
                  <a:cubicBezTo>
                    <a:pt x="531719" y="241631"/>
                    <a:pt x="520777" y="251687"/>
                    <a:pt x="507278" y="251687"/>
                  </a:cubicBezTo>
                  <a:lnTo>
                    <a:pt x="393231" y="251687"/>
                  </a:lnTo>
                  <a:cubicBezTo>
                    <a:pt x="379734" y="251687"/>
                    <a:pt x="368790" y="241631"/>
                    <a:pt x="368790" y="229230"/>
                  </a:cubicBezTo>
                  <a:lnTo>
                    <a:pt x="368790" y="195546"/>
                  </a:lnTo>
                  <a:close/>
                  <a:moveTo>
                    <a:pt x="695325" y="75044"/>
                  </a:moveTo>
                  <a:lnTo>
                    <a:pt x="695325" y="337175"/>
                  </a:lnTo>
                  <a:cubicBezTo>
                    <a:pt x="695325" y="378558"/>
                    <a:pt x="658536" y="412223"/>
                    <a:pt x="613311" y="412223"/>
                  </a:cubicBezTo>
                  <a:lnTo>
                    <a:pt x="368011" y="412223"/>
                  </a:lnTo>
                  <a:lnTo>
                    <a:pt x="368011" y="386559"/>
                  </a:lnTo>
                  <a:lnTo>
                    <a:pt x="613311" y="386559"/>
                  </a:lnTo>
                  <a:cubicBezTo>
                    <a:pt x="643068" y="386559"/>
                    <a:pt x="667276" y="364405"/>
                    <a:pt x="667276" y="337175"/>
                  </a:cubicBezTo>
                  <a:lnTo>
                    <a:pt x="667276" y="75044"/>
                  </a:lnTo>
                  <a:cubicBezTo>
                    <a:pt x="667276" y="47812"/>
                    <a:pt x="643068" y="25657"/>
                    <a:pt x="613311" y="25657"/>
                  </a:cubicBezTo>
                  <a:lnTo>
                    <a:pt x="82010" y="25657"/>
                  </a:lnTo>
                  <a:cubicBezTo>
                    <a:pt x="52257" y="25657"/>
                    <a:pt x="28046" y="47812"/>
                    <a:pt x="28046" y="75044"/>
                  </a:cubicBezTo>
                  <a:lnTo>
                    <a:pt x="28046" y="280704"/>
                  </a:lnTo>
                  <a:lnTo>
                    <a:pt x="0" y="280704"/>
                  </a:lnTo>
                  <a:lnTo>
                    <a:pt x="0" y="75044"/>
                  </a:lnTo>
                  <a:cubicBezTo>
                    <a:pt x="0" y="33662"/>
                    <a:pt x="36786" y="0"/>
                    <a:pt x="82010" y="0"/>
                  </a:cubicBezTo>
                  <a:lnTo>
                    <a:pt x="613311" y="0"/>
                  </a:lnTo>
                  <a:cubicBezTo>
                    <a:pt x="658536" y="0"/>
                    <a:pt x="695325" y="33662"/>
                    <a:pt x="695325" y="75044"/>
                  </a:cubicBezTo>
                  <a:close/>
                </a:path>
              </a:pathLst>
            </a:custGeom>
            <a:solidFill>
              <a:srgbClr val="0077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7196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service description</a:t>
            </a:r>
          </a:p>
        </p:txBody>
      </p:sp>
      <p:sp>
        <p:nvSpPr>
          <p:cNvPr id="9" name="Rectangle 8">
            <a:extLst>
              <a:ext uri="{FF2B5EF4-FFF2-40B4-BE49-F238E27FC236}">
                <a16:creationId xmlns:a16="http://schemas.microsoft.com/office/drawing/2014/main" id="{B3D25B34-FD6A-4673-A559-9062C8C04995}"/>
              </a:ext>
            </a:extLst>
          </p:cNvPr>
          <p:cNvSpPr/>
          <p:nvPr/>
        </p:nvSpPr>
        <p:spPr>
          <a:xfrm>
            <a:off x="588262" y="1397674"/>
            <a:ext cx="11478142" cy="1446550"/>
          </a:xfrm>
          <a:prstGeom prst="rect">
            <a:avLst/>
          </a:prstGeom>
        </p:spPr>
        <p:txBody>
          <a:bodyPr wrap="square">
            <a:spAutoFit/>
          </a:bodyPr>
          <a:lstStyle/>
          <a:p>
            <a:pPr lvl="0">
              <a:spcBef>
                <a:spcPts val="600"/>
              </a:spcBef>
              <a:spcAft>
                <a:spcPts val="600"/>
              </a:spcAft>
            </a:pPr>
            <a:r>
              <a:rPr lang="en-US" sz="2200" dirty="0">
                <a:latin typeface="Segoe UI Semilight" panose="020B0402040204020203" pitchFamily="34" charset="0"/>
                <a:cs typeface="Segoe UI Semilight" panose="020B0402040204020203" pitchFamily="34" charset="0"/>
              </a:rPr>
              <a:t>SharePoint in Microsoft 365 is a cloud-based service, hosted by Microsoft, for organizations of all sizes. Instead of installing and deploying SharePoint Server on-premises, any organization can subscribe to a Microsoft 365 plan or to the standalone SharePoint service in Microsoft 365.</a:t>
            </a:r>
          </a:p>
        </p:txBody>
      </p:sp>
      <p:graphicFrame>
        <p:nvGraphicFramePr>
          <p:cNvPr id="3" name="Table 2">
            <a:extLst>
              <a:ext uri="{FF2B5EF4-FFF2-40B4-BE49-F238E27FC236}">
                <a16:creationId xmlns:a16="http://schemas.microsoft.com/office/drawing/2014/main" id="{DB8D1357-EE1C-4252-9CD2-7E678FCDD711}"/>
              </a:ext>
            </a:extLst>
          </p:cNvPr>
          <p:cNvGraphicFramePr/>
          <p:nvPr/>
        </p:nvGraphicFramePr>
        <p:xfrm>
          <a:off x="588262" y="3137509"/>
          <a:ext cx="11021128" cy="3426804"/>
        </p:xfrm>
        <a:graphic>
          <a:graphicData uri="http://schemas.openxmlformats.org/drawingml/2006/table">
            <a:tbl>
              <a:tblPr>
                <a:tableStyleId>{5C22544A-7EE6-4342-B048-85BDC9FD1C3A}</a:tableStyleId>
              </a:tblPr>
              <a:tblGrid>
                <a:gridCol w="2755282">
                  <a:extLst>
                    <a:ext uri="{9D8B030D-6E8A-4147-A177-3AD203B41FA5}">
                      <a16:colId xmlns:a16="http://schemas.microsoft.com/office/drawing/2014/main" val="501719388"/>
                    </a:ext>
                  </a:extLst>
                </a:gridCol>
                <a:gridCol w="2755282">
                  <a:extLst>
                    <a:ext uri="{9D8B030D-6E8A-4147-A177-3AD203B41FA5}">
                      <a16:colId xmlns:a16="http://schemas.microsoft.com/office/drawing/2014/main" val="969184356"/>
                    </a:ext>
                  </a:extLst>
                </a:gridCol>
                <a:gridCol w="2755282">
                  <a:extLst>
                    <a:ext uri="{9D8B030D-6E8A-4147-A177-3AD203B41FA5}">
                      <a16:colId xmlns:a16="http://schemas.microsoft.com/office/drawing/2014/main" val="3682175211"/>
                    </a:ext>
                  </a:extLst>
                </a:gridCol>
                <a:gridCol w="2755282">
                  <a:extLst>
                    <a:ext uri="{9D8B030D-6E8A-4147-A177-3AD203B41FA5}">
                      <a16:colId xmlns:a16="http://schemas.microsoft.com/office/drawing/2014/main" val="2468406393"/>
                    </a:ext>
                  </a:extLst>
                </a:gridCol>
              </a:tblGrid>
              <a:tr h="1088936">
                <a:tc>
                  <a:txBody>
                    <a:bodyPr/>
                    <a:lstStyle/>
                    <a:p>
                      <a:pPr algn="l" fontAlgn="ctr">
                        <a:spcBef>
                          <a:spcPts val="0"/>
                        </a:spcBef>
                        <a:spcAft>
                          <a:spcPts val="0"/>
                        </a:spcAft>
                      </a:pPr>
                      <a:r>
                        <a:rPr lang="en-US" sz="1600" b="1" u="none" strike="noStrike" dirty="0">
                          <a:effectLst/>
                        </a:rPr>
                        <a:t>Feature</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Business Basic, Business Standard, or Business Premium</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E3 or E5, Office 365 Enterprise E1, E3, or E5, or SharePoint Plan 1 or 2</a:t>
                      </a:r>
                      <a:endParaRPr lang="en-US" sz="1600" b="1"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b="1" u="none" strike="noStrike" dirty="0">
                          <a:effectLst/>
                        </a:rPr>
                        <a:t>Microsoft 365 F1 or F3, Office 365 Enterprise F3</a:t>
                      </a:r>
                      <a:endParaRPr lang="en-US" sz="1600" b="1"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3696963140"/>
                  </a:ext>
                </a:extLst>
              </a:tr>
              <a:tr h="836701">
                <a:tc>
                  <a:txBody>
                    <a:bodyPr/>
                    <a:lstStyle/>
                    <a:p>
                      <a:pPr algn="l" fontAlgn="ctr">
                        <a:spcBef>
                          <a:spcPts val="0"/>
                        </a:spcBef>
                        <a:spcAft>
                          <a:spcPts val="0"/>
                        </a:spcAft>
                      </a:pPr>
                      <a:r>
                        <a:rPr lang="en-US" sz="1800" b="0" i="0" kern="1200" dirty="0">
                          <a:solidFill>
                            <a:schemeClr val="dk1"/>
                          </a:solidFill>
                          <a:effectLst/>
                          <a:latin typeface="+mn-lt"/>
                          <a:ea typeface="+mn-ea"/>
                          <a:cs typeface="+mn-cs"/>
                        </a:rPr>
                        <a:t>Total storage per organization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 plus 10 GB per license purchased</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 plus 10 GB per license purchased</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TB</a:t>
                      </a:r>
                      <a:endParaRPr lang="en-US" sz="1600" b="0"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2405585390"/>
                  </a:ext>
                </a:extLst>
              </a:tr>
              <a:tr h="584467">
                <a:tc>
                  <a:txBody>
                    <a:bodyPr/>
                    <a:lstStyle/>
                    <a:p>
                      <a:pPr algn="l" fontAlgn="ctr">
                        <a:spcBef>
                          <a:spcPts val="0"/>
                        </a:spcBef>
                        <a:spcAft>
                          <a:spcPts val="0"/>
                        </a:spcAft>
                      </a:pPr>
                      <a:r>
                        <a:rPr lang="en-US" sz="1600" u="none" strike="noStrike" dirty="0">
                          <a:effectLst/>
                        </a:rPr>
                        <a:t>Max storage per site (site collection)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25 TB</a:t>
                      </a:r>
                      <a:endParaRPr lang="en-US" sz="1600" b="0" i="0" u="none" strike="noStrike" dirty="0">
                        <a:effectLst/>
                        <a:latin typeface="Arial" panose="020B0604020202020204" pitchFamily="34" charset="0"/>
                      </a:endParaRPr>
                    </a:p>
                  </a:txBody>
                  <a:tcPr marL="79997" marR="79997" marT="40000" marB="4000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25 TB</a:t>
                      </a:r>
                      <a:endParaRPr kumimoji="0" lang="en-US" sz="1600" b="0" i="0" u="none" strike="noStrike" kern="1200" cap="none" spc="0" normalizeH="0" baseline="0" noProof="0" dirty="0">
                        <a:ln>
                          <a:noFill/>
                        </a:ln>
                        <a:solidFill>
                          <a:srgbClr val="1A1A1A"/>
                        </a:solidFill>
                        <a:effectLst/>
                        <a:uLnTx/>
                        <a:uFillTx/>
                        <a:latin typeface="Arial" panose="020B0604020202020204" pitchFamily="34" charset="0"/>
                        <a:ea typeface="+mn-ea"/>
                        <a:cs typeface="+mn-cs"/>
                      </a:endParaRPr>
                    </a:p>
                  </a:txBody>
                  <a:tcPr marL="79997" marR="79997" marT="40000" marB="40000" anchor="ctr"/>
                </a:tc>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25 TB</a:t>
                      </a:r>
                      <a:endParaRPr kumimoji="0" lang="en-US" sz="1600" b="0" i="0" u="none" strike="noStrike" kern="1200" cap="none" spc="0" normalizeH="0" baseline="0" noProof="0" dirty="0">
                        <a:ln>
                          <a:noFill/>
                        </a:ln>
                        <a:solidFill>
                          <a:srgbClr val="1A1A1A"/>
                        </a:solidFill>
                        <a:effectLst/>
                        <a:uLnTx/>
                        <a:uFillTx/>
                        <a:latin typeface="Arial" panose="020B0604020202020204" pitchFamily="34" charset="0"/>
                        <a:ea typeface="+mn-ea"/>
                        <a:cs typeface="+mn-cs"/>
                      </a:endParaRPr>
                    </a:p>
                  </a:txBody>
                  <a:tcPr marL="79997" marR="79997" marT="40000" marB="40000" anchor="ctr"/>
                </a:tc>
                <a:extLst>
                  <a:ext uri="{0D108BD9-81ED-4DB2-BD59-A6C34878D82A}">
                    <a16:rowId xmlns:a16="http://schemas.microsoft.com/office/drawing/2014/main" val="3115326123"/>
                  </a:ext>
                </a:extLst>
              </a:tr>
              <a:tr h="584467">
                <a:tc>
                  <a:txBody>
                    <a:bodyPr/>
                    <a:lstStyle/>
                    <a:p>
                      <a:pPr algn="l" fontAlgn="ctr">
                        <a:spcBef>
                          <a:spcPts val="0"/>
                        </a:spcBef>
                        <a:spcAft>
                          <a:spcPts val="0"/>
                        </a:spcAft>
                      </a:pPr>
                      <a:r>
                        <a:rPr lang="en-US" sz="1600" u="none" strike="noStrike" dirty="0">
                          <a:effectLst/>
                        </a:rPr>
                        <a:t>Sites (site collections) per organization</a:t>
                      </a:r>
                      <a:endParaRPr lang="en-US" sz="1600" b="0" i="0" u="none" strike="noStrike" dirty="0">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2 million</a:t>
                      </a:r>
                      <a:endParaRPr lang="en-US" sz="1600" b="0" i="0" u="none" strike="noStrike">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603336204"/>
                  </a:ext>
                </a:extLst>
              </a:tr>
              <a:tr h="332233">
                <a:tc>
                  <a:txBody>
                    <a:bodyPr/>
                    <a:lstStyle/>
                    <a:p>
                      <a:pPr algn="l" fontAlgn="ctr">
                        <a:spcBef>
                          <a:spcPts val="0"/>
                        </a:spcBef>
                        <a:spcAft>
                          <a:spcPts val="0"/>
                        </a:spcAft>
                      </a:pPr>
                      <a:r>
                        <a:rPr lang="en-US" sz="1600" u="none" strike="noStrike">
                          <a:effectLst/>
                        </a:rPr>
                        <a:t>Number of users</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Up to 300</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a:effectLst/>
                        </a:rPr>
                        <a:t>1- 500,000</a:t>
                      </a:r>
                      <a:endParaRPr lang="en-US" sz="1600" b="0" i="0" u="none" strike="noStrike">
                        <a:effectLst/>
                        <a:latin typeface="Arial" panose="020B0604020202020204" pitchFamily="34" charset="0"/>
                      </a:endParaRPr>
                    </a:p>
                  </a:txBody>
                  <a:tcPr marL="79997" marR="79997" marT="40000" marB="40000" anchor="ctr"/>
                </a:tc>
                <a:tc>
                  <a:txBody>
                    <a:bodyPr/>
                    <a:lstStyle/>
                    <a:p>
                      <a:pPr algn="l" fontAlgn="ctr">
                        <a:spcBef>
                          <a:spcPts val="0"/>
                        </a:spcBef>
                        <a:spcAft>
                          <a:spcPts val="0"/>
                        </a:spcAft>
                      </a:pPr>
                      <a:r>
                        <a:rPr lang="en-US" sz="1600" u="none" strike="noStrike" dirty="0">
                          <a:effectLst/>
                        </a:rPr>
                        <a:t>1- 500,000</a:t>
                      </a:r>
                      <a:endParaRPr lang="en-US" sz="1600" b="0" i="0" u="none" strike="noStrike" dirty="0">
                        <a:effectLst/>
                        <a:latin typeface="Arial" panose="020B0604020202020204" pitchFamily="34" charset="0"/>
                      </a:endParaRPr>
                    </a:p>
                  </a:txBody>
                  <a:tcPr marL="79997" marR="79997" marT="40000" marB="40000" anchor="ctr"/>
                </a:tc>
                <a:extLst>
                  <a:ext uri="{0D108BD9-81ED-4DB2-BD59-A6C34878D82A}">
                    <a16:rowId xmlns:a16="http://schemas.microsoft.com/office/drawing/2014/main" val="2441167160"/>
                  </a:ext>
                </a:extLst>
              </a:tr>
            </a:tbl>
          </a:graphicData>
        </a:graphic>
      </p:graphicFrame>
    </p:spTree>
    <p:extLst>
      <p:ext uri="{BB962C8B-B14F-4D97-AF65-F5344CB8AC3E}">
        <p14:creationId xmlns:p14="http://schemas.microsoft.com/office/powerpoint/2010/main" val="256639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SharePoint Administrator in Microsoft 365</a:t>
            </a:r>
          </a:p>
        </p:txBody>
      </p:sp>
      <p:sp>
        <p:nvSpPr>
          <p:cNvPr id="5" name="TextBox 4">
            <a:extLst>
              <a:ext uri="{FF2B5EF4-FFF2-40B4-BE49-F238E27FC236}">
                <a16:creationId xmlns:a16="http://schemas.microsoft.com/office/drawing/2014/main" id="{DC6556AA-788C-4B1C-8517-0B63A95A81AC}"/>
              </a:ext>
            </a:extLst>
          </p:cNvPr>
          <p:cNvSpPr txBox="1"/>
          <p:nvPr/>
        </p:nvSpPr>
        <p:spPr>
          <a:xfrm>
            <a:off x="592992" y="1300850"/>
            <a:ext cx="11013791" cy="1477328"/>
          </a:xfrm>
          <a:prstGeom prst="rect">
            <a:avLst/>
          </a:prstGeom>
        </p:spPr>
        <p:txBody>
          <a:bodyPr vert="horz" wrap="square" lIns="0" tIns="0" rIns="0" bIns="0" rtlCol="0">
            <a:spAutoFit/>
          </a:bodyPr>
          <a:lstStyle>
            <a:lvl1pPr marR="0" indent="0" defTabSz="932742" fontAlgn="auto">
              <a:lnSpc>
                <a:spcPct val="100000"/>
              </a:lnSpc>
              <a:spcBef>
                <a:spcPts val="600"/>
              </a:spcBef>
              <a:spcAft>
                <a:spcPts val="600"/>
              </a:spcAft>
              <a:buClrTx/>
              <a:buSzPct val="90000"/>
              <a:buFont typeface="Wingdings" panose="05000000000000000000" pitchFamily="2" charset="2"/>
              <a:buNone/>
              <a:tabLst/>
              <a:defRPr sz="2800" b="0" i="0" spc="0" baseline="0">
                <a:solidFill>
                  <a:srgbClr val="000000"/>
                </a:solidFill>
                <a:effectLst/>
                <a:latin typeface="Segoe UI Semilight" panose="020B0402040204020203" pitchFamily="34" charset="0"/>
                <a:cs typeface="Segoe UI Semilight" panose="020B04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00" dirty="0"/>
              <a:t>Global administrators in Microsoft 365 have all the permissions of a SharePoint administrator and can assign others to the SharePoint administrator role. </a:t>
            </a:r>
            <a:br>
              <a:rPr lang="en-US" sz="2400" dirty="0"/>
            </a:br>
            <a:r>
              <a:rPr lang="en-US" sz="2400" dirty="0"/>
              <a:t>Global administrators and SharePoint administrators don't have automatic access to all sites, but they can give themselves access to any sites if needed.</a:t>
            </a:r>
          </a:p>
        </p:txBody>
      </p:sp>
      <p:grpSp>
        <p:nvGrpSpPr>
          <p:cNvPr id="220" name="Group 219">
            <a:extLst>
              <a:ext uri="{FF2B5EF4-FFF2-40B4-BE49-F238E27FC236}">
                <a16:creationId xmlns:a16="http://schemas.microsoft.com/office/drawing/2014/main" id="{FE1C8C25-1F7F-48B1-BF9A-987FAA111A28}"/>
              </a:ext>
              <a:ext uri="{C183D7F6-B498-43B3-948B-1728B52AA6E4}">
                <adec:decorative xmlns:adec="http://schemas.microsoft.com/office/drawing/2017/decorative" val="1"/>
              </a:ext>
            </a:extLst>
          </p:cNvPr>
          <p:cNvGrpSpPr/>
          <p:nvPr/>
        </p:nvGrpSpPr>
        <p:grpSpPr>
          <a:xfrm>
            <a:off x="7747000" y="2859981"/>
            <a:ext cx="3970555" cy="3409057"/>
            <a:chOff x="10834903" y="3598058"/>
            <a:chExt cx="628651" cy="539750"/>
          </a:xfrm>
          <a:solidFill>
            <a:srgbClr val="0078D4">
              <a:alpha val="10000"/>
            </a:srgbClr>
          </a:solidFill>
        </p:grpSpPr>
        <p:sp>
          <p:nvSpPr>
            <p:cNvPr id="221" name="Oval 2534">
              <a:extLst>
                <a:ext uri="{FF2B5EF4-FFF2-40B4-BE49-F238E27FC236}">
                  <a16:creationId xmlns:a16="http://schemas.microsoft.com/office/drawing/2014/main" id="{811908FC-6508-41B4-96B2-5F0F0DB00612}"/>
                </a:ext>
              </a:extLst>
            </p:cNvPr>
            <p:cNvSpPr>
              <a:spLocks noChangeArrowheads="1"/>
            </p:cNvSpPr>
            <p:nvPr/>
          </p:nvSpPr>
          <p:spPr bwMode="auto">
            <a:xfrm>
              <a:off x="10938091" y="3702833"/>
              <a:ext cx="363538" cy="361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2535">
              <a:extLst>
                <a:ext uri="{FF2B5EF4-FFF2-40B4-BE49-F238E27FC236}">
                  <a16:creationId xmlns:a16="http://schemas.microsoft.com/office/drawing/2014/main" id="{77CA9C03-9C95-4D4D-BCB1-B2099A00169E}"/>
                </a:ext>
              </a:extLst>
            </p:cNvPr>
            <p:cNvSpPr>
              <a:spLocks/>
            </p:cNvSpPr>
            <p:nvPr/>
          </p:nvSpPr>
          <p:spPr bwMode="auto">
            <a:xfrm>
              <a:off x="11228603" y="3745695"/>
              <a:ext cx="61913" cy="74613"/>
            </a:xfrm>
            <a:custGeom>
              <a:avLst/>
              <a:gdLst>
                <a:gd name="T0" fmla="*/ 2 w 96"/>
                <a:gd name="T1" fmla="*/ 31 h 118"/>
                <a:gd name="T2" fmla="*/ 3 w 96"/>
                <a:gd name="T3" fmla="*/ 31 h 118"/>
                <a:gd name="T4" fmla="*/ 6 w 96"/>
                <a:gd name="T5" fmla="*/ 43 h 118"/>
                <a:gd name="T6" fmla="*/ 20 w 96"/>
                <a:gd name="T7" fmla="*/ 36 h 118"/>
                <a:gd name="T8" fmla="*/ 20 w 96"/>
                <a:gd name="T9" fmla="*/ 49 h 118"/>
                <a:gd name="T10" fmla="*/ 4 w 96"/>
                <a:gd name="T11" fmla="*/ 49 h 118"/>
                <a:gd name="T12" fmla="*/ 4 w 96"/>
                <a:gd name="T13" fmla="*/ 71 h 118"/>
                <a:gd name="T14" fmla="*/ 4 w 96"/>
                <a:gd name="T15" fmla="*/ 90 h 118"/>
                <a:gd name="T16" fmla="*/ 10 w 96"/>
                <a:gd name="T17" fmla="*/ 85 h 118"/>
                <a:gd name="T18" fmla="*/ 10 w 96"/>
                <a:gd name="T19" fmla="*/ 91 h 118"/>
                <a:gd name="T20" fmla="*/ 33 w 96"/>
                <a:gd name="T21" fmla="*/ 106 h 118"/>
                <a:gd name="T22" fmla="*/ 33 w 96"/>
                <a:gd name="T23" fmla="*/ 110 h 118"/>
                <a:gd name="T24" fmla="*/ 22 w 96"/>
                <a:gd name="T25" fmla="*/ 110 h 118"/>
                <a:gd name="T26" fmla="*/ 22 w 96"/>
                <a:gd name="T27" fmla="*/ 117 h 118"/>
                <a:gd name="T28" fmla="*/ 38 w 96"/>
                <a:gd name="T29" fmla="*/ 117 h 118"/>
                <a:gd name="T30" fmla="*/ 38 w 96"/>
                <a:gd name="T31" fmla="*/ 105 h 118"/>
                <a:gd name="T32" fmla="*/ 42 w 96"/>
                <a:gd name="T33" fmla="*/ 104 h 118"/>
                <a:gd name="T34" fmla="*/ 24 w 96"/>
                <a:gd name="T35" fmla="*/ 92 h 118"/>
                <a:gd name="T36" fmla="*/ 21 w 96"/>
                <a:gd name="T37" fmla="*/ 81 h 118"/>
                <a:gd name="T38" fmla="*/ 32 w 96"/>
                <a:gd name="T39" fmla="*/ 81 h 118"/>
                <a:gd name="T40" fmla="*/ 48 w 96"/>
                <a:gd name="T41" fmla="*/ 94 h 118"/>
                <a:gd name="T42" fmla="*/ 48 w 96"/>
                <a:gd name="T43" fmla="*/ 107 h 118"/>
                <a:gd name="T44" fmla="*/ 59 w 96"/>
                <a:gd name="T45" fmla="*/ 118 h 118"/>
                <a:gd name="T46" fmla="*/ 64 w 96"/>
                <a:gd name="T47" fmla="*/ 102 h 118"/>
                <a:gd name="T48" fmla="*/ 73 w 96"/>
                <a:gd name="T49" fmla="*/ 96 h 118"/>
                <a:gd name="T50" fmla="*/ 73 w 96"/>
                <a:gd name="T51" fmla="*/ 109 h 118"/>
                <a:gd name="T52" fmla="*/ 81 w 96"/>
                <a:gd name="T53" fmla="*/ 117 h 118"/>
                <a:gd name="T54" fmla="*/ 96 w 96"/>
                <a:gd name="T55" fmla="*/ 117 h 118"/>
                <a:gd name="T56" fmla="*/ 92 w 96"/>
                <a:gd name="T57" fmla="*/ 107 h 118"/>
                <a:gd name="T58" fmla="*/ 80 w 96"/>
                <a:gd name="T59" fmla="*/ 107 h 118"/>
                <a:gd name="T60" fmla="*/ 80 w 96"/>
                <a:gd name="T61" fmla="*/ 83 h 118"/>
                <a:gd name="T62" fmla="*/ 53 w 96"/>
                <a:gd name="T63" fmla="*/ 41 h 118"/>
                <a:gd name="T64" fmla="*/ 45 w 96"/>
                <a:gd name="T65" fmla="*/ 49 h 118"/>
                <a:gd name="T66" fmla="*/ 24 w 96"/>
                <a:gd name="T67" fmla="*/ 49 h 118"/>
                <a:gd name="T68" fmla="*/ 24 w 96"/>
                <a:gd name="T69" fmla="*/ 45 h 118"/>
                <a:gd name="T70" fmla="*/ 36 w 96"/>
                <a:gd name="T71" fmla="*/ 37 h 118"/>
                <a:gd name="T72" fmla="*/ 36 w 96"/>
                <a:gd name="T73" fmla="*/ 21 h 118"/>
                <a:gd name="T74" fmla="*/ 14 w 96"/>
                <a:gd name="T75" fmla="*/ 0 h 118"/>
                <a:gd name="T76" fmla="*/ 14 w 96"/>
                <a:gd name="T77" fmla="*/ 11 h 118"/>
                <a:gd name="T78" fmla="*/ 4 w 96"/>
                <a:gd name="T79" fmla="*/ 14 h 118"/>
                <a:gd name="T80" fmla="*/ 0 w 96"/>
                <a:gd name="T81" fmla="*/ 17 h 118"/>
                <a:gd name="T82" fmla="*/ 2 w 96"/>
                <a:gd name="T83" fmla="*/ 3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118">
                  <a:moveTo>
                    <a:pt x="2" y="31"/>
                  </a:moveTo>
                  <a:lnTo>
                    <a:pt x="3" y="31"/>
                  </a:lnTo>
                  <a:lnTo>
                    <a:pt x="6" y="43"/>
                  </a:lnTo>
                  <a:lnTo>
                    <a:pt x="20" y="36"/>
                  </a:lnTo>
                  <a:lnTo>
                    <a:pt x="20" y="49"/>
                  </a:lnTo>
                  <a:lnTo>
                    <a:pt x="4" y="49"/>
                  </a:lnTo>
                  <a:cubicBezTo>
                    <a:pt x="4" y="56"/>
                    <a:pt x="4" y="64"/>
                    <a:pt x="4" y="71"/>
                  </a:cubicBezTo>
                  <a:cubicBezTo>
                    <a:pt x="4" y="78"/>
                    <a:pt x="4" y="84"/>
                    <a:pt x="4" y="90"/>
                  </a:cubicBezTo>
                  <a:lnTo>
                    <a:pt x="10" y="85"/>
                  </a:lnTo>
                  <a:lnTo>
                    <a:pt x="10" y="91"/>
                  </a:lnTo>
                  <a:lnTo>
                    <a:pt x="33" y="106"/>
                  </a:lnTo>
                  <a:lnTo>
                    <a:pt x="33" y="110"/>
                  </a:lnTo>
                  <a:lnTo>
                    <a:pt x="22" y="110"/>
                  </a:lnTo>
                  <a:lnTo>
                    <a:pt x="22" y="117"/>
                  </a:lnTo>
                  <a:lnTo>
                    <a:pt x="38" y="117"/>
                  </a:lnTo>
                  <a:lnTo>
                    <a:pt x="38" y="105"/>
                  </a:lnTo>
                  <a:lnTo>
                    <a:pt x="42" y="104"/>
                  </a:lnTo>
                  <a:lnTo>
                    <a:pt x="24" y="92"/>
                  </a:lnTo>
                  <a:lnTo>
                    <a:pt x="21" y="81"/>
                  </a:lnTo>
                  <a:lnTo>
                    <a:pt x="32" y="81"/>
                  </a:lnTo>
                  <a:lnTo>
                    <a:pt x="48" y="94"/>
                  </a:lnTo>
                  <a:lnTo>
                    <a:pt x="48" y="107"/>
                  </a:lnTo>
                  <a:lnTo>
                    <a:pt x="59" y="118"/>
                  </a:lnTo>
                  <a:lnTo>
                    <a:pt x="64" y="102"/>
                  </a:lnTo>
                  <a:lnTo>
                    <a:pt x="73" y="96"/>
                  </a:lnTo>
                  <a:lnTo>
                    <a:pt x="73" y="109"/>
                  </a:lnTo>
                  <a:lnTo>
                    <a:pt x="81" y="117"/>
                  </a:lnTo>
                  <a:lnTo>
                    <a:pt x="96" y="117"/>
                  </a:lnTo>
                  <a:cubicBezTo>
                    <a:pt x="95" y="114"/>
                    <a:pt x="93" y="110"/>
                    <a:pt x="92" y="107"/>
                  </a:cubicBezTo>
                  <a:lnTo>
                    <a:pt x="80" y="107"/>
                  </a:lnTo>
                  <a:lnTo>
                    <a:pt x="80" y="83"/>
                  </a:lnTo>
                  <a:cubicBezTo>
                    <a:pt x="72" y="68"/>
                    <a:pt x="63" y="54"/>
                    <a:pt x="53" y="41"/>
                  </a:cubicBezTo>
                  <a:lnTo>
                    <a:pt x="45" y="49"/>
                  </a:lnTo>
                  <a:lnTo>
                    <a:pt x="24" y="49"/>
                  </a:lnTo>
                  <a:lnTo>
                    <a:pt x="24" y="45"/>
                  </a:lnTo>
                  <a:lnTo>
                    <a:pt x="36" y="37"/>
                  </a:lnTo>
                  <a:lnTo>
                    <a:pt x="36" y="21"/>
                  </a:lnTo>
                  <a:cubicBezTo>
                    <a:pt x="29" y="13"/>
                    <a:pt x="22" y="6"/>
                    <a:pt x="14" y="0"/>
                  </a:cubicBezTo>
                  <a:lnTo>
                    <a:pt x="14" y="11"/>
                  </a:lnTo>
                  <a:lnTo>
                    <a:pt x="4" y="14"/>
                  </a:lnTo>
                  <a:lnTo>
                    <a:pt x="0" y="17"/>
                  </a:lnTo>
                  <a:cubicBezTo>
                    <a:pt x="1" y="22"/>
                    <a:pt x="1" y="26"/>
                    <a:pt x="2"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2536">
              <a:extLst>
                <a:ext uri="{FF2B5EF4-FFF2-40B4-BE49-F238E27FC236}">
                  <a16:creationId xmlns:a16="http://schemas.microsoft.com/office/drawing/2014/main" id="{4468482D-944D-4232-B637-96FAEF963848}"/>
                </a:ext>
              </a:extLst>
            </p:cNvPr>
            <p:cNvSpPr>
              <a:spLocks/>
            </p:cNvSpPr>
            <p:nvPr/>
          </p:nvSpPr>
          <p:spPr bwMode="auto">
            <a:xfrm>
              <a:off x="11063503" y="3979058"/>
              <a:ext cx="57150" cy="79375"/>
            </a:xfrm>
            <a:custGeom>
              <a:avLst/>
              <a:gdLst>
                <a:gd name="T0" fmla="*/ 87 w 89"/>
                <a:gd name="T1" fmla="*/ 0 h 124"/>
                <a:gd name="T2" fmla="*/ 4 w 89"/>
                <a:gd name="T3" fmla="*/ 31 h 124"/>
                <a:gd name="T4" fmla="*/ 0 w 89"/>
                <a:gd name="T5" fmla="*/ 49 h 124"/>
                <a:gd name="T6" fmla="*/ 9 w 89"/>
                <a:gd name="T7" fmla="*/ 60 h 124"/>
                <a:gd name="T8" fmla="*/ 9 w 89"/>
                <a:gd name="T9" fmla="*/ 85 h 124"/>
                <a:gd name="T10" fmla="*/ 22 w 89"/>
                <a:gd name="T11" fmla="*/ 110 h 124"/>
                <a:gd name="T12" fmla="*/ 39 w 89"/>
                <a:gd name="T13" fmla="*/ 124 h 124"/>
                <a:gd name="T14" fmla="*/ 56 w 89"/>
                <a:gd name="T15" fmla="*/ 124 h 124"/>
                <a:gd name="T16" fmla="*/ 59 w 89"/>
                <a:gd name="T17" fmla="*/ 118 h 124"/>
                <a:gd name="T18" fmla="*/ 46 w 89"/>
                <a:gd name="T19" fmla="*/ 107 h 124"/>
                <a:gd name="T20" fmla="*/ 49 w 89"/>
                <a:gd name="T21" fmla="*/ 95 h 124"/>
                <a:gd name="T22" fmla="*/ 49 w 89"/>
                <a:gd name="T23" fmla="*/ 89 h 124"/>
                <a:gd name="T24" fmla="*/ 41 w 89"/>
                <a:gd name="T25" fmla="*/ 89 h 124"/>
                <a:gd name="T26" fmla="*/ 37 w 89"/>
                <a:gd name="T27" fmla="*/ 84 h 124"/>
                <a:gd name="T28" fmla="*/ 45 w 89"/>
                <a:gd name="T29" fmla="*/ 76 h 124"/>
                <a:gd name="T30" fmla="*/ 45 w 89"/>
                <a:gd name="T31" fmla="*/ 72 h 124"/>
                <a:gd name="T32" fmla="*/ 37 w 89"/>
                <a:gd name="T33" fmla="*/ 70 h 124"/>
                <a:gd name="T34" fmla="*/ 37 w 89"/>
                <a:gd name="T35" fmla="*/ 65 h 124"/>
                <a:gd name="T36" fmla="*/ 49 w 89"/>
                <a:gd name="T37" fmla="*/ 65 h 124"/>
                <a:gd name="T38" fmla="*/ 66 w 89"/>
                <a:gd name="T39" fmla="*/ 56 h 124"/>
                <a:gd name="T40" fmla="*/ 89 w 89"/>
                <a:gd name="T41" fmla="*/ 21 h 124"/>
                <a:gd name="T42" fmla="*/ 89 w 89"/>
                <a:gd name="T43" fmla="*/ 15 h 124"/>
                <a:gd name="T44" fmla="*/ 86 w 89"/>
                <a:gd name="T45" fmla="*/ 1 h 124"/>
                <a:gd name="T46" fmla="*/ 87 w 89"/>
                <a:gd name="T47"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124">
                  <a:moveTo>
                    <a:pt x="87" y="0"/>
                  </a:moveTo>
                  <a:cubicBezTo>
                    <a:pt x="61" y="14"/>
                    <a:pt x="33" y="24"/>
                    <a:pt x="4" y="31"/>
                  </a:cubicBezTo>
                  <a:lnTo>
                    <a:pt x="0" y="49"/>
                  </a:lnTo>
                  <a:lnTo>
                    <a:pt x="9" y="60"/>
                  </a:lnTo>
                  <a:lnTo>
                    <a:pt x="9" y="85"/>
                  </a:lnTo>
                  <a:lnTo>
                    <a:pt x="22" y="110"/>
                  </a:lnTo>
                  <a:lnTo>
                    <a:pt x="39" y="124"/>
                  </a:lnTo>
                  <a:lnTo>
                    <a:pt x="56" y="124"/>
                  </a:lnTo>
                  <a:lnTo>
                    <a:pt x="59" y="118"/>
                  </a:lnTo>
                  <a:lnTo>
                    <a:pt x="46" y="107"/>
                  </a:lnTo>
                  <a:lnTo>
                    <a:pt x="49" y="95"/>
                  </a:lnTo>
                  <a:lnTo>
                    <a:pt x="49" y="89"/>
                  </a:lnTo>
                  <a:lnTo>
                    <a:pt x="41" y="89"/>
                  </a:lnTo>
                  <a:lnTo>
                    <a:pt x="37" y="84"/>
                  </a:lnTo>
                  <a:lnTo>
                    <a:pt x="45" y="76"/>
                  </a:lnTo>
                  <a:lnTo>
                    <a:pt x="45" y="72"/>
                  </a:lnTo>
                  <a:lnTo>
                    <a:pt x="37" y="70"/>
                  </a:lnTo>
                  <a:lnTo>
                    <a:pt x="37" y="65"/>
                  </a:lnTo>
                  <a:lnTo>
                    <a:pt x="49" y="65"/>
                  </a:lnTo>
                  <a:lnTo>
                    <a:pt x="66" y="56"/>
                  </a:lnTo>
                  <a:lnTo>
                    <a:pt x="89" y="21"/>
                  </a:lnTo>
                  <a:lnTo>
                    <a:pt x="89" y="15"/>
                  </a:lnTo>
                  <a:lnTo>
                    <a:pt x="86" y="1"/>
                  </a:ln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2537">
              <a:extLst>
                <a:ext uri="{FF2B5EF4-FFF2-40B4-BE49-F238E27FC236}">
                  <a16:creationId xmlns:a16="http://schemas.microsoft.com/office/drawing/2014/main" id="{418E19DE-E4FF-4D14-A43E-4E7EB6A7E6A9}"/>
                </a:ext>
              </a:extLst>
            </p:cNvPr>
            <p:cNvSpPr>
              <a:spLocks/>
            </p:cNvSpPr>
            <p:nvPr/>
          </p:nvSpPr>
          <p:spPr bwMode="auto">
            <a:xfrm>
              <a:off x="11200028" y="3820308"/>
              <a:ext cx="101600" cy="182563"/>
            </a:xfrm>
            <a:custGeom>
              <a:avLst/>
              <a:gdLst>
                <a:gd name="T0" fmla="*/ 142 w 159"/>
                <a:gd name="T1" fmla="*/ 5 h 289"/>
                <a:gd name="T2" fmla="*/ 148 w 159"/>
                <a:gd name="T3" fmla="*/ 25 h 289"/>
                <a:gd name="T4" fmla="*/ 123 w 159"/>
                <a:gd name="T5" fmla="*/ 25 h 289"/>
                <a:gd name="T6" fmla="*/ 111 w 159"/>
                <a:gd name="T7" fmla="*/ 14 h 289"/>
                <a:gd name="T8" fmla="*/ 95 w 159"/>
                <a:gd name="T9" fmla="*/ 14 h 289"/>
                <a:gd name="T10" fmla="*/ 95 w 159"/>
                <a:gd name="T11" fmla="*/ 26 h 289"/>
                <a:gd name="T12" fmla="*/ 89 w 159"/>
                <a:gd name="T13" fmla="*/ 26 h 289"/>
                <a:gd name="T14" fmla="*/ 84 w 159"/>
                <a:gd name="T15" fmla="*/ 21 h 289"/>
                <a:gd name="T16" fmla="*/ 60 w 159"/>
                <a:gd name="T17" fmla="*/ 15 h 289"/>
                <a:gd name="T18" fmla="*/ 60 w 159"/>
                <a:gd name="T19" fmla="*/ 0 h 289"/>
                <a:gd name="T20" fmla="*/ 46 w 159"/>
                <a:gd name="T21" fmla="*/ 0 h 289"/>
                <a:gd name="T22" fmla="*/ 0 w 159"/>
                <a:gd name="T23" fmla="*/ 130 h 289"/>
                <a:gd name="T24" fmla="*/ 15 w 159"/>
                <a:gd name="T25" fmla="*/ 130 h 289"/>
                <a:gd name="T26" fmla="*/ 22 w 159"/>
                <a:gd name="T27" fmla="*/ 124 h 289"/>
                <a:gd name="T28" fmla="*/ 33 w 159"/>
                <a:gd name="T29" fmla="*/ 124 h 289"/>
                <a:gd name="T30" fmla="*/ 40 w 159"/>
                <a:gd name="T31" fmla="*/ 133 h 289"/>
                <a:gd name="T32" fmla="*/ 55 w 159"/>
                <a:gd name="T33" fmla="*/ 133 h 289"/>
                <a:gd name="T34" fmla="*/ 55 w 159"/>
                <a:gd name="T35" fmla="*/ 157 h 289"/>
                <a:gd name="T36" fmla="*/ 76 w 159"/>
                <a:gd name="T37" fmla="*/ 193 h 289"/>
                <a:gd name="T38" fmla="*/ 65 w 159"/>
                <a:gd name="T39" fmla="*/ 212 h 289"/>
                <a:gd name="T40" fmla="*/ 65 w 159"/>
                <a:gd name="T41" fmla="*/ 225 h 289"/>
                <a:gd name="T42" fmla="*/ 74 w 159"/>
                <a:gd name="T43" fmla="*/ 230 h 289"/>
                <a:gd name="T44" fmla="*/ 74 w 159"/>
                <a:gd name="T45" fmla="*/ 255 h 289"/>
                <a:gd name="T46" fmla="*/ 85 w 159"/>
                <a:gd name="T47" fmla="*/ 271 h 289"/>
                <a:gd name="T48" fmla="*/ 85 w 159"/>
                <a:gd name="T49" fmla="*/ 289 h 289"/>
                <a:gd name="T50" fmla="*/ 88 w 159"/>
                <a:gd name="T51" fmla="*/ 289 h 289"/>
                <a:gd name="T52" fmla="*/ 159 w 159"/>
                <a:gd name="T53" fmla="*/ 100 h 289"/>
                <a:gd name="T54" fmla="*/ 142 w 159"/>
                <a:gd name="T55" fmla="*/ 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89">
                  <a:moveTo>
                    <a:pt x="142" y="5"/>
                  </a:moveTo>
                  <a:lnTo>
                    <a:pt x="148" y="25"/>
                  </a:lnTo>
                  <a:lnTo>
                    <a:pt x="123" y="25"/>
                  </a:lnTo>
                  <a:lnTo>
                    <a:pt x="111" y="14"/>
                  </a:lnTo>
                  <a:lnTo>
                    <a:pt x="95" y="14"/>
                  </a:lnTo>
                  <a:lnTo>
                    <a:pt x="95" y="26"/>
                  </a:lnTo>
                  <a:lnTo>
                    <a:pt x="89" y="26"/>
                  </a:lnTo>
                  <a:lnTo>
                    <a:pt x="84" y="21"/>
                  </a:lnTo>
                  <a:lnTo>
                    <a:pt x="60" y="15"/>
                  </a:lnTo>
                  <a:lnTo>
                    <a:pt x="60" y="0"/>
                  </a:lnTo>
                  <a:lnTo>
                    <a:pt x="46" y="0"/>
                  </a:lnTo>
                  <a:cubicBezTo>
                    <a:pt x="40" y="47"/>
                    <a:pt x="24" y="91"/>
                    <a:pt x="0" y="130"/>
                  </a:cubicBezTo>
                  <a:lnTo>
                    <a:pt x="15" y="130"/>
                  </a:lnTo>
                  <a:lnTo>
                    <a:pt x="22" y="124"/>
                  </a:lnTo>
                  <a:lnTo>
                    <a:pt x="33" y="124"/>
                  </a:lnTo>
                  <a:lnTo>
                    <a:pt x="40" y="133"/>
                  </a:lnTo>
                  <a:lnTo>
                    <a:pt x="55" y="133"/>
                  </a:lnTo>
                  <a:lnTo>
                    <a:pt x="55" y="157"/>
                  </a:lnTo>
                  <a:lnTo>
                    <a:pt x="76" y="193"/>
                  </a:lnTo>
                  <a:lnTo>
                    <a:pt x="65" y="212"/>
                  </a:lnTo>
                  <a:lnTo>
                    <a:pt x="65" y="225"/>
                  </a:lnTo>
                  <a:lnTo>
                    <a:pt x="74" y="230"/>
                  </a:lnTo>
                  <a:lnTo>
                    <a:pt x="74" y="255"/>
                  </a:lnTo>
                  <a:lnTo>
                    <a:pt x="85" y="271"/>
                  </a:lnTo>
                  <a:lnTo>
                    <a:pt x="85" y="289"/>
                  </a:lnTo>
                  <a:lnTo>
                    <a:pt x="88" y="289"/>
                  </a:lnTo>
                  <a:cubicBezTo>
                    <a:pt x="132" y="239"/>
                    <a:pt x="159" y="173"/>
                    <a:pt x="159" y="100"/>
                  </a:cubicBezTo>
                  <a:cubicBezTo>
                    <a:pt x="159" y="67"/>
                    <a:pt x="153" y="35"/>
                    <a:pt x="14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2538">
              <a:extLst>
                <a:ext uri="{FF2B5EF4-FFF2-40B4-BE49-F238E27FC236}">
                  <a16:creationId xmlns:a16="http://schemas.microsoft.com/office/drawing/2014/main" id="{CC2C4EB4-B190-4855-85DD-95FAD7510C0E}"/>
                </a:ext>
              </a:extLst>
            </p:cNvPr>
            <p:cNvSpPr>
              <a:spLocks/>
            </p:cNvSpPr>
            <p:nvPr/>
          </p:nvSpPr>
          <p:spPr bwMode="auto">
            <a:xfrm>
              <a:off x="11127003" y="3966358"/>
              <a:ext cx="14288" cy="9525"/>
            </a:xfrm>
            <a:custGeom>
              <a:avLst/>
              <a:gdLst>
                <a:gd name="T0" fmla="*/ 0 w 23"/>
                <a:gd name="T1" fmla="*/ 14 h 14"/>
                <a:gd name="T2" fmla="*/ 10 w 23"/>
                <a:gd name="T3" fmla="*/ 14 h 14"/>
                <a:gd name="T4" fmla="*/ 23 w 23"/>
                <a:gd name="T5" fmla="*/ 2 h 14"/>
                <a:gd name="T6" fmla="*/ 23 w 23"/>
                <a:gd name="T7" fmla="*/ 0 h 14"/>
                <a:gd name="T8" fmla="*/ 0 w 23"/>
                <a:gd name="T9" fmla="*/ 14 h 14"/>
              </a:gdLst>
              <a:ahLst/>
              <a:cxnLst>
                <a:cxn ang="0">
                  <a:pos x="T0" y="T1"/>
                </a:cxn>
                <a:cxn ang="0">
                  <a:pos x="T2" y="T3"/>
                </a:cxn>
                <a:cxn ang="0">
                  <a:pos x="T4" y="T5"/>
                </a:cxn>
                <a:cxn ang="0">
                  <a:pos x="T6" y="T7"/>
                </a:cxn>
                <a:cxn ang="0">
                  <a:pos x="T8" y="T9"/>
                </a:cxn>
              </a:cxnLst>
              <a:rect l="0" t="0" r="r" b="b"/>
              <a:pathLst>
                <a:path w="23" h="14">
                  <a:moveTo>
                    <a:pt x="0" y="14"/>
                  </a:moveTo>
                  <a:lnTo>
                    <a:pt x="10" y="14"/>
                  </a:lnTo>
                  <a:lnTo>
                    <a:pt x="23" y="2"/>
                  </a:lnTo>
                  <a:lnTo>
                    <a:pt x="23" y="0"/>
                  </a:lnTo>
                  <a:cubicBezTo>
                    <a:pt x="15" y="5"/>
                    <a:pt x="8" y="1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2540">
              <a:extLst>
                <a:ext uri="{FF2B5EF4-FFF2-40B4-BE49-F238E27FC236}">
                  <a16:creationId xmlns:a16="http://schemas.microsoft.com/office/drawing/2014/main" id="{48FE6D96-BFD5-486A-9490-072DF72BF632}"/>
                </a:ext>
              </a:extLst>
            </p:cNvPr>
            <p:cNvSpPr>
              <a:spLocks/>
            </p:cNvSpPr>
            <p:nvPr/>
          </p:nvSpPr>
          <p:spPr bwMode="auto">
            <a:xfrm>
              <a:off x="11192091" y="3777445"/>
              <a:ext cx="46038" cy="42863"/>
            </a:xfrm>
            <a:custGeom>
              <a:avLst/>
              <a:gdLst>
                <a:gd name="T0" fmla="*/ 54 w 73"/>
                <a:gd name="T1" fmla="*/ 0 h 67"/>
                <a:gd name="T2" fmla="*/ 43 w 73"/>
                <a:gd name="T3" fmla="*/ 17 h 67"/>
                <a:gd name="T4" fmla="*/ 29 w 73"/>
                <a:gd name="T5" fmla="*/ 17 h 67"/>
                <a:gd name="T6" fmla="*/ 27 w 73"/>
                <a:gd name="T7" fmla="*/ 32 h 67"/>
                <a:gd name="T8" fmla="*/ 34 w 73"/>
                <a:gd name="T9" fmla="*/ 32 h 67"/>
                <a:gd name="T10" fmla="*/ 34 w 73"/>
                <a:gd name="T11" fmla="*/ 41 h 67"/>
                <a:gd name="T12" fmla="*/ 23 w 73"/>
                <a:gd name="T13" fmla="*/ 38 h 67"/>
                <a:gd name="T14" fmla="*/ 12 w 73"/>
                <a:gd name="T15" fmla="*/ 38 h 67"/>
                <a:gd name="T16" fmla="*/ 0 w 73"/>
                <a:gd name="T17" fmla="*/ 42 h 67"/>
                <a:gd name="T18" fmla="*/ 0 w 73"/>
                <a:gd name="T19" fmla="*/ 61 h 67"/>
                <a:gd name="T20" fmla="*/ 9 w 73"/>
                <a:gd name="T21" fmla="*/ 67 h 67"/>
                <a:gd name="T22" fmla="*/ 33 w 73"/>
                <a:gd name="T23" fmla="*/ 67 h 67"/>
                <a:gd name="T24" fmla="*/ 33 w 73"/>
                <a:gd name="T25" fmla="*/ 61 h 67"/>
                <a:gd name="T26" fmla="*/ 50 w 73"/>
                <a:gd name="T27" fmla="*/ 44 h 67"/>
                <a:gd name="T28" fmla="*/ 59 w 73"/>
                <a:gd name="T29" fmla="*/ 44 h 67"/>
                <a:gd name="T30" fmla="*/ 68 w 73"/>
                <a:gd name="T31" fmla="*/ 36 h 67"/>
                <a:gd name="T32" fmla="*/ 68 w 73"/>
                <a:gd name="T33" fmla="*/ 42 h 67"/>
                <a:gd name="T34" fmla="*/ 73 w 73"/>
                <a:gd name="T35" fmla="*/ 45 h 67"/>
                <a:gd name="T36" fmla="*/ 73 w 73"/>
                <a:gd name="T37" fmla="*/ 31 h 67"/>
                <a:gd name="T38" fmla="*/ 72 w 73"/>
                <a:gd name="T39" fmla="*/ 0 h 67"/>
                <a:gd name="T40" fmla="*/ 54 w 73"/>
                <a:gd name="T4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 h="67">
                  <a:moveTo>
                    <a:pt x="54" y="0"/>
                  </a:moveTo>
                  <a:lnTo>
                    <a:pt x="43" y="17"/>
                  </a:lnTo>
                  <a:lnTo>
                    <a:pt x="29" y="17"/>
                  </a:lnTo>
                  <a:lnTo>
                    <a:pt x="27" y="32"/>
                  </a:lnTo>
                  <a:lnTo>
                    <a:pt x="34" y="32"/>
                  </a:lnTo>
                  <a:lnTo>
                    <a:pt x="34" y="41"/>
                  </a:lnTo>
                  <a:lnTo>
                    <a:pt x="23" y="38"/>
                  </a:lnTo>
                  <a:lnTo>
                    <a:pt x="12" y="38"/>
                  </a:lnTo>
                  <a:lnTo>
                    <a:pt x="0" y="42"/>
                  </a:lnTo>
                  <a:lnTo>
                    <a:pt x="0" y="61"/>
                  </a:lnTo>
                  <a:lnTo>
                    <a:pt x="9" y="67"/>
                  </a:lnTo>
                  <a:lnTo>
                    <a:pt x="33" y="67"/>
                  </a:lnTo>
                  <a:lnTo>
                    <a:pt x="33" y="61"/>
                  </a:lnTo>
                  <a:lnTo>
                    <a:pt x="50" y="44"/>
                  </a:lnTo>
                  <a:lnTo>
                    <a:pt x="59" y="44"/>
                  </a:lnTo>
                  <a:lnTo>
                    <a:pt x="68" y="36"/>
                  </a:lnTo>
                  <a:lnTo>
                    <a:pt x="68" y="42"/>
                  </a:lnTo>
                  <a:lnTo>
                    <a:pt x="73" y="45"/>
                  </a:lnTo>
                  <a:cubicBezTo>
                    <a:pt x="73" y="41"/>
                    <a:pt x="73" y="36"/>
                    <a:pt x="73" y="31"/>
                  </a:cubicBezTo>
                  <a:cubicBezTo>
                    <a:pt x="73" y="20"/>
                    <a:pt x="73" y="10"/>
                    <a:pt x="72" y="0"/>
                  </a:cubicBezTo>
                  <a:lnTo>
                    <a:pt x="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2541">
              <a:extLst>
                <a:ext uri="{FF2B5EF4-FFF2-40B4-BE49-F238E27FC236}">
                  <a16:creationId xmlns:a16="http://schemas.microsoft.com/office/drawing/2014/main" id="{883931A8-0D35-4871-A3EA-949F8229CB63}"/>
                </a:ext>
              </a:extLst>
            </p:cNvPr>
            <p:cNvSpPr>
              <a:spLocks/>
            </p:cNvSpPr>
            <p:nvPr/>
          </p:nvSpPr>
          <p:spPr bwMode="auto">
            <a:xfrm>
              <a:off x="11169866" y="3820308"/>
              <a:ext cx="66675" cy="82550"/>
            </a:xfrm>
            <a:custGeom>
              <a:avLst/>
              <a:gdLst>
                <a:gd name="T0" fmla="*/ 0 w 107"/>
                <a:gd name="T1" fmla="*/ 74 h 130"/>
                <a:gd name="T2" fmla="*/ 0 w 107"/>
                <a:gd name="T3" fmla="*/ 102 h 130"/>
                <a:gd name="T4" fmla="*/ 28 w 107"/>
                <a:gd name="T5" fmla="*/ 130 h 130"/>
                <a:gd name="T6" fmla="*/ 64 w 107"/>
                <a:gd name="T7" fmla="*/ 130 h 130"/>
                <a:gd name="T8" fmla="*/ 65 w 107"/>
                <a:gd name="T9" fmla="*/ 130 h 130"/>
                <a:gd name="T10" fmla="*/ 107 w 107"/>
                <a:gd name="T11" fmla="*/ 0 h 130"/>
                <a:gd name="T12" fmla="*/ 77 w 107"/>
                <a:gd name="T13" fmla="*/ 0 h 130"/>
                <a:gd name="T14" fmla="*/ 68 w 107"/>
                <a:gd name="T15" fmla="*/ 7 h 130"/>
                <a:gd name="T16" fmla="*/ 46 w 107"/>
                <a:gd name="T17" fmla="*/ 7 h 130"/>
                <a:gd name="T18" fmla="*/ 32 w 107"/>
                <a:gd name="T19" fmla="*/ 16 h 130"/>
                <a:gd name="T20" fmla="*/ 32 w 107"/>
                <a:gd name="T21" fmla="*/ 32 h 130"/>
                <a:gd name="T22" fmla="*/ 0 w 107"/>
                <a:gd name="T23" fmla="*/ 54 h 130"/>
                <a:gd name="T24" fmla="*/ 0 w 107"/>
                <a:gd name="T25" fmla="*/ 63 h 130"/>
                <a:gd name="T26" fmla="*/ 9 w 107"/>
                <a:gd name="T27" fmla="*/ 63 h 130"/>
                <a:gd name="T28" fmla="*/ 9 w 107"/>
                <a:gd name="T29" fmla="*/ 74 h 130"/>
                <a:gd name="T30" fmla="*/ 0 w 107"/>
                <a:gd name="T31"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30">
                  <a:moveTo>
                    <a:pt x="0" y="74"/>
                  </a:moveTo>
                  <a:lnTo>
                    <a:pt x="0" y="102"/>
                  </a:lnTo>
                  <a:lnTo>
                    <a:pt x="28" y="130"/>
                  </a:lnTo>
                  <a:lnTo>
                    <a:pt x="64" y="130"/>
                  </a:lnTo>
                  <a:lnTo>
                    <a:pt x="65" y="130"/>
                  </a:lnTo>
                  <a:cubicBezTo>
                    <a:pt x="87" y="91"/>
                    <a:pt x="102" y="47"/>
                    <a:pt x="107" y="0"/>
                  </a:cubicBezTo>
                  <a:lnTo>
                    <a:pt x="77" y="0"/>
                  </a:lnTo>
                  <a:lnTo>
                    <a:pt x="68" y="7"/>
                  </a:lnTo>
                  <a:lnTo>
                    <a:pt x="46" y="7"/>
                  </a:lnTo>
                  <a:lnTo>
                    <a:pt x="32" y="16"/>
                  </a:lnTo>
                  <a:lnTo>
                    <a:pt x="32" y="32"/>
                  </a:lnTo>
                  <a:lnTo>
                    <a:pt x="0" y="54"/>
                  </a:lnTo>
                  <a:lnTo>
                    <a:pt x="0" y="63"/>
                  </a:lnTo>
                  <a:lnTo>
                    <a:pt x="9" y="63"/>
                  </a:lnTo>
                  <a:lnTo>
                    <a:pt x="9" y="74"/>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2542">
              <a:extLst>
                <a:ext uri="{FF2B5EF4-FFF2-40B4-BE49-F238E27FC236}">
                  <a16:creationId xmlns:a16="http://schemas.microsoft.com/office/drawing/2014/main" id="{3E503FC6-5E2C-425B-A25B-B191A777C7A0}"/>
                </a:ext>
              </a:extLst>
            </p:cNvPr>
            <p:cNvSpPr>
              <a:spLocks/>
            </p:cNvSpPr>
            <p:nvPr/>
          </p:nvSpPr>
          <p:spPr bwMode="auto">
            <a:xfrm>
              <a:off x="11225428" y="3756808"/>
              <a:ext cx="11113" cy="17463"/>
            </a:xfrm>
            <a:custGeom>
              <a:avLst/>
              <a:gdLst>
                <a:gd name="T0" fmla="*/ 12 w 19"/>
                <a:gd name="T1" fmla="*/ 26 h 26"/>
                <a:gd name="T2" fmla="*/ 19 w 19"/>
                <a:gd name="T3" fmla="*/ 22 h 26"/>
                <a:gd name="T4" fmla="*/ 16 w 19"/>
                <a:gd name="T5" fmla="*/ 0 h 26"/>
                <a:gd name="T6" fmla="*/ 0 w 19"/>
                <a:gd name="T7" fmla="*/ 8 h 26"/>
                <a:gd name="T8" fmla="*/ 0 w 19"/>
                <a:gd name="T9" fmla="*/ 14 h 26"/>
                <a:gd name="T10" fmla="*/ 9 w 19"/>
                <a:gd name="T11" fmla="*/ 14 h 26"/>
                <a:gd name="T12" fmla="*/ 12 w 19"/>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19" h="26">
                  <a:moveTo>
                    <a:pt x="12" y="26"/>
                  </a:moveTo>
                  <a:lnTo>
                    <a:pt x="19" y="22"/>
                  </a:lnTo>
                  <a:cubicBezTo>
                    <a:pt x="18" y="15"/>
                    <a:pt x="17" y="6"/>
                    <a:pt x="16" y="0"/>
                  </a:cubicBezTo>
                  <a:lnTo>
                    <a:pt x="0" y="8"/>
                  </a:lnTo>
                  <a:lnTo>
                    <a:pt x="0" y="14"/>
                  </a:lnTo>
                  <a:lnTo>
                    <a:pt x="9" y="14"/>
                  </a:lnTo>
                  <a:lnTo>
                    <a:pt x="12"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2543">
              <a:extLst>
                <a:ext uri="{FF2B5EF4-FFF2-40B4-BE49-F238E27FC236}">
                  <a16:creationId xmlns:a16="http://schemas.microsoft.com/office/drawing/2014/main" id="{DD2B05C0-7BCE-477C-B40A-4C4B992A1A2C}"/>
                </a:ext>
              </a:extLst>
            </p:cNvPr>
            <p:cNvSpPr>
              <a:spLocks noEditPoints="1"/>
            </p:cNvSpPr>
            <p:nvPr/>
          </p:nvSpPr>
          <p:spPr bwMode="auto">
            <a:xfrm>
              <a:off x="10949203" y="3728233"/>
              <a:ext cx="201613" cy="277813"/>
            </a:xfrm>
            <a:custGeom>
              <a:avLst/>
              <a:gdLst>
                <a:gd name="T0" fmla="*/ 114 w 319"/>
                <a:gd name="T1" fmla="*/ 34 h 438"/>
                <a:gd name="T2" fmla="*/ 94 w 319"/>
                <a:gd name="T3" fmla="*/ 33 h 438"/>
                <a:gd name="T4" fmla="*/ 137 w 319"/>
                <a:gd name="T5" fmla="*/ 84 h 438"/>
                <a:gd name="T6" fmla="*/ 139 w 319"/>
                <a:gd name="T7" fmla="*/ 118 h 438"/>
                <a:gd name="T8" fmla="*/ 148 w 319"/>
                <a:gd name="T9" fmla="*/ 96 h 438"/>
                <a:gd name="T10" fmla="*/ 163 w 319"/>
                <a:gd name="T11" fmla="*/ 106 h 438"/>
                <a:gd name="T12" fmla="*/ 139 w 319"/>
                <a:gd name="T13" fmla="*/ 118 h 438"/>
                <a:gd name="T14" fmla="*/ 166 w 319"/>
                <a:gd name="T15" fmla="*/ 106 h 438"/>
                <a:gd name="T16" fmla="*/ 186 w 319"/>
                <a:gd name="T17" fmla="*/ 125 h 438"/>
                <a:gd name="T18" fmla="*/ 179 w 319"/>
                <a:gd name="T19" fmla="*/ 110 h 438"/>
                <a:gd name="T20" fmla="*/ 179 w 319"/>
                <a:gd name="T21" fmla="*/ 110 h 438"/>
                <a:gd name="T22" fmla="*/ 162 w 319"/>
                <a:gd name="T23" fmla="*/ 117 h 438"/>
                <a:gd name="T24" fmla="*/ 168 w 319"/>
                <a:gd name="T25" fmla="*/ 128 h 438"/>
                <a:gd name="T26" fmla="*/ 167 w 319"/>
                <a:gd name="T27" fmla="*/ 120 h 438"/>
                <a:gd name="T28" fmla="*/ 99 w 319"/>
                <a:gd name="T29" fmla="*/ 47 h 438"/>
                <a:gd name="T30" fmla="*/ 271 w 319"/>
                <a:gd name="T31" fmla="*/ 409 h 438"/>
                <a:gd name="T32" fmla="*/ 304 w 319"/>
                <a:gd name="T33" fmla="*/ 346 h 438"/>
                <a:gd name="T34" fmla="*/ 301 w 319"/>
                <a:gd name="T35" fmla="*/ 304 h 438"/>
                <a:gd name="T36" fmla="*/ 247 w 319"/>
                <a:gd name="T37" fmla="*/ 270 h 438"/>
                <a:gd name="T38" fmla="*/ 190 w 319"/>
                <a:gd name="T39" fmla="*/ 254 h 438"/>
                <a:gd name="T40" fmla="*/ 129 w 319"/>
                <a:gd name="T41" fmla="*/ 233 h 438"/>
                <a:gd name="T42" fmla="*/ 112 w 319"/>
                <a:gd name="T43" fmla="*/ 207 h 438"/>
                <a:gd name="T44" fmla="*/ 81 w 319"/>
                <a:gd name="T45" fmla="*/ 190 h 438"/>
                <a:gd name="T46" fmla="*/ 137 w 319"/>
                <a:gd name="T47" fmla="*/ 181 h 438"/>
                <a:gd name="T48" fmla="*/ 162 w 319"/>
                <a:gd name="T49" fmla="*/ 159 h 438"/>
                <a:gd name="T50" fmla="*/ 213 w 319"/>
                <a:gd name="T51" fmla="*/ 110 h 438"/>
                <a:gd name="T52" fmla="*/ 230 w 319"/>
                <a:gd name="T53" fmla="*/ 97 h 438"/>
                <a:gd name="T54" fmla="*/ 241 w 319"/>
                <a:gd name="T55" fmla="*/ 94 h 438"/>
                <a:gd name="T56" fmla="*/ 256 w 319"/>
                <a:gd name="T57" fmla="*/ 99 h 438"/>
                <a:gd name="T58" fmla="*/ 264 w 319"/>
                <a:gd name="T59" fmla="*/ 95 h 438"/>
                <a:gd name="T60" fmla="*/ 262 w 319"/>
                <a:gd name="T61" fmla="*/ 70 h 438"/>
                <a:gd name="T62" fmla="*/ 242 w 319"/>
                <a:gd name="T63" fmla="*/ 48 h 438"/>
                <a:gd name="T64" fmla="*/ 191 w 319"/>
                <a:gd name="T65" fmla="*/ 87 h 438"/>
                <a:gd name="T66" fmla="*/ 162 w 319"/>
                <a:gd name="T67" fmla="*/ 58 h 438"/>
                <a:gd name="T68" fmla="*/ 199 w 319"/>
                <a:gd name="T69" fmla="*/ 45 h 438"/>
                <a:gd name="T70" fmla="*/ 214 w 319"/>
                <a:gd name="T71" fmla="*/ 36 h 438"/>
                <a:gd name="T72" fmla="*/ 250 w 319"/>
                <a:gd name="T73" fmla="*/ 23 h 438"/>
                <a:gd name="T74" fmla="*/ 258 w 319"/>
                <a:gd name="T75" fmla="*/ 45 h 438"/>
                <a:gd name="T76" fmla="*/ 281 w 319"/>
                <a:gd name="T77" fmla="*/ 30 h 438"/>
                <a:gd name="T78" fmla="*/ 231 w 319"/>
                <a:gd name="T79" fmla="*/ 6 h 438"/>
                <a:gd name="T80" fmla="*/ 205 w 319"/>
                <a:gd name="T81" fmla="*/ 20 h 438"/>
                <a:gd name="T82" fmla="*/ 190 w 319"/>
                <a:gd name="T83" fmla="*/ 8 h 438"/>
                <a:gd name="T84" fmla="*/ 191 w 319"/>
                <a:gd name="T85" fmla="*/ 22 h 438"/>
                <a:gd name="T86" fmla="*/ 160 w 319"/>
                <a:gd name="T87" fmla="*/ 22 h 438"/>
                <a:gd name="T88" fmla="*/ 176 w 319"/>
                <a:gd name="T89" fmla="*/ 5 h 438"/>
                <a:gd name="T90" fmla="*/ 151 w 319"/>
                <a:gd name="T91" fmla="*/ 0 h 438"/>
                <a:gd name="T92" fmla="*/ 135 w 319"/>
                <a:gd name="T93" fmla="*/ 13 h 438"/>
                <a:gd name="T94" fmla="*/ 150 w 319"/>
                <a:gd name="T95" fmla="*/ 26 h 438"/>
                <a:gd name="T96" fmla="*/ 110 w 319"/>
                <a:gd name="T97" fmla="*/ 15 h 438"/>
                <a:gd name="T98" fmla="*/ 18 w 319"/>
                <a:gd name="T99" fmla="*/ 107 h 438"/>
                <a:gd name="T100" fmla="*/ 15 w 319"/>
                <a:gd name="T101" fmla="*/ 188 h 438"/>
                <a:gd name="T102" fmla="*/ 23 w 319"/>
                <a:gd name="T103" fmla="*/ 169 h 438"/>
                <a:gd name="T104" fmla="*/ 43 w 319"/>
                <a:gd name="T105" fmla="*/ 205 h 438"/>
                <a:gd name="T106" fmla="*/ 78 w 319"/>
                <a:gd name="T107" fmla="*/ 230 h 438"/>
                <a:gd name="T108" fmla="*/ 88 w 319"/>
                <a:gd name="T109" fmla="*/ 237 h 438"/>
                <a:gd name="T110" fmla="*/ 147 w 319"/>
                <a:gd name="T111" fmla="*/ 267 h 438"/>
                <a:gd name="T112" fmla="*/ 155 w 319"/>
                <a:gd name="T113" fmla="*/ 354 h 438"/>
                <a:gd name="T114" fmla="*/ 183 w 319"/>
                <a:gd name="T115" fmla="*/ 4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9" h="438">
                  <a:moveTo>
                    <a:pt x="94" y="33"/>
                  </a:moveTo>
                  <a:cubicBezTo>
                    <a:pt x="94" y="31"/>
                    <a:pt x="95" y="30"/>
                    <a:pt x="97" y="30"/>
                  </a:cubicBezTo>
                  <a:lnTo>
                    <a:pt x="104" y="28"/>
                  </a:lnTo>
                  <a:lnTo>
                    <a:pt x="114" y="28"/>
                  </a:lnTo>
                  <a:lnTo>
                    <a:pt x="114" y="34"/>
                  </a:lnTo>
                  <a:lnTo>
                    <a:pt x="112" y="36"/>
                  </a:lnTo>
                  <a:cubicBezTo>
                    <a:pt x="111" y="37"/>
                    <a:pt x="109" y="37"/>
                    <a:pt x="108" y="37"/>
                  </a:cubicBezTo>
                  <a:lnTo>
                    <a:pt x="97" y="37"/>
                  </a:lnTo>
                  <a:cubicBezTo>
                    <a:pt x="96" y="37"/>
                    <a:pt x="94" y="36"/>
                    <a:pt x="94" y="34"/>
                  </a:cubicBezTo>
                  <a:lnTo>
                    <a:pt x="94" y="33"/>
                  </a:lnTo>
                  <a:close/>
                  <a:moveTo>
                    <a:pt x="129" y="75"/>
                  </a:moveTo>
                  <a:cubicBezTo>
                    <a:pt x="129" y="74"/>
                    <a:pt x="131" y="74"/>
                    <a:pt x="132" y="74"/>
                  </a:cubicBezTo>
                  <a:lnTo>
                    <a:pt x="134" y="75"/>
                  </a:lnTo>
                  <a:cubicBezTo>
                    <a:pt x="136" y="75"/>
                    <a:pt x="137" y="77"/>
                    <a:pt x="137" y="79"/>
                  </a:cubicBezTo>
                  <a:lnTo>
                    <a:pt x="137" y="84"/>
                  </a:lnTo>
                  <a:lnTo>
                    <a:pt x="132" y="87"/>
                  </a:lnTo>
                  <a:cubicBezTo>
                    <a:pt x="130" y="88"/>
                    <a:pt x="128" y="87"/>
                    <a:pt x="127" y="86"/>
                  </a:cubicBezTo>
                  <a:lnTo>
                    <a:pt x="123" y="79"/>
                  </a:lnTo>
                  <a:lnTo>
                    <a:pt x="129" y="75"/>
                  </a:lnTo>
                  <a:close/>
                  <a:moveTo>
                    <a:pt x="139" y="118"/>
                  </a:moveTo>
                  <a:cubicBezTo>
                    <a:pt x="139" y="117"/>
                    <a:pt x="139" y="115"/>
                    <a:pt x="140" y="114"/>
                  </a:cubicBezTo>
                  <a:lnTo>
                    <a:pt x="148" y="106"/>
                  </a:lnTo>
                  <a:lnTo>
                    <a:pt x="139" y="106"/>
                  </a:lnTo>
                  <a:lnTo>
                    <a:pt x="139" y="102"/>
                  </a:lnTo>
                  <a:lnTo>
                    <a:pt x="148" y="96"/>
                  </a:lnTo>
                  <a:cubicBezTo>
                    <a:pt x="149" y="96"/>
                    <a:pt x="150" y="95"/>
                    <a:pt x="151" y="95"/>
                  </a:cubicBezTo>
                  <a:lnTo>
                    <a:pt x="158" y="95"/>
                  </a:lnTo>
                  <a:cubicBezTo>
                    <a:pt x="160" y="95"/>
                    <a:pt x="161" y="97"/>
                    <a:pt x="162" y="98"/>
                  </a:cubicBezTo>
                  <a:lnTo>
                    <a:pt x="163" y="100"/>
                  </a:lnTo>
                  <a:lnTo>
                    <a:pt x="163" y="106"/>
                  </a:lnTo>
                  <a:lnTo>
                    <a:pt x="156" y="106"/>
                  </a:lnTo>
                  <a:lnTo>
                    <a:pt x="144" y="126"/>
                  </a:lnTo>
                  <a:lnTo>
                    <a:pt x="143" y="125"/>
                  </a:lnTo>
                  <a:cubicBezTo>
                    <a:pt x="140" y="124"/>
                    <a:pt x="139" y="122"/>
                    <a:pt x="139" y="119"/>
                  </a:cubicBezTo>
                  <a:lnTo>
                    <a:pt x="139" y="118"/>
                  </a:lnTo>
                  <a:close/>
                  <a:moveTo>
                    <a:pt x="166" y="102"/>
                  </a:moveTo>
                  <a:cubicBezTo>
                    <a:pt x="166" y="101"/>
                    <a:pt x="168" y="100"/>
                    <a:pt x="168" y="101"/>
                  </a:cubicBezTo>
                  <a:lnTo>
                    <a:pt x="172" y="104"/>
                  </a:lnTo>
                  <a:cubicBezTo>
                    <a:pt x="172" y="105"/>
                    <a:pt x="172" y="106"/>
                    <a:pt x="171" y="106"/>
                  </a:cubicBezTo>
                  <a:lnTo>
                    <a:pt x="166" y="106"/>
                  </a:lnTo>
                  <a:lnTo>
                    <a:pt x="166" y="102"/>
                  </a:lnTo>
                  <a:close/>
                  <a:moveTo>
                    <a:pt x="174" y="115"/>
                  </a:moveTo>
                  <a:lnTo>
                    <a:pt x="183" y="117"/>
                  </a:lnTo>
                  <a:cubicBezTo>
                    <a:pt x="185" y="117"/>
                    <a:pt x="186" y="118"/>
                    <a:pt x="186" y="120"/>
                  </a:cubicBezTo>
                  <a:lnTo>
                    <a:pt x="186" y="125"/>
                  </a:lnTo>
                  <a:lnTo>
                    <a:pt x="181" y="125"/>
                  </a:lnTo>
                  <a:cubicBezTo>
                    <a:pt x="178" y="125"/>
                    <a:pt x="176" y="124"/>
                    <a:pt x="175" y="122"/>
                  </a:cubicBezTo>
                  <a:lnTo>
                    <a:pt x="174" y="119"/>
                  </a:lnTo>
                  <a:lnTo>
                    <a:pt x="174" y="115"/>
                  </a:lnTo>
                  <a:close/>
                  <a:moveTo>
                    <a:pt x="179" y="110"/>
                  </a:moveTo>
                  <a:cubicBezTo>
                    <a:pt x="179" y="109"/>
                    <a:pt x="180" y="108"/>
                    <a:pt x="181" y="109"/>
                  </a:cubicBezTo>
                  <a:lnTo>
                    <a:pt x="183" y="111"/>
                  </a:lnTo>
                  <a:cubicBezTo>
                    <a:pt x="183" y="111"/>
                    <a:pt x="183" y="113"/>
                    <a:pt x="182" y="113"/>
                  </a:cubicBezTo>
                  <a:lnTo>
                    <a:pt x="179" y="113"/>
                  </a:lnTo>
                  <a:lnTo>
                    <a:pt x="179" y="110"/>
                  </a:lnTo>
                  <a:close/>
                  <a:moveTo>
                    <a:pt x="171" y="112"/>
                  </a:moveTo>
                  <a:cubicBezTo>
                    <a:pt x="171" y="113"/>
                    <a:pt x="171" y="114"/>
                    <a:pt x="170" y="114"/>
                  </a:cubicBezTo>
                  <a:lnTo>
                    <a:pt x="168" y="116"/>
                  </a:lnTo>
                  <a:cubicBezTo>
                    <a:pt x="168" y="117"/>
                    <a:pt x="167" y="117"/>
                    <a:pt x="166" y="117"/>
                  </a:cubicBezTo>
                  <a:lnTo>
                    <a:pt x="162" y="117"/>
                  </a:lnTo>
                  <a:lnTo>
                    <a:pt x="162" y="109"/>
                  </a:lnTo>
                  <a:lnTo>
                    <a:pt x="171" y="109"/>
                  </a:lnTo>
                  <a:lnTo>
                    <a:pt x="171" y="112"/>
                  </a:lnTo>
                  <a:close/>
                  <a:moveTo>
                    <a:pt x="170" y="126"/>
                  </a:moveTo>
                  <a:lnTo>
                    <a:pt x="168" y="128"/>
                  </a:lnTo>
                  <a:cubicBezTo>
                    <a:pt x="166" y="129"/>
                    <a:pt x="165" y="130"/>
                    <a:pt x="163" y="130"/>
                  </a:cubicBezTo>
                  <a:lnTo>
                    <a:pt x="159" y="130"/>
                  </a:lnTo>
                  <a:cubicBezTo>
                    <a:pt x="157" y="130"/>
                    <a:pt x="156" y="129"/>
                    <a:pt x="156" y="127"/>
                  </a:cubicBezTo>
                  <a:lnTo>
                    <a:pt x="158" y="123"/>
                  </a:lnTo>
                  <a:lnTo>
                    <a:pt x="167" y="120"/>
                  </a:lnTo>
                  <a:cubicBezTo>
                    <a:pt x="168" y="120"/>
                    <a:pt x="170" y="121"/>
                    <a:pt x="170" y="123"/>
                  </a:cubicBezTo>
                  <a:lnTo>
                    <a:pt x="170" y="126"/>
                  </a:lnTo>
                  <a:close/>
                  <a:moveTo>
                    <a:pt x="114" y="49"/>
                  </a:moveTo>
                  <a:lnTo>
                    <a:pt x="100" y="49"/>
                  </a:lnTo>
                  <a:cubicBezTo>
                    <a:pt x="99" y="49"/>
                    <a:pt x="98" y="48"/>
                    <a:pt x="99" y="47"/>
                  </a:cubicBezTo>
                  <a:lnTo>
                    <a:pt x="104" y="45"/>
                  </a:lnTo>
                  <a:cubicBezTo>
                    <a:pt x="105" y="44"/>
                    <a:pt x="106" y="44"/>
                    <a:pt x="108" y="44"/>
                  </a:cubicBezTo>
                  <a:lnTo>
                    <a:pt x="114" y="44"/>
                  </a:lnTo>
                  <a:lnTo>
                    <a:pt x="114" y="49"/>
                  </a:lnTo>
                  <a:close/>
                  <a:moveTo>
                    <a:pt x="271" y="409"/>
                  </a:moveTo>
                  <a:lnTo>
                    <a:pt x="268" y="397"/>
                  </a:lnTo>
                  <a:lnTo>
                    <a:pt x="273" y="389"/>
                  </a:lnTo>
                  <a:lnTo>
                    <a:pt x="290" y="389"/>
                  </a:lnTo>
                  <a:lnTo>
                    <a:pt x="303" y="377"/>
                  </a:lnTo>
                  <a:lnTo>
                    <a:pt x="304" y="346"/>
                  </a:lnTo>
                  <a:lnTo>
                    <a:pt x="314" y="334"/>
                  </a:lnTo>
                  <a:cubicBezTo>
                    <a:pt x="317" y="331"/>
                    <a:pt x="319" y="326"/>
                    <a:pt x="319" y="322"/>
                  </a:cubicBezTo>
                  <a:lnTo>
                    <a:pt x="319" y="320"/>
                  </a:lnTo>
                  <a:lnTo>
                    <a:pt x="307" y="317"/>
                  </a:lnTo>
                  <a:lnTo>
                    <a:pt x="301" y="304"/>
                  </a:lnTo>
                  <a:lnTo>
                    <a:pt x="275" y="304"/>
                  </a:lnTo>
                  <a:lnTo>
                    <a:pt x="254" y="296"/>
                  </a:lnTo>
                  <a:lnTo>
                    <a:pt x="254" y="286"/>
                  </a:lnTo>
                  <a:cubicBezTo>
                    <a:pt x="254" y="283"/>
                    <a:pt x="253" y="280"/>
                    <a:pt x="252" y="278"/>
                  </a:cubicBezTo>
                  <a:lnTo>
                    <a:pt x="247" y="270"/>
                  </a:lnTo>
                  <a:lnTo>
                    <a:pt x="229" y="270"/>
                  </a:lnTo>
                  <a:lnTo>
                    <a:pt x="216" y="251"/>
                  </a:lnTo>
                  <a:lnTo>
                    <a:pt x="208" y="248"/>
                  </a:lnTo>
                  <a:lnTo>
                    <a:pt x="208" y="254"/>
                  </a:lnTo>
                  <a:lnTo>
                    <a:pt x="190" y="254"/>
                  </a:lnTo>
                  <a:lnTo>
                    <a:pt x="184" y="244"/>
                  </a:lnTo>
                  <a:lnTo>
                    <a:pt x="166" y="242"/>
                  </a:lnTo>
                  <a:lnTo>
                    <a:pt x="153" y="258"/>
                  </a:lnTo>
                  <a:lnTo>
                    <a:pt x="129" y="255"/>
                  </a:lnTo>
                  <a:lnTo>
                    <a:pt x="129" y="233"/>
                  </a:lnTo>
                  <a:cubicBezTo>
                    <a:pt x="129" y="231"/>
                    <a:pt x="127" y="229"/>
                    <a:pt x="124" y="228"/>
                  </a:cubicBezTo>
                  <a:lnTo>
                    <a:pt x="110" y="227"/>
                  </a:lnTo>
                  <a:lnTo>
                    <a:pt x="117" y="215"/>
                  </a:lnTo>
                  <a:lnTo>
                    <a:pt x="117" y="210"/>
                  </a:lnTo>
                  <a:cubicBezTo>
                    <a:pt x="117" y="207"/>
                    <a:pt x="114" y="205"/>
                    <a:pt x="112" y="207"/>
                  </a:cubicBezTo>
                  <a:lnTo>
                    <a:pt x="95" y="220"/>
                  </a:lnTo>
                  <a:lnTo>
                    <a:pt x="80" y="220"/>
                  </a:lnTo>
                  <a:lnTo>
                    <a:pt x="79" y="218"/>
                  </a:lnTo>
                  <a:cubicBezTo>
                    <a:pt x="76" y="211"/>
                    <a:pt x="75" y="204"/>
                    <a:pt x="78" y="197"/>
                  </a:cubicBezTo>
                  <a:lnTo>
                    <a:pt x="81" y="190"/>
                  </a:lnTo>
                  <a:cubicBezTo>
                    <a:pt x="83" y="185"/>
                    <a:pt x="87" y="181"/>
                    <a:pt x="93" y="178"/>
                  </a:cubicBezTo>
                  <a:lnTo>
                    <a:pt x="97" y="176"/>
                  </a:lnTo>
                  <a:cubicBezTo>
                    <a:pt x="100" y="174"/>
                    <a:pt x="104" y="173"/>
                    <a:pt x="108" y="173"/>
                  </a:cubicBezTo>
                  <a:lnTo>
                    <a:pt x="137" y="173"/>
                  </a:lnTo>
                  <a:lnTo>
                    <a:pt x="137" y="181"/>
                  </a:lnTo>
                  <a:cubicBezTo>
                    <a:pt x="137" y="185"/>
                    <a:pt x="139" y="189"/>
                    <a:pt x="142" y="191"/>
                  </a:cubicBezTo>
                  <a:lnTo>
                    <a:pt x="145" y="193"/>
                  </a:lnTo>
                  <a:cubicBezTo>
                    <a:pt x="147" y="194"/>
                    <a:pt x="149" y="193"/>
                    <a:pt x="149" y="190"/>
                  </a:cubicBezTo>
                  <a:lnTo>
                    <a:pt x="149" y="171"/>
                  </a:lnTo>
                  <a:lnTo>
                    <a:pt x="162" y="159"/>
                  </a:lnTo>
                  <a:lnTo>
                    <a:pt x="176" y="151"/>
                  </a:lnTo>
                  <a:lnTo>
                    <a:pt x="176" y="142"/>
                  </a:lnTo>
                  <a:lnTo>
                    <a:pt x="194" y="124"/>
                  </a:lnTo>
                  <a:lnTo>
                    <a:pt x="213" y="114"/>
                  </a:lnTo>
                  <a:lnTo>
                    <a:pt x="213" y="110"/>
                  </a:lnTo>
                  <a:lnTo>
                    <a:pt x="224" y="101"/>
                  </a:lnTo>
                  <a:lnTo>
                    <a:pt x="228" y="102"/>
                  </a:lnTo>
                  <a:cubicBezTo>
                    <a:pt x="230" y="103"/>
                    <a:pt x="233" y="102"/>
                    <a:pt x="235" y="100"/>
                  </a:cubicBezTo>
                  <a:cubicBezTo>
                    <a:pt x="236" y="99"/>
                    <a:pt x="235" y="97"/>
                    <a:pt x="234" y="97"/>
                  </a:cubicBezTo>
                  <a:lnTo>
                    <a:pt x="230" y="97"/>
                  </a:lnTo>
                  <a:cubicBezTo>
                    <a:pt x="228" y="97"/>
                    <a:pt x="226" y="96"/>
                    <a:pt x="226" y="94"/>
                  </a:cubicBezTo>
                  <a:cubicBezTo>
                    <a:pt x="225" y="91"/>
                    <a:pt x="227" y="88"/>
                    <a:pt x="230" y="88"/>
                  </a:cubicBezTo>
                  <a:lnTo>
                    <a:pt x="234" y="88"/>
                  </a:lnTo>
                  <a:cubicBezTo>
                    <a:pt x="236" y="88"/>
                    <a:pt x="239" y="89"/>
                    <a:pt x="240" y="92"/>
                  </a:cubicBezTo>
                  <a:lnTo>
                    <a:pt x="241" y="94"/>
                  </a:lnTo>
                  <a:lnTo>
                    <a:pt x="251" y="94"/>
                  </a:lnTo>
                  <a:lnTo>
                    <a:pt x="257" y="89"/>
                  </a:lnTo>
                  <a:lnTo>
                    <a:pt x="261" y="89"/>
                  </a:lnTo>
                  <a:lnTo>
                    <a:pt x="261" y="94"/>
                  </a:lnTo>
                  <a:lnTo>
                    <a:pt x="256" y="99"/>
                  </a:lnTo>
                  <a:cubicBezTo>
                    <a:pt x="255" y="100"/>
                    <a:pt x="255" y="102"/>
                    <a:pt x="257" y="103"/>
                  </a:cubicBezTo>
                  <a:lnTo>
                    <a:pt x="272" y="108"/>
                  </a:lnTo>
                  <a:cubicBezTo>
                    <a:pt x="274" y="109"/>
                    <a:pt x="276" y="107"/>
                    <a:pt x="276" y="104"/>
                  </a:cubicBezTo>
                  <a:lnTo>
                    <a:pt x="276" y="101"/>
                  </a:lnTo>
                  <a:lnTo>
                    <a:pt x="264" y="95"/>
                  </a:lnTo>
                  <a:lnTo>
                    <a:pt x="264" y="91"/>
                  </a:lnTo>
                  <a:lnTo>
                    <a:pt x="273" y="88"/>
                  </a:lnTo>
                  <a:lnTo>
                    <a:pt x="273" y="80"/>
                  </a:lnTo>
                  <a:cubicBezTo>
                    <a:pt x="273" y="78"/>
                    <a:pt x="272" y="76"/>
                    <a:pt x="270" y="75"/>
                  </a:cubicBezTo>
                  <a:lnTo>
                    <a:pt x="262" y="70"/>
                  </a:lnTo>
                  <a:lnTo>
                    <a:pt x="262" y="60"/>
                  </a:lnTo>
                  <a:cubicBezTo>
                    <a:pt x="262" y="57"/>
                    <a:pt x="259" y="55"/>
                    <a:pt x="256" y="56"/>
                  </a:cubicBezTo>
                  <a:lnTo>
                    <a:pt x="248" y="61"/>
                  </a:lnTo>
                  <a:lnTo>
                    <a:pt x="241" y="61"/>
                  </a:lnTo>
                  <a:lnTo>
                    <a:pt x="242" y="48"/>
                  </a:lnTo>
                  <a:lnTo>
                    <a:pt x="222" y="43"/>
                  </a:lnTo>
                  <a:lnTo>
                    <a:pt x="213" y="49"/>
                  </a:lnTo>
                  <a:lnTo>
                    <a:pt x="213" y="69"/>
                  </a:lnTo>
                  <a:lnTo>
                    <a:pt x="198" y="75"/>
                  </a:lnTo>
                  <a:lnTo>
                    <a:pt x="191" y="87"/>
                  </a:lnTo>
                  <a:lnTo>
                    <a:pt x="185" y="87"/>
                  </a:lnTo>
                  <a:lnTo>
                    <a:pt x="185" y="72"/>
                  </a:lnTo>
                  <a:lnTo>
                    <a:pt x="170" y="70"/>
                  </a:lnTo>
                  <a:lnTo>
                    <a:pt x="163" y="64"/>
                  </a:lnTo>
                  <a:lnTo>
                    <a:pt x="162" y="58"/>
                  </a:lnTo>
                  <a:cubicBezTo>
                    <a:pt x="162" y="55"/>
                    <a:pt x="163" y="53"/>
                    <a:pt x="165" y="51"/>
                  </a:cubicBezTo>
                  <a:lnTo>
                    <a:pt x="185" y="39"/>
                  </a:lnTo>
                  <a:lnTo>
                    <a:pt x="195" y="37"/>
                  </a:lnTo>
                  <a:cubicBezTo>
                    <a:pt x="197" y="36"/>
                    <a:pt x="199" y="38"/>
                    <a:pt x="199" y="40"/>
                  </a:cubicBezTo>
                  <a:lnTo>
                    <a:pt x="199" y="45"/>
                  </a:lnTo>
                  <a:lnTo>
                    <a:pt x="205" y="45"/>
                  </a:lnTo>
                  <a:cubicBezTo>
                    <a:pt x="207" y="45"/>
                    <a:pt x="209" y="43"/>
                    <a:pt x="209" y="41"/>
                  </a:cubicBezTo>
                  <a:lnTo>
                    <a:pt x="209" y="38"/>
                  </a:lnTo>
                  <a:lnTo>
                    <a:pt x="213" y="38"/>
                  </a:lnTo>
                  <a:cubicBezTo>
                    <a:pt x="214" y="38"/>
                    <a:pt x="215" y="37"/>
                    <a:pt x="214" y="36"/>
                  </a:cubicBezTo>
                  <a:lnTo>
                    <a:pt x="211" y="31"/>
                  </a:lnTo>
                  <a:lnTo>
                    <a:pt x="220" y="31"/>
                  </a:lnTo>
                  <a:lnTo>
                    <a:pt x="228" y="22"/>
                  </a:lnTo>
                  <a:lnTo>
                    <a:pt x="244" y="21"/>
                  </a:lnTo>
                  <a:cubicBezTo>
                    <a:pt x="246" y="20"/>
                    <a:pt x="248" y="21"/>
                    <a:pt x="250" y="23"/>
                  </a:cubicBezTo>
                  <a:lnTo>
                    <a:pt x="252" y="24"/>
                  </a:lnTo>
                  <a:cubicBezTo>
                    <a:pt x="253" y="26"/>
                    <a:pt x="253" y="29"/>
                    <a:pt x="251" y="30"/>
                  </a:cubicBezTo>
                  <a:cubicBezTo>
                    <a:pt x="247" y="32"/>
                    <a:pt x="243" y="34"/>
                    <a:pt x="239" y="36"/>
                  </a:cubicBezTo>
                  <a:cubicBezTo>
                    <a:pt x="238" y="37"/>
                    <a:pt x="238" y="39"/>
                    <a:pt x="240" y="40"/>
                  </a:cubicBezTo>
                  <a:lnTo>
                    <a:pt x="258" y="45"/>
                  </a:lnTo>
                  <a:cubicBezTo>
                    <a:pt x="260" y="45"/>
                    <a:pt x="263" y="44"/>
                    <a:pt x="263" y="41"/>
                  </a:cubicBezTo>
                  <a:lnTo>
                    <a:pt x="264" y="39"/>
                  </a:lnTo>
                  <a:cubicBezTo>
                    <a:pt x="264" y="37"/>
                    <a:pt x="266" y="36"/>
                    <a:pt x="268" y="36"/>
                  </a:cubicBezTo>
                  <a:lnTo>
                    <a:pt x="278" y="36"/>
                  </a:lnTo>
                  <a:lnTo>
                    <a:pt x="281" y="30"/>
                  </a:lnTo>
                  <a:cubicBezTo>
                    <a:pt x="282" y="29"/>
                    <a:pt x="280" y="27"/>
                    <a:pt x="279" y="27"/>
                  </a:cubicBezTo>
                  <a:lnTo>
                    <a:pt x="273" y="27"/>
                  </a:lnTo>
                  <a:lnTo>
                    <a:pt x="273" y="16"/>
                  </a:lnTo>
                  <a:lnTo>
                    <a:pt x="255" y="7"/>
                  </a:lnTo>
                  <a:cubicBezTo>
                    <a:pt x="248" y="4"/>
                    <a:pt x="239" y="4"/>
                    <a:pt x="231" y="6"/>
                  </a:cubicBezTo>
                  <a:lnTo>
                    <a:pt x="217" y="11"/>
                  </a:lnTo>
                  <a:lnTo>
                    <a:pt x="217" y="20"/>
                  </a:lnTo>
                  <a:cubicBezTo>
                    <a:pt x="217" y="22"/>
                    <a:pt x="215" y="24"/>
                    <a:pt x="213" y="24"/>
                  </a:cubicBezTo>
                  <a:lnTo>
                    <a:pt x="208" y="23"/>
                  </a:lnTo>
                  <a:cubicBezTo>
                    <a:pt x="206" y="23"/>
                    <a:pt x="205" y="21"/>
                    <a:pt x="205" y="20"/>
                  </a:cubicBezTo>
                  <a:lnTo>
                    <a:pt x="205" y="15"/>
                  </a:lnTo>
                  <a:lnTo>
                    <a:pt x="210" y="10"/>
                  </a:lnTo>
                  <a:cubicBezTo>
                    <a:pt x="212" y="8"/>
                    <a:pt x="210" y="5"/>
                    <a:pt x="208" y="5"/>
                  </a:cubicBezTo>
                  <a:lnTo>
                    <a:pt x="195" y="5"/>
                  </a:lnTo>
                  <a:cubicBezTo>
                    <a:pt x="193" y="5"/>
                    <a:pt x="191" y="6"/>
                    <a:pt x="190" y="8"/>
                  </a:cubicBezTo>
                  <a:lnTo>
                    <a:pt x="188" y="13"/>
                  </a:lnTo>
                  <a:lnTo>
                    <a:pt x="191" y="13"/>
                  </a:lnTo>
                  <a:cubicBezTo>
                    <a:pt x="193" y="13"/>
                    <a:pt x="194" y="15"/>
                    <a:pt x="194" y="17"/>
                  </a:cubicBezTo>
                  <a:lnTo>
                    <a:pt x="194" y="19"/>
                  </a:lnTo>
                  <a:cubicBezTo>
                    <a:pt x="194" y="21"/>
                    <a:pt x="193" y="22"/>
                    <a:pt x="191" y="22"/>
                  </a:cubicBezTo>
                  <a:lnTo>
                    <a:pt x="181" y="22"/>
                  </a:lnTo>
                  <a:lnTo>
                    <a:pt x="179" y="25"/>
                  </a:lnTo>
                  <a:cubicBezTo>
                    <a:pt x="178" y="26"/>
                    <a:pt x="177" y="27"/>
                    <a:pt x="175" y="27"/>
                  </a:cubicBezTo>
                  <a:lnTo>
                    <a:pt x="165" y="27"/>
                  </a:lnTo>
                  <a:cubicBezTo>
                    <a:pt x="162" y="27"/>
                    <a:pt x="160" y="25"/>
                    <a:pt x="160" y="22"/>
                  </a:cubicBezTo>
                  <a:lnTo>
                    <a:pt x="160" y="17"/>
                  </a:lnTo>
                  <a:lnTo>
                    <a:pt x="176" y="17"/>
                  </a:lnTo>
                  <a:lnTo>
                    <a:pt x="184" y="7"/>
                  </a:lnTo>
                  <a:lnTo>
                    <a:pt x="181" y="5"/>
                  </a:lnTo>
                  <a:cubicBezTo>
                    <a:pt x="180" y="4"/>
                    <a:pt x="178" y="4"/>
                    <a:pt x="176" y="5"/>
                  </a:cubicBezTo>
                  <a:lnTo>
                    <a:pt x="173" y="9"/>
                  </a:lnTo>
                  <a:cubicBezTo>
                    <a:pt x="172" y="10"/>
                    <a:pt x="170" y="11"/>
                    <a:pt x="169" y="11"/>
                  </a:cubicBezTo>
                  <a:lnTo>
                    <a:pt x="161" y="11"/>
                  </a:lnTo>
                  <a:cubicBezTo>
                    <a:pt x="159" y="11"/>
                    <a:pt x="157" y="10"/>
                    <a:pt x="156" y="8"/>
                  </a:cubicBezTo>
                  <a:lnTo>
                    <a:pt x="151" y="0"/>
                  </a:lnTo>
                  <a:lnTo>
                    <a:pt x="137" y="0"/>
                  </a:lnTo>
                  <a:cubicBezTo>
                    <a:pt x="134" y="0"/>
                    <a:pt x="131" y="2"/>
                    <a:pt x="129" y="4"/>
                  </a:cubicBezTo>
                  <a:lnTo>
                    <a:pt x="122" y="9"/>
                  </a:lnTo>
                  <a:cubicBezTo>
                    <a:pt x="121" y="11"/>
                    <a:pt x="122" y="13"/>
                    <a:pt x="124" y="13"/>
                  </a:cubicBezTo>
                  <a:lnTo>
                    <a:pt x="135" y="13"/>
                  </a:lnTo>
                  <a:lnTo>
                    <a:pt x="135" y="18"/>
                  </a:lnTo>
                  <a:lnTo>
                    <a:pt x="135" y="18"/>
                  </a:lnTo>
                  <a:cubicBezTo>
                    <a:pt x="133" y="20"/>
                    <a:pt x="134" y="22"/>
                    <a:pt x="136" y="22"/>
                  </a:cubicBezTo>
                  <a:lnTo>
                    <a:pt x="145" y="22"/>
                  </a:lnTo>
                  <a:cubicBezTo>
                    <a:pt x="147" y="22"/>
                    <a:pt x="149" y="24"/>
                    <a:pt x="150" y="26"/>
                  </a:cubicBezTo>
                  <a:lnTo>
                    <a:pt x="150" y="28"/>
                  </a:lnTo>
                  <a:lnTo>
                    <a:pt x="134" y="28"/>
                  </a:lnTo>
                  <a:cubicBezTo>
                    <a:pt x="132" y="28"/>
                    <a:pt x="129" y="27"/>
                    <a:pt x="129" y="24"/>
                  </a:cubicBezTo>
                  <a:lnTo>
                    <a:pt x="128" y="22"/>
                  </a:lnTo>
                  <a:lnTo>
                    <a:pt x="110" y="15"/>
                  </a:lnTo>
                  <a:lnTo>
                    <a:pt x="99" y="16"/>
                  </a:lnTo>
                  <a:lnTo>
                    <a:pt x="96" y="17"/>
                  </a:lnTo>
                  <a:cubicBezTo>
                    <a:pt x="67" y="39"/>
                    <a:pt x="42" y="67"/>
                    <a:pt x="23" y="99"/>
                  </a:cubicBezTo>
                  <a:lnTo>
                    <a:pt x="23" y="103"/>
                  </a:lnTo>
                  <a:lnTo>
                    <a:pt x="18" y="107"/>
                  </a:lnTo>
                  <a:cubicBezTo>
                    <a:pt x="11" y="120"/>
                    <a:pt x="5" y="134"/>
                    <a:pt x="0" y="148"/>
                  </a:cubicBezTo>
                  <a:lnTo>
                    <a:pt x="0" y="153"/>
                  </a:lnTo>
                  <a:lnTo>
                    <a:pt x="12" y="160"/>
                  </a:lnTo>
                  <a:lnTo>
                    <a:pt x="12" y="176"/>
                  </a:lnTo>
                  <a:cubicBezTo>
                    <a:pt x="12" y="180"/>
                    <a:pt x="13" y="185"/>
                    <a:pt x="15" y="188"/>
                  </a:cubicBezTo>
                  <a:lnTo>
                    <a:pt x="24" y="204"/>
                  </a:lnTo>
                  <a:lnTo>
                    <a:pt x="29" y="204"/>
                  </a:lnTo>
                  <a:lnTo>
                    <a:pt x="29" y="196"/>
                  </a:lnTo>
                  <a:lnTo>
                    <a:pt x="23" y="179"/>
                  </a:lnTo>
                  <a:lnTo>
                    <a:pt x="23" y="169"/>
                  </a:lnTo>
                  <a:cubicBezTo>
                    <a:pt x="23" y="166"/>
                    <a:pt x="25" y="163"/>
                    <a:pt x="28" y="163"/>
                  </a:cubicBezTo>
                  <a:lnTo>
                    <a:pt x="28" y="177"/>
                  </a:lnTo>
                  <a:lnTo>
                    <a:pt x="41" y="197"/>
                  </a:lnTo>
                  <a:lnTo>
                    <a:pt x="41" y="205"/>
                  </a:lnTo>
                  <a:lnTo>
                    <a:pt x="43" y="205"/>
                  </a:lnTo>
                  <a:lnTo>
                    <a:pt x="43" y="211"/>
                  </a:lnTo>
                  <a:lnTo>
                    <a:pt x="51" y="227"/>
                  </a:lnTo>
                  <a:lnTo>
                    <a:pt x="76" y="234"/>
                  </a:lnTo>
                  <a:cubicBezTo>
                    <a:pt x="77" y="234"/>
                    <a:pt x="78" y="233"/>
                    <a:pt x="78" y="232"/>
                  </a:cubicBezTo>
                  <a:lnTo>
                    <a:pt x="78" y="230"/>
                  </a:lnTo>
                  <a:cubicBezTo>
                    <a:pt x="78" y="229"/>
                    <a:pt x="78" y="228"/>
                    <a:pt x="79" y="229"/>
                  </a:cubicBezTo>
                  <a:lnTo>
                    <a:pt x="86" y="230"/>
                  </a:lnTo>
                  <a:cubicBezTo>
                    <a:pt x="87" y="230"/>
                    <a:pt x="87" y="231"/>
                    <a:pt x="87" y="231"/>
                  </a:cubicBezTo>
                  <a:lnTo>
                    <a:pt x="87" y="236"/>
                  </a:lnTo>
                  <a:cubicBezTo>
                    <a:pt x="87" y="236"/>
                    <a:pt x="87" y="237"/>
                    <a:pt x="88" y="237"/>
                  </a:cubicBezTo>
                  <a:lnTo>
                    <a:pt x="104" y="242"/>
                  </a:lnTo>
                  <a:cubicBezTo>
                    <a:pt x="105" y="242"/>
                    <a:pt x="106" y="243"/>
                    <a:pt x="107" y="244"/>
                  </a:cubicBezTo>
                  <a:lnTo>
                    <a:pt x="123" y="263"/>
                  </a:lnTo>
                  <a:lnTo>
                    <a:pt x="143" y="263"/>
                  </a:lnTo>
                  <a:cubicBezTo>
                    <a:pt x="145" y="263"/>
                    <a:pt x="147" y="265"/>
                    <a:pt x="147" y="267"/>
                  </a:cubicBezTo>
                  <a:lnTo>
                    <a:pt x="147" y="279"/>
                  </a:lnTo>
                  <a:lnTo>
                    <a:pt x="133" y="293"/>
                  </a:lnTo>
                  <a:lnTo>
                    <a:pt x="133" y="324"/>
                  </a:lnTo>
                  <a:lnTo>
                    <a:pt x="155" y="347"/>
                  </a:lnTo>
                  <a:lnTo>
                    <a:pt x="155" y="354"/>
                  </a:lnTo>
                  <a:lnTo>
                    <a:pt x="165" y="354"/>
                  </a:lnTo>
                  <a:lnTo>
                    <a:pt x="182" y="372"/>
                  </a:lnTo>
                  <a:lnTo>
                    <a:pt x="182" y="422"/>
                  </a:lnTo>
                  <a:lnTo>
                    <a:pt x="187" y="422"/>
                  </a:lnTo>
                  <a:lnTo>
                    <a:pt x="183" y="438"/>
                  </a:lnTo>
                  <a:cubicBezTo>
                    <a:pt x="214" y="432"/>
                    <a:pt x="243" y="422"/>
                    <a:pt x="271" y="4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2544">
              <a:extLst>
                <a:ext uri="{FF2B5EF4-FFF2-40B4-BE49-F238E27FC236}">
                  <a16:creationId xmlns:a16="http://schemas.microsoft.com/office/drawing/2014/main" id="{D7583ACA-2DC0-485C-B9D9-B4291B7424AE}"/>
                </a:ext>
              </a:extLst>
            </p:cNvPr>
            <p:cNvSpPr>
              <a:spLocks/>
            </p:cNvSpPr>
            <p:nvPr/>
          </p:nvSpPr>
          <p:spPr bwMode="auto">
            <a:xfrm>
              <a:off x="10871416" y="3737758"/>
              <a:ext cx="50800" cy="144463"/>
            </a:xfrm>
            <a:custGeom>
              <a:avLst/>
              <a:gdLst>
                <a:gd name="T0" fmla="*/ 9 w 81"/>
                <a:gd name="T1" fmla="*/ 229 h 229"/>
                <a:gd name="T2" fmla="*/ 0 w 81"/>
                <a:gd name="T3" fmla="*/ 229 h 229"/>
                <a:gd name="T4" fmla="*/ 74 w 81"/>
                <a:gd name="T5" fmla="*/ 0 h 229"/>
                <a:gd name="T6" fmla="*/ 81 w 81"/>
                <a:gd name="T7" fmla="*/ 5 h 229"/>
                <a:gd name="T8" fmla="*/ 9 w 81"/>
                <a:gd name="T9" fmla="*/ 229 h 229"/>
              </a:gdLst>
              <a:ahLst/>
              <a:cxnLst>
                <a:cxn ang="0">
                  <a:pos x="T0" y="T1"/>
                </a:cxn>
                <a:cxn ang="0">
                  <a:pos x="T2" y="T3"/>
                </a:cxn>
                <a:cxn ang="0">
                  <a:pos x="T4" y="T5"/>
                </a:cxn>
                <a:cxn ang="0">
                  <a:pos x="T6" y="T7"/>
                </a:cxn>
                <a:cxn ang="0">
                  <a:pos x="T8" y="T9"/>
                </a:cxn>
              </a:cxnLst>
              <a:rect l="0" t="0" r="r" b="b"/>
              <a:pathLst>
                <a:path w="81" h="229">
                  <a:moveTo>
                    <a:pt x="9" y="229"/>
                  </a:moveTo>
                  <a:lnTo>
                    <a:pt x="0" y="229"/>
                  </a:lnTo>
                  <a:cubicBezTo>
                    <a:pt x="0" y="146"/>
                    <a:pt x="25" y="67"/>
                    <a:pt x="74" y="0"/>
                  </a:cubicBezTo>
                  <a:lnTo>
                    <a:pt x="81" y="5"/>
                  </a:lnTo>
                  <a:cubicBezTo>
                    <a:pt x="34" y="71"/>
                    <a:pt x="9" y="148"/>
                    <a:pt x="9" y="2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2545">
              <a:extLst>
                <a:ext uri="{FF2B5EF4-FFF2-40B4-BE49-F238E27FC236}">
                  <a16:creationId xmlns:a16="http://schemas.microsoft.com/office/drawing/2014/main" id="{922B1FE3-42BA-4586-8B8B-CFFA115DDA18}"/>
                </a:ext>
              </a:extLst>
            </p:cNvPr>
            <p:cNvSpPr>
              <a:spLocks/>
            </p:cNvSpPr>
            <p:nvPr/>
          </p:nvSpPr>
          <p:spPr bwMode="auto">
            <a:xfrm>
              <a:off x="10953966" y="4004458"/>
              <a:ext cx="379413" cy="127000"/>
            </a:xfrm>
            <a:custGeom>
              <a:avLst/>
              <a:gdLst>
                <a:gd name="T0" fmla="*/ 261 w 600"/>
                <a:gd name="T1" fmla="*/ 199 h 199"/>
                <a:gd name="T2" fmla="*/ 0 w 600"/>
                <a:gd name="T3" fmla="*/ 99 h 199"/>
                <a:gd name="T4" fmla="*/ 6 w 600"/>
                <a:gd name="T5" fmla="*/ 92 h 199"/>
                <a:gd name="T6" fmla="*/ 261 w 600"/>
                <a:gd name="T7" fmla="*/ 190 h 199"/>
                <a:gd name="T8" fmla="*/ 454 w 600"/>
                <a:gd name="T9" fmla="*/ 137 h 199"/>
                <a:gd name="T10" fmla="*/ 592 w 600"/>
                <a:gd name="T11" fmla="*/ 0 h 199"/>
                <a:gd name="T12" fmla="*/ 600 w 600"/>
                <a:gd name="T13" fmla="*/ 5 h 199"/>
                <a:gd name="T14" fmla="*/ 459 w 600"/>
                <a:gd name="T15" fmla="*/ 146 h 199"/>
                <a:gd name="T16" fmla="*/ 261 w 600"/>
                <a:gd name="T17"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199">
                  <a:moveTo>
                    <a:pt x="261" y="199"/>
                  </a:moveTo>
                  <a:cubicBezTo>
                    <a:pt x="164" y="199"/>
                    <a:pt x="72" y="164"/>
                    <a:pt x="0" y="99"/>
                  </a:cubicBezTo>
                  <a:lnTo>
                    <a:pt x="6" y="92"/>
                  </a:lnTo>
                  <a:cubicBezTo>
                    <a:pt x="76" y="155"/>
                    <a:pt x="167" y="190"/>
                    <a:pt x="261" y="190"/>
                  </a:cubicBezTo>
                  <a:cubicBezTo>
                    <a:pt x="329" y="190"/>
                    <a:pt x="396" y="171"/>
                    <a:pt x="454" y="137"/>
                  </a:cubicBezTo>
                  <a:cubicBezTo>
                    <a:pt x="511" y="104"/>
                    <a:pt x="558" y="57"/>
                    <a:pt x="592" y="0"/>
                  </a:cubicBezTo>
                  <a:lnTo>
                    <a:pt x="600" y="5"/>
                  </a:lnTo>
                  <a:cubicBezTo>
                    <a:pt x="566" y="63"/>
                    <a:pt x="517" y="112"/>
                    <a:pt x="459" y="146"/>
                  </a:cubicBezTo>
                  <a:cubicBezTo>
                    <a:pt x="399" y="181"/>
                    <a:pt x="331" y="199"/>
                    <a:pt x="261" y="1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2546">
              <a:extLst>
                <a:ext uri="{FF2B5EF4-FFF2-40B4-BE49-F238E27FC236}">
                  <a16:creationId xmlns:a16="http://schemas.microsoft.com/office/drawing/2014/main" id="{043176CC-2914-4235-8D7F-BBF28133825D}"/>
                </a:ext>
              </a:extLst>
            </p:cNvPr>
            <p:cNvSpPr>
              <a:spLocks/>
            </p:cNvSpPr>
            <p:nvPr/>
          </p:nvSpPr>
          <p:spPr bwMode="auto">
            <a:xfrm>
              <a:off x="10920628" y="3620283"/>
              <a:ext cx="300038" cy="93663"/>
            </a:xfrm>
            <a:custGeom>
              <a:avLst/>
              <a:gdLst>
                <a:gd name="T0" fmla="*/ 8 w 473"/>
                <a:gd name="T1" fmla="*/ 149 h 149"/>
                <a:gd name="T2" fmla="*/ 0 w 473"/>
                <a:gd name="T3" fmla="*/ 143 h 149"/>
                <a:gd name="T4" fmla="*/ 313 w 473"/>
                <a:gd name="T5" fmla="*/ 0 h 149"/>
                <a:gd name="T6" fmla="*/ 473 w 473"/>
                <a:gd name="T7" fmla="*/ 32 h 149"/>
                <a:gd name="T8" fmla="*/ 469 w 473"/>
                <a:gd name="T9" fmla="*/ 41 h 149"/>
                <a:gd name="T10" fmla="*/ 313 w 473"/>
                <a:gd name="T11" fmla="*/ 10 h 149"/>
                <a:gd name="T12" fmla="*/ 8 w 473"/>
                <a:gd name="T13" fmla="*/ 149 h 149"/>
              </a:gdLst>
              <a:ahLst/>
              <a:cxnLst>
                <a:cxn ang="0">
                  <a:pos x="T0" y="T1"/>
                </a:cxn>
                <a:cxn ang="0">
                  <a:pos x="T2" y="T3"/>
                </a:cxn>
                <a:cxn ang="0">
                  <a:pos x="T4" y="T5"/>
                </a:cxn>
                <a:cxn ang="0">
                  <a:pos x="T6" y="T7"/>
                </a:cxn>
                <a:cxn ang="0">
                  <a:pos x="T8" y="T9"/>
                </a:cxn>
                <a:cxn ang="0">
                  <a:pos x="T10" y="T11"/>
                </a:cxn>
                <a:cxn ang="0">
                  <a:pos x="T12" y="T13"/>
                </a:cxn>
              </a:cxnLst>
              <a:rect l="0" t="0" r="r" b="b"/>
              <a:pathLst>
                <a:path w="473" h="149">
                  <a:moveTo>
                    <a:pt x="8" y="149"/>
                  </a:moveTo>
                  <a:lnTo>
                    <a:pt x="0" y="143"/>
                  </a:lnTo>
                  <a:cubicBezTo>
                    <a:pt x="79" y="52"/>
                    <a:pt x="193" y="0"/>
                    <a:pt x="313" y="0"/>
                  </a:cubicBezTo>
                  <a:cubicBezTo>
                    <a:pt x="368" y="0"/>
                    <a:pt x="422" y="11"/>
                    <a:pt x="473" y="32"/>
                  </a:cubicBezTo>
                  <a:lnTo>
                    <a:pt x="469" y="41"/>
                  </a:lnTo>
                  <a:cubicBezTo>
                    <a:pt x="420" y="20"/>
                    <a:pt x="367" y="10"/>
                    <a:pt x="313" y="10"/>
                  </a:cubicBezTo>
                  <a:cubicBezTo>
                    <a:pt x="196" y="10"/>
                    <a:pt x="84" y="61"/>
                    <a:pt x="8" y="1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2547">
              <a:extLst>
                <a:ext uri="{FF2B5EF4-FFF2-40B4-BE49-F238E27FC236}">
                  <a16:creationId xmlns:a16="http://schemas.microsoft.com/office/drawing/2014/main" id="{E313B9D0-935B-490B-8229-857B6E41D20C}"/>
                </a:ext>
              </a:extLst>
            </p:cNvPr>
            <p:cNvSpPr>
              <a:spLocks/>
            </p:cNvSpPr>
            <p:nvPr/>
          </p:nvSpPr>
          <p:spPr bwMode="auto">
            <a:xfrm>
              <a:off x="10834903" y="3667908"/>
              <a:ext cx="169863" cy="128588"/>
            </a:xfrm>
            <a:custGeom>
              <a:avLst/>
              <a:gdLst>
                <a:gd name="T0" fmla="*/ 0 w 267"/>
                <a:gd name="T1" fmla="*/ 39 h 204"/>
                <a:gd name="T2" fmla="*/ 0 w 267"/>
                <a:gd name="T3" fmla="*/ 165 h 204"/>
                <a:gd name="T4" fmla="*/ 39 w 267"/>
                <a:gd name="T5" fmla="*/ 204 h 204"/>
                <a:gd name="T6" fmla="*/ 267 w 267"/>
                <a:gd name="T7" fmla="*/ 203 h 204"/>
                <a:gd name="T8" fmla="*/ 213 w 267"/>
                <a:gd name="T9" fmla="*/ 167 h 204"/>
                <a:gd name="T10" fmla="*/ 213 w 267"/>
                <a:gd name="T11" fmla="*/ 165 h 204"/>
                <a:gd name="T12" fmla="*/ 213 w 267"/>
                <a:gd name="T13" fmla="*/ 39 h 204"/>
                <a:gd name="T14" fmla="*/ 174 w 267"/>
                <a:gd name="T15" fmla="*/ 0 h 204"/>
                <a:gd name="T16" fmla="*/ 39 w 267"/>
                <a:gd name="T17" fmla="*/ 0 h 204"/>
                <a:gd name="T18" fmla="*/ 0 w 267"/>
                <a:gd name="T19"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04">
                  <a:moveTo>
                    <a:pt x="0" y="39"/>
                  </a:moveTo>
                  <a:lnTo>
                    <a:pt x="0" y="165"/>
                  </a:lnTo>
                  <a:cubicBezTo>
                    <a:pt x="0" y="186"/>
                    <a:pt x="17" y="204"/>
                    <a:pt x="39" y="204"/>
                  </a:cubicBezTo>
                  <a:lnTo>
                    <a:pt x="267" y="203"/>
                  </a:lnTo>
                  <a:lnTo>
                    <a:pt x="213" y="167"/>
                  </a:lnTo>
                  <a:cubicBezTo>
                    <a:pt x="213" y="167"/>
                    <a:pt x="213" y="166"/>
                    <a:pt x="213" y="165"/>
                  </a:cubicBezTo>
                  <a:lnTo>
                    <a:pt x="213" y="39"/>
                  </a:lnTo>
                  <a:cubicBezTo>
                    <a:pt x="213" y="18"/>
                    <a:pt x="196" y="0"/>
                    <a:pt x="174" y="0"/>
                  </a:cubicBezTo>
                  <a:lnTo>
                    <a:pt x="39" y="0"/>
                  </a:lnTo>
                  <a:cubicBezTo>
                    <a:pt x="17" y="0"/>
                    <a:pt x="0" y="18"/>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2548">
              <a:extLst>
                <a:ext uri="{FF2B5EF4-FFF2-40B4-BE49-F238E27FC236}">
                  <a16:creationId xmlns:a16="http://schemas.microsoft.com/office/drawing/2014/main" id="{ABBBAF6D-D4A9-47F9-A710-137B4EE5F64C}"/>
                </a:ext>
              </a:extLst>
            </p:cNvPr>
            <p:cNvSpPr>
              <a:spLocks/>
            </p:cNvSpPr>
            <p:nvPr/>
          </p:nvSpPr>
          <p:spPr bwMode="auto">
            <a:xfrm>
              <a:off x="10906341" y="3971120"/>
              <a:ext cx="98425" cy="114300"/>
            </a:xfrm>
            <a:custGeom>
              <a:avLst/>
              <a:gdLst>
                <a:gd name="T0" fmla="*/ 29 w 154"/>
                <a:gd name="T1" fmla="*/ 179 h 179"/>
                <a:gd name="T2" fmla="*/ 125 w 154"/>
                <a:gd name="T3" fmla="*/ 179 h 179"/>
                <a:gd name="T4" fmla="*/ 154 w 154"/>
                <a:gd name="T5" fmla="*/ 150 h 179"/>
                <a:gd name="T6" fmla="*/ 154 w 154"/>
                <a:gd name="T7" fmla="*/ 0 h 179"/>
                <a:gd name="T8" fmla="*/ 127 w 154"/>
                <a:gd name="T9" fmla="*/ 41 h 179"/>
                <a:gd name="T10" fmla="*/ 125 w 154"/>
                <a:gd name="T11" fmla="*/ 41 h 179"/>
                <a:gd name="T12" fmla="*/ 29 w 154"/>
                <a:gd name="T13" fmla="*/ 41 h 179"/>
                <a:gd name="T14" fmla="*/ 0 w 154"/>
                <a:gd name="T15" fmla="*/ 71 h 179"/>
                <a:gd name="T16" fmla="*/ 0 w 154"/>
                <a:gd name="T17" fmla="*/ 150 h 179"/>
                <a:gd name="T18" fmla="*/ 29 w 154"/>
                <a:gd name="T19"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4" h="179">
                  <a:moveTo>
                    <a:pt x="29" y="179"/>
                  </a:moveTo>
                  <a:lnTo>
                    <a:pt x="125" y="179"/>
                  </a:lnTo>
                  <a:cubicBezTo>
                    <a:pt x="141" y="179"/>
                    <a:pt x="154" y="166"/>
                    <a:pt x="154" y="150"/>
                  </a:cubicBezTo>
                  <a:lnTo>
                    <a:pt x="154" y="0"/>
                  </a:lnTo>
                  <a:lnTo>
                    <a:pt x="127" y="41"/>
                  </a:lnTo>
                  <a:cubicBezTo>
                    <a:pt x="126" y="41"/>
                    <a:pt x="125" y="41"/>
                    <a:pt x="125" y="41"/>
                  </a:cubicBezTo>
                  <a:lnTo>
                    <a:pt x="29" y="41"/>
                  </a:lnTo>
                  <a:cubicBezTo>
                    <a:pt x="13" y="41"/>
                    <a:pt x="0" y="55"/>
                    <a:pt x="0" y="71"/>
                  </a:cubicBezTo>
                  <a:lnTo>
                    <a:pt x="0" y="150"/>
                  </a:lnTo>
                  <a:cubicBezTo>
                    <a:pt x="0" y="166"/>
                    <a:pt x="13" y="179"/>
                    <a:pt x="29"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2549">
              <a:extLst>
                <a:ext uri="{FF2B5EF4-FFF2-40B4-BE49-F238E27FC236}">
                  <a16:creationId xmlns:a16="http://schemas.microsoft.com/office/drawing/2014/main" id="{BC5F35B1-85D0-4D3A-95A5-3AA55B5B7684}"/>
                </a:ext>
              </a:extLst>
            </p:cNvPr>
            <p:cNvSpPr>
              <a:spLocks noChangeArrowheads="1"/>
            </p:cNvSpPr>
            <p:nvPr/>
          </p:nvSpPr>
          <p:spPr bwMode="auto">
            <a:xfrm>
              <a:off x="11192091" y="4066370"/>
              <a:ext cx="71438" cy="714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550">
              <a:extLst>
                <a:ext uri="{FF2B5EF4-FFF2-40B4-BE49-F238E27FC236}">
                  <a16:creationId xmlns:a16="http://schemas.microsoft.com/office/drawing/2014/main" id="{1317DCCE-CF09-4415-8B41-6C586D3E12F8}"/>
                </a:ext>
              </a:extLst>
            </p:cNvPr>
            <p:cNvSpPr>
              <a:spLocks/>
            </p:cNvSpPr>
            <p:nvPr/>
          </p:nvSpPr>
          <p:spPr bwMode="auto">
            <a:xfrm>
              <a:off x="11206378" y="4088595"/>
              <a:ext cx="42863" cy="30163"/>
            </a:xfrm>
            <a:custGeom>
              <a:avLst/>
              <a:gdLst>
                <a:gd name="T0" fmla="*/ 28 w 67"/>
                <a:gd name="T1" fmla="*/ 11 h 49"/>
                <a:gd name="T2" fmla="*/ 28 w 67"/>
                <a:gd name="T3" fmla="*/ 0 h 49"/>
                <a:gd name="T4" fmla="*/ 11 w 67"/>
                <a:gd name="T5" fmla="*/ 0 h 49"/>
                <a:gd name="T6" fmla="*/ 11 w 67"/>
                <a:gd name="T7" fmla="*/ 11 h 49"/>
                <a:gd name="T8" fmla="*/ 0 w 67"/>
                <a:gd name="T9" fmla="*/ 11 h 49"/>
                <a:gd name="T10" fmla="*/ 0 w 67"/>
                <a:gd name="T11" fmla="*/ 49 h 49"/>
                <a:gd name="T12" fmla="*/ 67 w 67"/>
                <a:gd name="T13" fmla="*/ 49 h 49"/>
                <a:gd name="T14" fmla="*/ 67 w 67"/>
                <a:gd name="T15" fmla="*/ 11 h 49"/>
                <a:gd name="T16" fmla="*/ 28 w 67"/>
                <a:gd name="T17"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49">
                  <a:moveTo>
                    <a:pt x="28" y="11"/>
                  </a:moveTo>
                  <a:lnTo>
                    <a:pt x="28" y="0"/>
                  </a:lnTo>
                  <a:lnTo>
                    <a:pt x="11" y="0"/>
                  </a:lnTo>
                  <a:lnTo>
                    <a:pt x="11" y="11"/>
                  </a:lnTo>
                  <a:lnTo>
                    <a:pt x="0" y="11"/>
                  </a:lnTo>
                  <a:lnTo>
                    <a:pt x="0" y="49"/>
                  </a:lnTo>
                  <a:lnTo>
                    <a:pt x="67" y="49"/>
                  </a:lnTo>
                  <a:lnTo>
                    <a:pt x="67" y="11"/>
                  </a:lnTo>
                  <a:lnTo>
                    <a:pt x="28"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2551">
              <a:extLst>
                <a:ext uri="{FF2B5EF4-FFF2-40B4-BE49-F238E27FC236}">
                  <a16:creationId xmlns:a16="http://schemas.microsoft.com/office/drawing/2014/main" id="{A27DFF48-ADE8-4AC3-9004-AE411E7135EC}"/>
                </a:ext>
              </a:extLst>
            </p:cNvPr>
            <p:cNvSpPr>
              <a:spLocks noChangeArrowheads="1"/>
            </p:cNvSpPr>
            <p:nvPr/>
          </p:nvSpPr>
          <p:spPr bwMode="auto">
            <a:xfrm>
              <a:off x="11074616" y="3598058"/>
              <a:ext cx="52388" cy="50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552">
              <a:extLst>
                <a:ext uri="{FF2B5EF4-FFF2-40B4-BE49-F238E27FC236}">
                  <a16:creationId xmlns:a16="http://schemas.microsoft.com/office/drawing/2014/main" id="{A94DBFA1-6417-4CF2-B01F-34014B5A77C7}"/>
                </a:ext>
              </a:extLst>
            </p:cNvPr>
            <p:cNvSpPr>
              <a:spLocks noEditPoints="1"/>
            </p:cNvSpPr>
            <p:nvPr/>
          </p:nvSpPr>
          <p:spPr bwMode="auto">
            <a:xfrm>
              <a:off x="11085728" y="3607583"/>
              <a:ext cx="31750" cy="31750"/>
            </a:xfrm>
            <a:custGeom>
              <a:avLst/>
              <a:gdLst>
                <a:gd name="T0" fmla="*/ 25 w 50"/>
                <a:gd name="T1" fmla="*/ 35 h 49"/>
                <a:gd name="T2" fmla="*/ 14 w 50"/>
                <a:gd name="T3" fmla="*/ 25 h 49"/>
                <a:gd name="T4" fmla="*/ 25 w 50"/>
                <a:gd name="T5" fmla="*/ 14 h 49"/>
                <a:gd name="T6" fmla="*/ 36 w 50"/>
                <a:gd name="T7" fmla="*/ 25 h 49"/>
                <a:gd name="T8" fmla="*/ 25 w 50"/>
                <a:gd name="T9" fmla="*/ 35 h 49"/>
                <a:gd name="T10" fmla="*/ 50 w 50"/>
                <a:gd name="T11" fmla="*/ 27 h 49"/>
                <a:gd name="T12" fmla="*/ 50 w 50"/>
                <a:gd name="T13" fmla="*/ 22 h 49"/>
                <a:gd name="T14" fmla="*/ 41 w 50"/>
                <a:gd name="T15" fmla="*/ 22 h 49"/>
                <a:gd name="T16" fmla="*/ 38 w 50"/>
                <a:gd name="T17" fmla="*/ 15 h 49"/>
                <a:gd name="T18" fmla="*/ 44 w 50"/>
                <a:gd name="T19" fmla="*/ 9 h 49"/>
                <a:gd name="T20" fmla="*/ 41 w 50"/>
                <a:gd name="T21" fmla="*/ 6 h 49"/>
                <a:gd name="T22" fmla="*/ 34 w 50"/>
                <a:gd name="T23" fmla="*/ 12 h 49"/>
                <a:gd name="T24" fmla="*/ 27 w 50"/>
                <a:gd name="T25" fmla="*/ 9 h 49"/>
                <a:gd name="T26" fmla="*/ 27 w 50"/>
                <a:gd name="T27" fmla="*/ 0 h 49"/>
                <a:gd name="T28" fmla="*/ 23 w 50"/>
                <a:gd name="T29" fmla="*/ 0 h 49"/>
                <a:gd name="T30" fmla="*/ 23 w 50"/>
                <a:gd name="T31" fmla="*/ 9 h 49"/>
                <a:gd name="T32" fmla="*/ 16 w 50"/>
                <a:gd name="T33" fmla="*/ 12 h 49"/>
                <a:gd name="T34" fmla="*/ 9 w 50"/>
                <a:gd name="T35" fmla="*/ 6 h 49"/>
                <a:gd name="T36" fmla="*/ 6 w 50"/>
                <a:gd name="T37" fmla="*/ 9 h 49"/>
                <a:gd name="T38" fmla="*/ 12 w 50"/>
                <a:gd name="T39" fmla="*/ 15 h 49"/>
                <a:gd name="T40" fmla="*/ 9 w 50"/>
                <a:gd name="T41" fmla="*/ 22 h 49"/>
                <a:gd name="T42" fmla="*/ 0 w 50"/>
                <a:gd name="T43" fmla="*/ 22 h 49"/>
                <a:gd name="T44" fmla="*/ 0 w 50"/>
                <a:gd name="T45" fmla="*/ 27 h 49"/>
                <a:gd name="T46" fmla="*/ 9 w 50"/>
                <a:gd name="T47" fmla="*/ 27 h 49"/>
                <a:gd name="T48" fmla="*/ 12 w 50"/>
                <a:gd name="T49" fmla="*/ 34 h 49"/>
                <a:gd name="T50" fmla="*/ 6 w 50"/>
                <a:gd name="T51" fmla="*/ 40 h 49"/>
                <a:gd name="T52" fmla="*/ 9 w 50"/>
                <a:gd name="T53" fmla="*/ 44 h 49"/>
                <a:gd name="T54" fmla="*/ 15 w 50"/>
                <a:gd name="T55" fmla="*/ 38 h 49"/>
                <a:gd name="T56" fmla="*/ 23 w 50"/>
                <a:gd name="T57" fmla="*/ 41 h 49"/>
                <a:gd name="T58" fmla="*/ 23 w 50"/>
                <a:gd name="T59" fmla="*/ 49 h 49"/>
                <a:gd name="T60" fmla="*/ 27 w 50"/>
                <a:gd name="T61" fmla="*/ 49 h 49"/>
                <a:gd name="T62" fmla="*/ 27 w 50"/>
                <a:gd name="T63" fmla="*/ 41 h 49"/>
                <a:gd name="T64" fmla="*/ 35 w 50"/>
                <a:gd name="T65" fmla="*/ 38 h 49"/>
                <a:gd name="T66" fmla="*/ 41 w 50"/>
                <a:gd name="T67" fmla="*/ 44 h 49"/>
                <a:gd name="T68" fmla="*/ 44 w 50"/>
                <a:gd name="T69" fmla="*/ 40 h 49"/>
                <a:gd name="T70" fmla="*/ 38 w 50"/>
                <a:gd name="T71" fmla="*/ 34 h 49"/>
                <a:gd name="T72" fmla="*/ 41 w 50"/>
                <a:gd name="T73" fmla="*/ 27 h 49"/>
                <a:gd name="T74" fmla="*/ 50 w 50"/>
                <a:gd name="T75"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 h="49">
                  <a:moveTo>
                    <a:pt x="25" y="35"/>
                  </a:moveTo>
                  <a:cubicBezTo>
                    <a:pt x="19" y="35"/>
                    <a:pt x="14" y="30"/>
                    <a:pt x="14" y="25"/>
                  </a:cubicBezTo>
                  <a:cubicBezTo>
                    <a:pt x="14" y="19"/>
                    <a:pt x="19" y="14"/>
                    <a:pt x="25" y="14"/>
                  </a:cubicBezTo>
                  <a:cubicBezTo>
                    <a:pt x="31" y="14"/>
                    <a:pt x="36" y="19"/>
                    <a:pt x="36" y="25"/>
                  </a:cubicBezTo>
                  <a:cubicBezTo>
                    <a:pt x="36" y="30"/>
                    <a:pt x="31" y="35"/>
                    <a:pt x="25" y="35"/>
                  </a:cubicBezTo>
                  <a:close/>
                  <a:moveTo>
                    <a:pt x="50" y="27"/>
                  </a:moveTo>
                  <a:lnTo>
                    <a:pt x="50" y="22"/>
                  </a:lnTo>
                  <a:lnTo>
                    <a:pt x="41" y="22"/>
                  </a:lnTo>
                  <a:cubicBezTo>
                    <a:pt x="40" y="20"/>
                    <a:pt x="39" y="17"/>
                    <a:pt x="38" y="15"/>
                  </a:cubicBezTo>
                  <a:lnTo>
                    <a:pt x="44" y="9"/>
                  </a:lnTo>
                  <a:lnTo>
                    <a:pt x="41" y="6"/>
                  </a:lnTo>
                  <a:lnTo>
                    <a:pt x="34" y="12"/>
                  </a:lnTo>
                  <a:cubicBezTo>
                    <a:pt x="32" y="11"/>
                    <a:pt x="30" y="10"/>
                    <a:pt x="27" y="9"/>
                  </a:cubicBezTo>
                  <a:lnTo>
                    <a:pt x="27" y="0"/>
                  </a:lnTo>
                  <a:lnTo>
                    <a:pt x="23" y="0"/>
                  </a:lnTo>
                  <a:lnTo>
                    <a:pt x="23" y="9"/>
                  </a:lnTo>
                  <a:cubicBezTo>
                    <a:pt x="20" y="10"/>
                    <a:pt x="18" y="11"/>
                    <a:pt x="16" y="12"/>
                  </a:cubicBezTo>
                  <a:lnTo>
                    <a:pt x="9" y="6"/>
                  </a:lnTo>
                  <a:lnTo>
                    <a:pt x="6" y="9"/>
                  </a:lnTo>
                  <a:lnTo>
                    <a:pt x="12" y="15"/>
                  </a:lnTo>
                  <a:cubicBezTo>
                    <a:pt x="11" y="17"/>
                    <a:pt x="10" y="20"/>
                    <a:pt x="9" y="22"/>
                  </a:cubicBezTo>
                  <a:lnTo>
                    <a:pt x="0" y="22"/>
                  </a:lnTo>
                  <a:lnTo>
                    <a:pt x="0" y="27"/>
                  </a:lnTo>
                  <a:lnTo>
                    <a:pt x="9" y="27"/>
                  </a:lnTo>
                  <a:cubicBezTo>
                    <a:pt x="9" y="30"/>
                    <a:pt x="11" y="32"/>
                    <a:pt x="12" y="34"/>
                  </a:cubicBezTo>
                  <a:lnTo>
                    <a:pt x="6" y="40"/>
                  </a:lnTo>
                  <a:lnTo>
                    <a:pt x="9" y="44"/>
                  </a:lnTo>
                  <a:lnTo>
                    <a:pt x="15" y="38"/>
                  </a:lnTo>
                  <a:cubicBezTo>
                    <a:pt x="17" y="39"/>
                    <a:pt x="20" y="40"/>
                    <a:pt x="23" y="41"/>
                  </a:cubicBezTo>
                  <a:lnTo>
                    <a:pt x="23" y="49"/>
                  </a:lnTo>
                  <a:lnTo>
                    <a:pt x="27" y="49"/>
                  </a:lnTo>
                  <a:lnTo>
                    <a:pt x="27" y="41"/>
                  </a:lnTo>
                  <a:cubicBezTo>
                    <a:pt x="30" y="40"/>
                    <a:pt x="33" y="39"/>
                    <a:pt x="35" y="38"/>
                  </a:cubicBezTo>
                  <a:lnTo>
                    <a:pt x="41" y="44"/>
                  </a:lnTo>
                  <a:lnTo>
                    <a:pt x="44" y="40"/>
                  </a:lnTo>
                  <a:lnTo>
                    <a:pt x="38" y="34"/>
                  </a:lnTo>
                  <a:cubicBezTo>
                    <a:pt x="39" y="32"/>
                    <a:pt x="41" y="30"/>
                    <a:pt x="41" y="27"/>
                  </a:cubicBezTo>
                  <a:lnTo>
                    <a:pt x="5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553">
              <a:extLst>
                <a:ext uri="{FF2B5EF4-FFF2-40B4-BE49-F238E27FC236}">
                  <a16:creationId xmlns:a16="http://schemas.microsoft.com/office/drawing/2014/main" id="{5D8EE147-DB42-44BC-85F9-A6AF8F07A922}"/>
                </a:ext>
              </a:extLst>
            </p:cNvPr>
            <p:cNvSpPr>
              <a:spLocks/>
            </p:cNvSpPr>
            <p:nvPr/>
          </p:nvSpPr>
          <p:spPr bwMode="auto">
            <a:xfrm>
              <a:off x="11212728" y="3620283"/>
              <a:ext cx="128588" cy="147638"/>
            </a:xfrm>
            <a:custGeom>
              <a:avLst/>
              <a:gdLst>
                <a:gd name="T0" fmla="*/ 165 w 203"/>
                <a:gd name="T1" fmla="*/ 0 h 235"/>
                <a:gd name="T2" fmla="*/ 39 w 203"/>
                <a:gd name="T3" fmla="*/ 0 h 235"/>
                <a:gd name="T4" fmla="*/ 0 w 203"/>
                <a:gd name="T5" fmla="*/ 38 h 235"/>
                <a:gd name="T6" fmla="*/ 0 w 203"/>
                <a:gd name="T7" fmla="*/ 235 h 235"/>
                <a:gd name="T8" fmla="*/ 36 w 203"/>
                <a:gd name="T9" fmla="*/ 181 h 235"/>
                <a:gd name="T10" fmla="*/ 165 w 203"/>
                <a:gd name="T11" fmla="*/ 181 h 235"/>
                <a:gd name="T12" fmla="*/ 203 w 203"/>
                <a:gd name="T13" fmla="*/ 142 h 235"/>
                <a:gd name="T14" fmla="*/ 203 w 203"/>
                <a:gd name="T15" fmla="*/ 38 h 235"/>
                <a:gd name="T16" fmla="*/ 165 w 203"/>
                <a:gd name="T17"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235">
                  <a:moveTo>
                    <a:pt x="165" y="0"/>
                  </a:moveTo>
                  <a:lnTo>
                    <a:pt x="39" y="0"/>
                  </a:lnTo>
                  <a:cubicBezTo>
                    <a:pt x="17" y="0"/>
                    <a:pt x="0" y="17"/>
                    <a:pt x="0" y="38"/>
                  </a:cubicBezTo>
                  <a:lnTo>
                    <a:pt x="0" y="235"/>
                  </a:lnTo>
                  <a:lnTo>
                    <a:pt x="36" y="181"/>
                  </a:lnTo>
                  <a:cubicBezTo>
                    <a:pt x="37" y="181"/>
                    <a:pt x="165" y="181"/>
                    <a:pt x="165" y="181"/>
                  </a:cubicBezTo>
                  <a:cubicBezTo>
                    <a:pt x="186" y="181"/>
                    <a:pt x="203" y="164"/>
                    <a:pt x="203" y="142"/>
                  </a:cubicBezTo>
                  <a:lnTo>
                    <a:pt x="203" y="38"/>
                  </a:lnTo>
                  <a:cubicBezTo>
                    <a:pt x="203" y="17"/>
                    <a:pt x="186" y="0"/>
                    <a:pt x="1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Rectangle 2554">
              <a:extLst>
                <a:ext uri="{FF2B5EF4-FFF2-40B4-BE49-F238E27FC236}">
                  <a16:creationId xmlns:a16="http://schemas.microsoft.com/office/drawing/2014/main" id="{F09A6CB0-1AE4-454B-9B77-87134E6083B1}"/>
                </a:ext>
              </a:extLst>
            </p:cNvPr>
            <p:cNvSpPr>
              <a:spLocks noChangeArrowheads="1"/>
            </p:cNvSpPr>
            <p:nvPr/>
          </p:nvSpPr>
          <p:spPr bwMode="auto">
            <a:xfrm>
              <a:off x="11238128" y="3685370"/>
              <a:ext cx="174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Rectangle 2555">
              <a:extLst>
                <a:ext uri="{FF2B5EF4-FFF2-40B4-BE49-F238E27FC236}">
                  <a16:creationId xmlns:a16="http://schemas.microsoft.com/office/drawing/2014/main" id="{41417C6E-7701-41CB-879F-82780CDF29AE}"/>
                </a:ext>
              </a:extLst>
            </p:cNvPr>
            <p:cNvSpPr>
              <a:spLocks noChangeArrowheads="1"/>
            </p:cNvSpPr>
            <p:nvPr/>
          </p:nvSpPr>
          <p:spPr bwMode="auto">
            <a:xfrm>
              <a:off x="11265116" y="3655208"/>
              <a:ext cx="17463" cy="587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Rectangle 2556">
              <a:extLst>
                <a:ext uri="{FF2B5EF4-FFF2-40B4-BE49-F238E27FC236}">
                  <a16:creationId xmlns:a16="http://schemas.microsoft.com/office/drawing/2014/main" id="{31D870D5-A727-41FC-A847-BB43DD8ED71E}"/>
                </a:ext>
              </a:extLst>
            </p:cNvPr>
            <p:cNvSpPr>
              <a:spLocks noChangeArrowheads="1"/>
            </p:cNvSpPr>
            <p:nvPr/>
          </p:nvSpPr>
          <p:spPr bwMode="auto">
            <a:xfrm>
              <a:off x="11292103" y="3636158"/>
              <a:ext cx="17463"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Freeform 2557">
              <a:extLst>
                <a:ext uri="{FF2B5EF4-FFF2-40B4-BE49-F238E27FC236}">
                  <a16:creationId xmlns:a16="http://schemas.microsoft.com/office/drawing/2014/main" id="{F7557DA3-8BA1-4001-AC6A-2CCEEAAA6232}"/>
                </a:ext>
              </a:extLst>
            </p:cNvPr>
            <p:cNvSpPr>
              <a:spLocks/>
            </p:cNvSpPr>
            <p:nvPr/>
          </p:nvSpPr>
          <p:spPr bwMode="auto">
            <a:xfrm>
              <a:off x="11242891" y="3663145"/>
              <a:ext cx="63500" cy="34925"/>
            </a:xfrm>
            <a:custGeom>
              <a:avLst/>
              <a:gdLst>
                <a:gd name="T0" fmla="*/ 93 w 100"/>
                <a:gd name="T1" fmla="*/ 13 h 54"/>
                <a:gd name="T2" fmla="*/ 87 w 100"/>
                <a:gd name="T3" fmla="*/ 16 h 54"/>
                <a:gd name="T4" fmla="*/ 59 w 100"/>
                <a:gd name="T5" fmla="*/ 8 h 54"/>
                <a:gd name="T6" fmla="*/ 59 w 100"/>
                <a:gd name="T7" fmla="*/ 8 h 54"/>
                <a:gd name="T8" fmla="*/ 51 w 100"/>
                <a:gd name="T9" fmla="*/ 0 h 54"/>
                <a:gd name="T10" fmla="*/ 44 w 100"/>
                <a:gd name="T11" fmla="*/ 8 h 54"/>
                <a:gd name="T12" fmla="*/ 44 w 100"/>
                <a:gd name="T13" fmla="*/ 11 h 54"/>
                <a:gd name="T14" fmla="*/ 12 w 100"/>
                <a:gd name="T15" fmla="*/ 41 h 54"/>
                <a:gd name="T16" fmla="*/ 7 w 100"/>
                <a:gd name="T17" fmla="*/ 40 h 54"/>
                <a:gd name="T18" fmla="*/ 0 w 100"/>
                <a:gd name="T19" fmla="*/ 47 h 54"/>
                <a:gd name="T20" fmla="*/ 7 w 100"/>
                <a:gd name="T21" fmla="*/ 54 h 54"/>
                <a:gd name="T22" fmla="*/ 15 w 100"/>
                <a:gd name="T23" fmla="*/ 47 h 54"/>
                <a:gd name="T24" fmla="*/ 14 w 100"/>
                <a:gd name="T25" fmla="*/ 45 h 54"/>
                <a:gd name="T26" fmla="*/ 47 w 100"/>
                <a:gd name="T27" fmla="*/ 14 h 54"/>
                <a:gd name="T28" fmla="*/ 51 w 100"/>
                <a:gd name="T29" fmla="*/ 15 h 54"/>
                <a:gd name="T30" fmla="*/ 57 w 100"/>
                <a:gd name="T31" fmla="*/ 12 h 54"/>
                <a:gd name="T32" fmla="*/ 85 w 100"/>
                <a:gd name="T33" fmla="*/ 20 h 54"/>
                <a:gd name="T34" fmla="*/ 85 w 100"/>
                <a:gd name="T35" fmla="*/ 20 h 54"/>
                <a:gd name="T36" fmla="*/ 93 w 100"/>
                <a:gd name="T37" fmla="*/ 28 h 54"/>
                <a:gd name="T38" fmla="*/ 100 w 100"/>
                <a:gd name="T39" fmla="*/ 20 h 54"/>
                <a:gd name="T40" fmla="*/ 93 w 100"/>
                <a:gd name="T41" fmla="*/ 1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54">
                  <a:moveTo>
                    <a:pt x="93" y="13"/>
                  </a:moveTo>
                  <a:cubicBezTo>
                    <a:pt x="90" y="13"/>
                    <a:pt x="88" y="14"/>
                    <a:pt x="87" y="16"/>
                  </a:cubicBezTo>
                  <a:lnTo>
                    <a:pt x="59" y="8"/>
                  </a:lnTo>
                  <a:cubicBezTo>
                    <a:pt x="59" y="8"/>
                    <a:pt x="59" y="8"/>
                    <a:pt x="59" y="8"/>
                  </a:cubicBezTo>
                  <a:cubicBezTo>
                    <a:pt x="59" y="3"/>
                    <a:pt x="55" y="0"/>
                    <a:pt x="51" y="0"/>
                  </a:cubicBezTo>
                  <a:cubicBezTo>
                    <a:pt x="47" y="0"/>
                    <a:pt x="44" y="3"/>
                    <a:pt x="44" y="8"/>
                  </a:cubicBezTo>
                  <a:cubicBezTo>
                    <a:pt x="44" y="9"/>
                    <a:pt x="44" y="10"/>
                    <a:pt x="44" y="11"/>
                  </a:cubicBezTo>
                  <a:lnTo>
                    <a:pt x="12" y="41"/>
                  </a:lnTo>
                  <a:cubicBezTo>
                    <a:pt x="10" y="40"/>
                    <a:pt x="9" y="40"/>
                    <a:pt x="7" y="40"/>
                  </a:cubicBezTo>
                  <a:cubicBezTo>
                    <a:pt x="3" y="40"/>
                    <a:pt x="0" y="43"/>
                    <a:pt x="0" y="47"/>
                  </a:cubicBezTo>
                  <a:cubicBezTo>
                    <a:pt x="0" y="51"/>
                    <a:pt x="3" y="54"/>
                    <a:pt x="7" y="54"/>
                  </a:cubicBezTo>
                  <a:cubicBezTo>
                    <a:pt x="12" y="54"/>
                    <a:pt x="15" y="51"/>
                    <a:pt x="15" y="47"/>
                  </a:cubicBezTo>
                  <a:cubicBezTo>
                    <a:pt x="15" y="46"/>
                    <a:pt x="15" y="45"/>
                    <a:pt x="14" y="45"/>
                  </a:cubicBezTo>
                  <a:lnTo>
                    <a:pt x="47" y="14"/>
                  </a:lnTo>
                  <a:cubicBezTo>
                    <a:pt x="49" y="15"/>
                    <a:pt x="50" y="15"/>
                    <a:pt x="51" y="15"/>
                  </a:cubicBezTo>
                  <a:cubicBezTo>
                    <a:pt x="53" y="15"/>
                    <a:pt x="56" y="14"/>
                    <a:pt x="57" y="12"/>
                  </a:cubicBezTo>
                  <a:lnTo>
                    <a:pt x="85" y="20"/>
                  </a:lnTo>
                  <a:cubicBezTo>
                    <a:pt x="85" y="20"/>
                    <a:pt x="85" y="20"/>
                    <a:pt x="85" y="20"/>
                  </a:cubicBezTo>
                  <a:cubicBezTo>
                    <a:pt x="85" y="24"/>
                    <a:pt x="89" y="28"/>
                    <a:pt x="93" y="28"/>
                  </a:cubicBezTo>
                  <a:cubicBezTo>
                    <a:pt x="97" y="28"/>
                    <a:pt x="100" y="24"/>
                    <a:pt x="100" y="20"/>
                  </a:cubicBezTo>
                  <a:cubicBezTo>
                    <a:pt x="100" y="16"/>
                    <a:pt x="97" y="13"/>
                    <a:pt x="9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Freeform 2558">
              <a:extLst>
                <a:ext uri="{FF2B5EF4-FFF2-40B4-BE49-F238E27FC236}">
                  <a16:creationId xmlns:a16="http://schemas.microsoft.com/office/drawing/2014/main" id="{ADF21B08-E5E9-4140-9DF1-24EEBBEA2A83}"/>
                </a:ext>
              </a:extLst>
            </p:cNvPr>
            <p:cNvSpPr>
              <a:spLocks/>
            </p:cNvSpPr>
            <p:nvPr/>
          </p:nvSpPr>
          <p:spPr bwMode="auto">
            <a:xfrm>
              <a:off x="10879353" y="3702833"/>
              <a:ext cx="44450" cy="61913"/>
            </a:xfrm>
            <a:custGeom>
              <a:avLst/>
              <a:gdLst>
                <a:gd name="T0" fmla="*/ 70 w 70"/>
                <a:gd name="T1" fmla="*/ 36 h 96"/>
                <a:gd name="T2" fmla="*/ 34 w 70"/>
                <a:gd name="T3" fmla="*/ 1 h 96"/>
                <a:gd name="T4" fmla="*/ 0 w 70"/>
                <a:gd name="T5" fmla="*/ 34 h 96"/>
                <a:gd name="T6" fmla="*/ 9 w 70"/>
                <a:gd name="T7" fmla="*/ 60 h 96"/>
                <a:gd name="T8" fmla="*/ 21 w 70"/>
                <a:gd name="T9" fmla="*/ 89 h 96"/>
                <a:gd name="T10" fmla="*/ 21 w 70"/>
                <a:gd name="T11" fmla="*/ 96 h 96"/>
                <a:gd name="T12" fmla="*/ 50 w 70"/>
                <a:gd name="T13" fmla="*/ 96 h 96"/>
                <a:gd name="T14" fmla="*/ 50 w 70"/>
                <a:gd name="T15" fmla="*/ 89 h 96"/>
                <a:gd name="T16" fmla="*/ 61 w 70"/>
                <a:gd name="T17" fmla="*/ 60 h 96"/>
                <a:gd name="T18" fmla="*/ 70 w 70"/>
                <a:gd name="T19" fmla="*/ 3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96">
                  <a:moveTo>
                    <a:pt x="70" y="36"/>
                  </a:moveTo>
                  <a:cubicBezTo>
                    <a:pt x="70" y="16"/>
                    <a:pt x="54" y="0"/>
                    <a:pt x="34" y="1"/>
                  </a:cubicBezTo>
                  <a:cubicBezTo>
                    <a:pt x="16" y="2"/>
                    <a:pt x="1" y="16"/>
                    <a:pt x="0" y="34"/>
                  </a:cubicBezTo>
                  <a:cubicBezTo>
                    <a:pt x="0" y="44"/>
                    <a:pt x="3" y="53"/>
                    <a:pt x="9" y="60"/>
                  </a:cubicBezTo>
                  <a:cubicBezTo>
                    <a:pt x="17" y="68"/>
                    <a:pt x="21" y="78"/>
                    <a:pt x="21" y="89"/>
                  </a:cubicBezTo>
                  <a:lnTo>
                    <a:pt x="21" y="96"/>
                  </a:lnTo>
                  <a:lnTo>
                    <a:pt x="50" y="96"/>
                  </a:lnTo>
                  <a:lnTo>
                    <a:pt x="50" y="89"/>
                  </a:lnTo>
                  <a:cubicBezTo>
                    <a:pt x="50" y="78"/>
                    <a:pt x="54" y="68"/>
                    <a:pt x="61" y="60"/>
                  </a:cubicBezTo>
                  <a:cubicBezTo>
                    <a:pt x="67" y="54"/>
                    <a:pt x="70" y="45"/>
                    <a:pt x="7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Freeform 2559">
              <a:extLst>
                <a:ext uri="{FF2B5EF4-FFF2-40B4-BE49-F238E27FC236}">
                  <a16:creationId xmlns:a16="http://schemas.microsoft.com/office/drawing/2014/main" id="{F4676AB5-71C3-4B55-8D7A-39F579480848}"/>
                </a:ext>
              </a:extLst>
            </p:cNvPr>
            <p:cNvSpPr>
              <a:spLocks/>
            </p:cNvSpPr>
            <p:nvPr/>
          </p:nvSpPr>
          <p:spPr bwMode="auto">
            <a:xfrm>
              <a:off x="10879353" y="3704420"/>
              <a:ext cx="36513" cy="60325"/>
            </a:xfrm>
            <a:custGeom>
              <a:avLst/>
              <a:gdLst>
                <a:gd name="T0" fmla="*/ 46 w 56"/>
                <a:gd name="T1" fmla="*/ 56 h 95"/>
                <a:gd name="T2" fmla="*/ 56 w 56"/>
                <a:gd name="T3" fmla="*/ 29 h 95"/>
                <a:gd name="T4" fmla="*/ 44 w 56"/>
                <a:gd name="T5" fmla="*/ 1 h 95"/>
                <a:gd name="T6" fmla="*/ 34 w 56"/>
                <a:gd name="T7" fmla="*/ 0 h 95"/>
                <a:gd name="T8" fmla="*/ 0 w 56"/>
                <a:gd name="T9" fmla="*/ 33 h 95"/>
                <a:gd name="T10" fmla="*/ 9 w 56"/>
                <a:gd name="T11" fmla="*/ 59 h 95"/>
                <a:gd name="T12" fmla="*/ 21 w 56"/>
                <a:gd name="T13" fmla="*/ 88 h 95"/>
                <a:gd name="T14" fmla="*/ 21 w 56"/>
                <a:gd name="T15" fmla="*/ 95 h 95"/>
                <a:gd name="T16" fmla="*/ 34 w 56"/>
                <a:gd name="T17" fmla="*/ 95 h 95"/>
                <a:gd name="T18" fmla="*/ 34 w 56"/>
                <a:gd name="T19" fmla="*/ 87 h 95"/>
                <a:gd name="T20" fmla="*/ 46 w 56"/>
                <a:gd name="T21" fmla="*/ 5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95">
                  <a:moveTo>
                    <a:pt x="46" y="56"/>
                  </a:moveTo>
                  <a:cubicBezTo>
                    <a:pt x="52" y="49"/>
                    <a:pt x="56" y="39"/>
                    <a:pt x="56" y="29"/>
                  </a:cubicBezTo>
                  <a:cubicBezTo>
                    <a:pt x="56" y="18"/>
                    <a:pt x="52" y="8"/>
                    <a:pt x="44" y="1"/>
                  </a:cubicBezTo>
                  <a:cubicBezTo>
                    <a:pt x="41" y="0"/>
                    <a:pt x="38" y="0"/>
                    <a:pt x="34" y="0"/>
                  </a:cubicBezTo>
                  <a:cubicBezTo>
                    <a:pt x="16" y="1"/>
                    <a:pt x="1" y="15"/>
                    <a:pt x="0" y="33"/>
                  </a:cubicBezTo>
                  <a:cubicBezTo>
                    <a:pt x="0" y="43"/>
                    <a:pt x="3" y="52"/>
                    <a:pt x="9" y="59"/>
                  </a:cubicBezTo>
                  <a:cubicBezTo>
                    <a:pt x="17" y="67"/>
                    <a:pt x="21" y="77"/>
                    <a:pt x="21" y="88"/>
                  </a:cubicBezTo>
                  <a:lnTo>
                    <a:pt x="21" y="95"/>
                  </a:lnTo>
                  <a:lnTo>
                    <a:pt x="34" y="95"/>
                  </a:lnTo>
                  <a:lnTo>
                    <a:pt x="34" y="87"/>
                  </a:lnTo>
                  <a:cubicBezTo>
                    <a:pt x="34" y="75"/>
                    <a:pt x="38" y="64"/>
                    <a:pt x="4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2560">
              <a:extLst>
                <a:ext uri="{FF2B5EF4-FFF2-40B4-BE49-F238E27FC236}">
                  <a16:creationId xmlns:a16="http://schemas.microsoft.com/office/drawing/2014/main" id="{EE6CE993-319C-4D71-A569-8DAD66CF5DDB}"/>
                </a:ext>
              </a:extLst>
            </p:cNvPr>
            <p:cNvSpPr>
              <a:spLocks noChangeArrowheads="1"/>
            </p:cNvSpPr>
            <p:nvPr/>
          </p:nvSpPr>
          <p:spPr bwMode="auto">
            <a:xfrm>
              <a:off x="10893641" y="3764745"/>
              <a:ext cx="1746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Freeform 2561">
              <a:extLst>
                <a:ext uri="{FF2B5EF4-FFF2-40B4-BE49-F238E27FC236}">
                  <a16:creationId xmlns:a16="http://schemas.microsoft.com/office/drawing/2014/main" id="{F24CCEFE-5070-4670-B24F-D1E24F010E41}"/>
                </a:ext>
              </a:extLst>
            </p:cNvPr>
            <p:cNvSpPr>
              <a:spLocks/>
            </p:cNvSpPr>
            <p:nvPr/>
          </p:nvSpPr>
          <p:spPr bwMode="auto">
            <a:xfrm>
              <a:off x="10898403" y="3764745"/>
              <a:ext cx="12700" cy="12700"/>
            </a:xfrm>
            <a:custGeom>
              <a:avLst/>
              <a:gdLst>
                <a:gd name="T0" fmla="*/ 5 w 21"/>
                <a:gd name="T1" fmla="*/ 0 h 22"/>
                <a:gd name="T2" fmla="*/ 5 w 21"/>
                <a:gd name="T3" fmla="*/ 17 h 22"/>
                <a:gd name="T4" fmla="*/ 0 w 21"/>
                <a:gd name="T5" fmla="*/ 17 h 22"/>
                <a:gd name="T6" fmla="*/ 0 w 21"/>
                <a:gd name="T7" fmla="*/ 22 h 22"/>
                <a:gd name="T8" fmla="*/ 13 w 21"/>
                <a:gd name="T9" fmla="*/ 22 h 22"/>
                <a:gd name="T10" fmla="*/ 13 w 21"/>
                <a:gd name="T11" fmla="*/ 17 h 22"/>
                <a:gd name="T12" fmla="*/ 21 w 21"/>
                <a:gd name="T13" fmla="*/ 17 h 22"/>
                <a:gd name="T14" fmla="*/ 21 w 21"/>
                <a:gd name="T15" fmla="*/ 0 h 22"/>
                <a:gd name="T16" fmla="*/ 5 w 21"/>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2">
                  <a:moveTo>
                    <a:pt x="5" y="0"/>
                  </a:moveTo>
                  <a:lnTo>
                    <a:pt x="5" y="17"/>
                  </a:lnTo>
                  <a:lnTo>
                    <a:pt x="0" y="17"/>
                  </a:lnTo>
                  <a:lnTo>
                    <a:pt x="0" y="22"/>
                  </a:lnTo>
                  <a:lnTo>
                    <a:pt x="13" y="22"/>
                  </a:lnTo>
                  <a:lnTo>
                    <a:pt x="13" y="17"/>
                  </a:lnTo>
                  <a:lnTo>
                    <a:pt x="21" y="17"/>
                  </a:lnTo>
                  <a:lnTo>
                    <a:pt x="21"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2562">
              <a:extLst>
                <a:ext uri="{FF2B5EF4-FFF2-40B4-BE49-F238E27FC236}">
                  <a16:creationId xmlns:a16="http://schemas.microsoft.com/office/drawing/2014/main" id="{583C96D8-CD70-4693-A676-2EB531802BE8}"/>
                </a:ext>
              </a:extLst>
            </p:cNvPr>
            <p:cNvSpPr>
              <a:spLocks noChangeArrowheads="1"/>
            </p:cNvSpPr>
            <p:nvPr/>
          </p:nvSpPr>
          <p:spPr bwMode="auto">
            <a:xfrm>
              <a:off x="10903166" y="3680608"/>
              <a:ext cx="317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Freeform 2563">
              <a:extLst>
                <a:ext uri="{FF2B5EF4-FFF2-40B4-BE49-F238E27FC236}">
                  <a16:creationId xmlns:a16="http://schemas.microsoft.com/office/drawing/2014/main" id="{748C488C-0B8C-4C5A-9B68-1EB34A620D48}"/>
                </a:ext>
              </a:extLst>
            </p:cNvPr>
            <p:cNvSpPr>
              <a:spLocks/>
            </p:cNvSpPr>
            <p:nvPr/>
          </p:nvSpPr>
          <p:spPr bwMode="auto">
            <a:xfrm>
              <a:off x="10869828" y="3690133"/>
              <a:ext cx="12700" cy="12700"/>
            </a:xfrm>
            <a:custGeom>
              <a:avLst/>
              <a:gdLst>
                <a:gd name="T0" fmla="*/ 15 w 19"/>
                <a:gd name="T1" fmla="*/ 19 h 19"/>
                <a:gd name="T2" fmla="*/ 0 w 19"/>
                <a:gd name="T3" fmla="*/ 5 h 19"/>
                <a:gd name="T4" fmla="*/ 4 w 19"/>
                <a:gd name="T5" fmla="*/ 0 h 19"/>
                <a:gd name="T6" fmla="*/ 19 w 19"/>
                <a:gd name="T7" fmla="*/ 15 h 19"/>
                <a:gd name="T8" fmla="*/ 15 w 19"/>
                <a:gd name="T9" fmla="*/ 19 h 19"/>
              </a:gdLst>
              <a:ahLst/>
              <a:cxnLst>
                <a:cxn ang="0">
                  <a:pos x="T0" y="T1"/>
                </a:cxn>
                <a:cxn ang="0">
                  <a:pos x="T2" y="T3"/>
                </a:cxn>
                <a:cxn ang="0">
                  <a:pos x="T4" y="T5"/>
                </a:cxn>
                <a:cxn ang="0">
                  <a:pos x="T6" y="T7"/>
                </a:cxn>
                <a:cxn ang="0">
                  <a:pos x="T8" y="T9"/>
                </a:cxn>
              </a:cxnLst>
              <a:rect l="0" t="0" r="r" b="b"/>
              <a:pathLst>
                <a:path w="19" h="19">
                  <a:moveTo>
                    <a:pt x="15" y="19"/>
                  </a:moveTo>
                  <a:lnTo>
                    <a:pt x="0" y="5"/>
                  </a:lnTo>
                  <a:lnTo>
                    <a:pt x="4" y="0"/>
                  </a:lnTo>
                  <a:lnTo>
                    <a:pt x="19" y="15"/>
                  </a:lnTo>
                  <a:lnTo>
                    <a:pt x="15"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564">
              <a:extLst>
                <a:ext uri="{FF2B5EF4-FFF2-40B4-BE49-F238E27FC236}">
                  <a16:creationId xmlns:a16="http://schemas.microsoft.com/office/drawing/2014/main" id="{B94D5FD1-440E-4B4B-9962-4B4E18132807}"/>
                </a:ext>
              </a:extLst>
            </p:cNvPr>
            <p:cNvSpPr>
              <a:spLocks/>
            </p:cNvSpPr>
            <p:nvPr/>
          </p:nvSpPr>
          <p:spPr bwMode="auto">
            <a:xfrm>
              <a:off x="10925391" y="3694895"/>
              <a:ext cx="11113" cy="11113"/>
            </a:xfrm>
            <a:custGeom>
              <a:avLst/>
              <a:gdLst>
                <a:gd name="T0" fmla="*/ 4 w 18"/>
                <a:gd name="T1" fmla="*/ 18 h 18"/>
                <a:gd name="T2" fmla="*/ 0 w 18"/>
                <a:gd name="T3" fmla="*/ 14 h 18"/>
                <a:gd name="T4" fmla="*/ 14 w 18"/>
                <a:gd name="T5" fmla="*/ 0 h 18"/>
                <a:gd name="T6" fmla="*/ 18 w 18"/>
                <a:gd name="T7" fmla="*/ 4 h 18"/>
                <a:gd name="T8" fmla="*/ 4 w 18"/>
                <a:gd name="T9" fmla="*/ 18 h 18"/>
              </a:gdLst>
              <a:ahLst/>
              <a:cxnLst>
                <a:cxn ang="0">
                  <a:pos x="T0" y="T1"/>
                </a:cxn>
                <a:cxn ang="0">
                  <a:pos x="T2" y="T3"/>
                </a:cxn>
                <a:cxn ang="0">
                  <a:pos x="T4" y="T5"/>
                </a:cxn>
                <a:cxn ang="0">
                  <a:pos x="T6" y="T7"/>
                </a:cxn>
                <a:cxn ang="0">
                  <a:pos x="T8" y="T9"/>
                </a:cxn>
              </a:cxnLst>
              <a:rect l="0" t="0" r="r" b="b"/>
              <a:pathLst>
                <a:path w="18" h="18">
                  <a:moveTo>
                    <a:pt x="4" y="18"/>
                  </a:moveTo>
                  <a:lnTo>
                    <a:pt x="0" y="14"/>
                  </a:lnTo>
                  <a:lnTo>
                    <a:pt x="14" y="0"/>
                  </a:lnTo>
                  <a:lnTo>
                    <a:pt x="18" y="4"/>
                  </a:lnTo>
                  <a:lnTo>
                    <a:pt x="4"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Freeform 2565">
              <a:extLst>
                <a:ext uri="{FF2B5EF4-FFF2-40B4-BE49-F238E27FC236}">
                  <a16:creationId xmlns:a16="http://schemas.microsoft.com/office/drawing/2014/main" id="{E70D1FE5-712F-4C21-B7F1-086968F8D519}"/>
                </a:ext>
              </a:extLst>
            </p:cNvPr>
            <p:cNvSpPr>
              <a:spLocks noEditPoints="1"/>
            </p:cNvSpPr>
            <p:nvPr/>
          </p:nvSpPr>
          <p:spPr bwMode="auto">
            <a:xfrm>
              <a:off x="10920628" y="4018745"/>
              <a:ext cx="69850" cy="36513"/>
            </a:xfrm>
            <a:custGeom>
              <a:avLst/>
              <a:gdLst>
                <a:gd name="T0" fmla="*/ 80 w 111"/>
                <a:gd name="T1" fmla="*/ 27 h 58"/>
                <a:gd name="T2" fmla="*/ 89 w 111"/>
                <a:gd name="T3" fmla="*/ 18 h 58"/>
                <a:gd name="T4" fmla="*/ 98 w 111"/>
                <a:gd name="T5" fmla="*/ 27 h 58"/>
                <a:gd name="T6" fmla="*/ 89 w 111"/>
                <a:gd name="T7" fmla="*/ 36 h 58"/>
                <a:gd name="T8" fmla="*/ 80 w 111"/>
                <a:gd name="T9" fmla="*/ 27 h 58"/>
                <a:gd name="T10" fmla="*/ 46 w 111"/>
                <a:gd name="T11" fmla="*/ 14 h 58"/>
                <a:gd name="T12" fmla="*/ 55 w 111"/>
                <a:gd name="T13" fmla="*/ 5 h 58"/>
                <a:gd name="T14" fmla="*/ 64 w 111"/>
                <a:gd name="T15" fmla="*/ 14 h 58"/>
                <a:gd name="T16" fmla="*/ 55 w 111"/>
                <a:gd name="T17" fmla="*/ 23 h 58"/>
                <a:gd name="T18" fmla="*/ 46 w 111"/>
                <a:gd name="T19" fmla="*/ 14 h 58"/>
                <a:gd name="T20" fmla="*/ 13 w 111"/>
                <a:gd name="T21" fmla="*/ 27 h 58"/>
                <a:gd name="T22" fmla="*/ 22 w 111"/>
                <a:gd name="T23" fmla="*/ 18 h 58"/>
                <a:gd name="T24" fmla="*/ 31 w 111"/>
                <a:gd name="T25" fmla="*/ 27 h 58"/>
                <a:gd name="T26" fmla="*/ 22 w 111"/>
                <a:gd name="T27" fmla="*/ 36 h 58"/>
                <a:gd name="T28" fmla="*/ 13 w 111"/>
                <a:gd name="T29" fmla="*/ 27 h 58"/>
                <a:gd name="T30" fmla="*/ 98 w 111"/>
                <a:gd name="T31" fmla="*/ 38 h 58"/>
                <a:gd name="T32" fmla="*/ 103 w 111"/>
                <a:gd name="T33" fmla="*/ 27 h 58"/>
                <a:gd name="T34" fmla="*/ 89 w 111"/>
                <a:gd name="T35" fmla="*/ 13 h 58"/>
                <a:gd name="T36" fmla="*/ 75 w 111"/>
                <a:gd name="T37" fmla="*/ 27 h 58"/>
                <a:gd name="T38" fmla="*/ 80 w 111"/>
                <a:gd name="T39" fmla="*/ 38 h 58"/>
                <a:gd name="T40" fmla="*/ 76 w 111"/>
                <a:gd name="T41" fmla="*/ 40 h 58"/>
                <a:gd name="T42" fmla="*/ 64 w 111"/>
                <a:gd name="T43" fmla="*/ 25 h 58"/>
                <a:gd name="T44" fmla="*/ 69 w 111"/>
                <a:gd name="T45" fmla="*/ 14 h 58"/>
                <a:gd name="T46" fmla="*/ 55 w 111"/>
                <a:gd name="T47" fmla="*/ 0 h 58"/>
                <a:gd name="T48" fmla="*/ 41 w 111"/>
                <a:gd name="T49" fmla="*/ 14 h 58"/>
                <a:gd name="T50" fmla="*/ 46 w 111"/>
                <a:gd name="T51" fmla="*/ 25 h 58"/>
                <a:gd name="T52" fmla="*/ 34 w 111"/>
                <a:gd name="T53" fmla="*/ 40 h 58"/>
                <a:gd name="T54" fmla="*/ 31 w 111"/>
                <a:gd name="T55" fmla="*/ 38 h 58"/>
                <a:gd name="T56" fmla="*/ 36 w 111"/>
                <a:gd name="T57" fmla="*/ 27 h 58"/>
                <a:gd name="T58" fmla="*/ 22 w 111"/>
                <a:gd name="T59" fmla="*/ 13 h 58"/>
                <a:gd name="T60" fmla="*/ 8 w 111"/>
                <a:gd name="T61" fmla="*/ 27 h 58"/>
                <a:gd name="T62" fmla="*/ 13 w 111"/>
                <a:gd name="T63" fmla="*/ 38 h 58"/>
                <a:gd name="T64" fmla="*/ 0 w 111"/>
                <a:gd name="T65" fmla="*/ 58 h 58"/>
                <a:gd name="T66" fmla="*/ 5 w 111"/>
                <a:gd name="T67" fmla="*/ 58 h 58"/>
                <a:gd name="T68" fmla="*/ 22 w 111"/>
                <a:gd name="T69" fmla="*/ 41 h 58"/>
                <a:gd name="T70" fmla="*/ 39 w 111"/>
                <a:gd name="T71" fmla="*/ 58 h 58"/>
                <a:gd name="T72" fmla="*/ 44 w 111"/>
                <a:gd name="T73" fmla="*/ 58 h 58"/>
                <a:gd name="T74" fmla="*/ 38 w 111"/>
                <a:gd name="T75" fmla="*/ 44 h 58"/>
                <a:gd name="T76" fmla="*/ 55 w 111"/>
                <a:gd name="T77" fmla="*/ 28 h 58"/>
                <a:gd name="T78" fmla="*/ 72 w 111"/>
                <a:gd name="T79" fmla="*/ 45 h 58"/>
                <a:gd name="T80" fmla="*/ 67 w 111"/>
                <a:gd name="T81" fmla="*/ 58 h 58"/>
                <a:gd name="T82" fmla="*/ 72 w 111"/>
                <a:gd name="T83" fmla="*/ 58 h 58"/>
                <a:gd name="T84" fmla="*/ 89 w 111"/>
                <a:gd name="T85" fmla="*/ 41 h 58"/>
                <a:gd name="T86" fmla="*/ 105 w 111"/>
                <a:gd name="T87" fmla="*/ 58 h 58"/>
                <a:gd name="T88" fmla="*/ 111 w 111"/>
                <a:gd name="T89" fmla="*/ 58 h 58"/>
                <a:gd name="T90" fmla="*/ 98 w 111"/>
                <a:gd name="T91" fmla="*/ 3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 h="58">
                  <a:moveTo>
                    <a:pt x="80" y="27"/>
                  </a:moveTo>
                  <a:cubicBezTo>
                    <a:pt x="80" y="22"/>
                    <a:pt x="84" y="18"/>
                    <a:pt x="89" y="18"/>
                  </a:cubicBezTo>
                  <a:cubicBezTo>
                    <a:pt x="94" y="18"/>
                    <a:pt x="98" y="22"/>
                    <a:pt x="98" y="27"/>
                  </a:cubicBezTo>
                  <a:cubicBezTo>
                    <a:pt x="98" y="32"/>
                    <a:pt x="94" y="36"/>
                    <a:pt x="89" y="36"/>
                  </a:cubicBezTo>
                  <a:cubicBezTo>
                    <a:pt x="84" y="36"/>
                    <a:pt x="80" y="32"/>
                    <a:pt x="80" y="27"/>
                  </a:cubicBezTo>
                  <a:close/>
                  <a:moveTo>
                    <a:pt x="46" y="14"/>
                  </a:moveTo>
                  <a:cubicBezTo>
                    <a:pt x="46" y="9"/>
                    <a:pt x="50" y="5"/>
                    <a:pt x="55" y="5"/>
                  </a:cubicBezTo>
                  <a:cubicBezTo>
                    <a:pt x="60" y="5"/>
                    <a:pt x="64" y="9"/>
                    <a:pt x="64" y="14"/>
                  </a:cubicBezTo>
                  <a:cubicBezTo>
                    <a:pt x="64" y="19"/>
                    <a:pt x="60" y="23"/>
                    <a:pt x="55" y="23"/>
                  </a:cubicBezTo>
                  <a:cubicBezTo>
                    <a:pt x="50" y="23"/>
                    <a:pt x="46" y="19"/>
                    <a:pt x="46" y="14"/>
                  </a:cubicBezTo>
                  <a:close/>
                  <a:moveTo>
                    <a:pt x="13" y="27"/>
                  </a:moveTo>
                  <a:cubicBezTo>
                    <a:pt x="13" y="22"/>
                    <a:pt x="17" y="18"/>
                    <a:pt x="22" y="18"/>
                  </a:cubicBezTo>
                  <a:cubicBezTo>
                    <a:pt x="27" y="18"/>
                    <a:pt x="31" y="22"/>
                    <a:pt x="31" y="27"/>
                  </a:cubicBezTo>
                  <a:cubicBezTo>
                    <a:pt x="31" y="32"/>
                    <a:pt x="27" y="36"/>
                    <a:pt x="22" y="36"/>
                  </a:cubicBezTo>
                  <a:cubicBezTo>
                    <a:pt x="17" y="36"/>
                    <a:pt x="13" y="32"/>
                    <a:pt x="13" y="27"/>
                  </a:cubicBezTo>
                  <a:close/>
                  <a:moveTo>
                    <a:pt x="98" y="38"/>
                  </a:moveTo>
                  <a:cubicBezTo>
                    <a:pt x="101" y="36"/>
                    <a:pt x="103" y="32"/>
                    <a:pt x="103" y="27"/>
                  </a:cubicBezTo>
                  <a:cubicBezTo>
                    <a:pt x="103" y="19"/>
                    <a:pt x="97" y="13"/>
                    <a:pt x="89" y="13"/>
                  </a:cubicBezTo>
                  <a:cubicBezTo>
                    <a:pt x="81" y="13"/>
                    <a:pt x="75" y="19"/>
                    <a:pt x="75" y="27"/>
                  </a:cubicBezTo>
                  <a:cubicBezTo>
                    <a:pt x="75" y="32"/>
                    <a:pt x="77" y="36"/>
                    <a:pt x="80" y="38"/>
                  </a:cubicBezTo>
                  <a:cubicBezTo>
                    <a:pt x="79" y="39"/>
                    <a:pt x="77" y="39"/>
                    <a:pt x="76" y="40"/>
                  </a:cubicBezTo>
                  <a:cubicBezTo>
                    <a:pt x="75" y="33"/>
                    <a:pt x="70" y="28"/>
                    <a:pt x="64" y="25"/>
                  </a:cubicBezTo>
                  <a:cubicBezTo>
                    <a:pt x="67" y="23"/>
                    <a:pt x="69" y="19"/>
                    <a:pt x="69" y="14"/>
                  </a:cubicBezTo>
                  <a:cubicBezTo>
                    <a:pt x="69" y="6"/>
                    <a:pt x="63" y="0"/>
                    <a:pt x="55" y="0"/>
                  </a:cubicBezTo>
                  <a:cubicBezTo>
                    <a:pt x="47" y="0"/>
                    <a:pt x="41" y="6"/>
                    <a:pt x="41" y="14"/>
                  </a:cubicBezTo>
                  <a:cubicBezTo>
                    <a:pt x="41" y="19"/>
                    <a:pt x="43" y="23"/>
                    <a:pt x="46" y="25"/>
                  </a:cubicBezTo>
                  <a:cubicBezTo>
                    <a:pt x="40" y="28"/>
                    <a:pt x="35" y="33"/>
                    <a:pt x="34" y="40"/>
                  </a:cubicBezTo>
                  <a:cubicBezTo>
                    <a:pt x="33" y="39"/>
                    <a:pt x="32" y="39"/>
                    <a:pt x="31" y="38"/>
                  </a:cubicBezTo>
                  <a:cubicBezTo>
                    <a:pt x="34" y="36"/>
                    <a:pt x="36" y="32"/>
                    <a:pt x="36" y="27"/>
                  </a:cubicBezTo>
                  <a:cubicBezTo>
                    <a:pt x="36" y="19"/>
                    <a:pt x="30" y="13"/>
                    <a:pt x="22" y="13"/>
                  </a:cubicBezTo>
                  <a:cubicBezTo>
                    <a:pt x="14" y="13"/>
                    <a:pt x="8" y="19"/>
                    <a:pt x="8" y="27"/>
                  </a:cubicBezTo>
                  <a:cubicBezTo>
                    <a:pt x="8" y="32"/>
                    <a:pt x="10" y="36"/>
                    <a:pt x="13" y="38"/>
                  </a:cubicBezTo>
                  <a:cubicBezTo>
                    <a:pt x="5" y="42"/>
                    <a:pt x="0" y="49"/>
                    <a:pt x="0" y="58"/>
                  </a:cubicBezTo>
                  <a:lnTo>
                    <a:pt x="5" y="58"/>
                  </a:lnTo>
                  <a:cubicBezTo>
                    <a:pt x="5" y="49"/>
                    <a:pt x="13" y="41"/>
                    <a:pt x="22" y="41"/>
                  </a:cubicBezTo>
                  <a:cubicBezTo>
                    <a:pt x="31" y="41"/>
                    <a:pt x="39" y="49"/>
                    <a:pt x="39" y="58"/>
                  </a:cubicBezTo>
                  <a:lnTo>
                    <a:pt x="44" y="58"/>
                  </a:lnTo>
                  <a:cubicBezTo>
                    <a:pt x="44" y="53"/>
                    <a:pt x="42" y="47"/>
                    <a:pt x="38" y="44"/>
                  </a:cubicBezTo>
                  <a:cubicBezTo>
                    <a:pt x="39" y="35"/>
                    <a:pt x="46" y="28"/>
                    <a:pt x="55" y="28"/>
                  </a:cubicBezTo>
                  <a:cubicBezTo>
                    <a:pt x="64" y="28"/>
                    <a:pt x="71" y="36"/>
                    <a:pt x="72" y="45"/>
                  </a:cubicBezTo>
                  <a:cubicBezTo>
                    <a:pt x="69" y="48"/>
                    <a:pt x="67" y="53"/>
                    <a:pt x="67" y="58"/>
                  </a:cubicBezTo>
                  <a:lnTo>
                    <a:pt x="72" y="58"/>
                  </a:lnTo>
                  <a:cubicBezTo>
                    <a:pt x="72" y="49"/>
                    <a:pt x="80" y="41"/>
                    <a:pt x="89" y="41"/>
                  </a:cubicBezTo>
                  <a:cubicBezTo>
                    <a:pt x="98" y="41"/>
                    <a:pt x="105" y="49"/>
                    <a:pt x="105" y="58"/>
                  </a:cubicBezTo>
                  <a:lnTo>
                    <a:pt x="111" y="58"/>
                  </a:lnTo>
                  <a:cubicBezTo>
                    <a:pt x="111" y="49"/>
                    <a:pt x="106" y="42"/>
                    <a:pt x="9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566">
              <a:extLst>
                <a:ext uri="{FF2B5EF4-FFF2-40B4-BE49-F238E27FC236}">
                  <a16:creationId xmlns:a16="http://schemas.microsoft.com/office/drawing/2014/main" id="{E6959E14-F832-4257-AA8C-86C4D10BC605}"/>
                </a:ext>
              </a:extLst>
            </p:cNvPr>
            <p:cNvSpPr>
              <a:spLocks noChangeArrowheads="1"/>
            </p:cNvSpPr>
            <p:nvPr/>
          </p:nvSpPr>
          <p:spPr bwMode="auto">
            <a:xfrm>
              <a:off x="11300041" y="3996520"/>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567">
              <a:extLst>
                <a:ext uri="{FF2B5EF4-FFF2-40B4-BE49-F238E27FC236}">
                  <a16:creationId xmlns:a16="http://schemas.microsoft.com/office/drawing/2014/main" id="{F211658B-6F5A-4D47-844B-E3304471F2C0}"/>
                </a:ext>
              </a:extLst>
            </p:cNvPr>
            <p:cNvSpPr>
              <a:spLocks noChangeArrowheads="1"/>
            </p:cNvSpPr>
            <p:nvPr/>
          </p:nvSpPr>
          <p:spPr bwMode="auto">
            <a:xfrm>
              <a:off x="11331791" y="4023508"/>
              <a:ext cx="19050" cy="190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2568">
              <a:extLst>
                <a:ext uri="{FF2B5EF4-FFF2-40B4-BE49-F238E27FC236}">
                  <a16:creationId xmlns:a16="http://schemas.microsoft.com/office/drawing/2014/main" id="{ABA4147A-13E6-4021-8F71-729B7A9B5121}"/>
                </a:ext>
              </a:extLst>
            </p:cNvPr>
            <p:cNvSpPr>
              <a:spLocks/>
            </p:cNvSpPr>
            <p:nvPr/>
          </p:nvSpPr>
          <p:spPr bwMode="auto">
            <a:xfrm>
              <a:off x="11334966" y="4029858"/>
              <a:ext cx="11113" cy="7938"/>
            </a:xfrm>
            <a:custGeom>
              <a:avLst/>
              <a:gdLst>
                <a:gd name="T0" fmla="*/ 7 w 17"/>
                <a:gd name="T1" fmla="*/ 13 h 13"/>
                <a:gd name="T2" fmla="*/ 0 w 17"/>
                <a:gd name="T3" fmla="*/ 6 h 13"/>
                <a:gd name="T4" fmla="*/ 2 w 17"/>
                <a:gd name="T5" fmla="*/ 3 h 13"/>
                <a:gd name="T6" fmla="*/ 7 w 17"/>
                <a:gd name="T7" fmla="*/ 8 h 13"/>
                <a:gd name="T8" fmla="*/ 15 w 17"/>
                <a:gd name="T9" fmla="*/ 0 h 13"/>
                <a:gd name="T10" fmla="*/ 17 w 17"/>
                <a:gd name="T11" fmla="*/ 3 h 13"/>
                <a:gd name="T12" fmla="*/ 7 w 17"/>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7" h="13">
                  <a:moveTo>
                    <a:pt x="7" y="13"/>
                  </a:moveTo>
                  <a:lnTo>
                    <a:pt x="0" y="6"/>
                  </a:lnTo>
                  <a:lnTo>
                    <a:pt x="2" y="3"/>
                  </a:lnTo>
                  <a:lnTo>
                    <a:pt x="7" y="8"/>
                  </a:lnTo>
                  <a:lnTo>
                    <a:pt x="15" y="0"/>
                  </a:lnTo>
                  <a:lnTo>
                    <a:pt x="17" y="3"/>
                  </a:lnTo>
                  <a:lnTo>
                    <a:pt x="7"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2569">
              <a:extLst>
                <a:ext uri="{FF2B5EF4-FFF2-40B4-BE49-F238E27FC236}">
                  <a16:creationId xmlns:a16="http://schemas.microsoft.com/office/drawing/2014/main" id="{AC83098C-DA9F-4F6B-99CA-4F0DCC49357B}"/>
                </a:ext>
              </a:extLst>
            </p:cNvPr>
            <p:cNvSpPr>
              <a:spLocks noEditPoints="1"/>
            </p:cNvSpPr>
            <p:nvPr/>
          </p:nvSpPr>
          <p:spPr bwMode="auto">
            <a:xfrm>
              <a:off x="11312741" y="4013983"/>
              <a:ext cx="9525" cy="11113"/>
            </a:xfrm>
            <a:custGeom>
              <a:avLst/>
              <a:gdLst>
                <a:gd name="T0" fmla="*/ 3 w 14"/>
                <a:gd name="T1" fmla="*/ 16 h 17"/>
                <a:gd name="T2" fmla="*/ 5 w 14"/>
                <a:gd name="T3" fmla="*/ 16 h 17"/>
                <a:gd name="T4" fmla="*/ 12 w 14"/>
                <a:gd name="T5" fmla="*/ 8 h 17"/>
                <a:gd name="T6" fmla="*/ 5 w 14"/>
                <a:gd name="T7" fmla="*/ 2 h 17"/>
                <a:gd name="T8" fmla="*/ 3 w 14"/>
                <a:gd name="T9" fmla="*/ 2 h 17"/>
                <a:gd name="T10" fmla="*/ 3 w 14"/>
                <a:gd name="T11" fmla="*/ 16 h 17"/>
                <a:gd name="T12" fmla="*/ 0 w 14"/>
                <a:gd name="T13" fmla="*/ 0 h 17"/>
                <a:gd name="T14" fmla="*/ 5 w 14"/>
                <a:gd name="T15" fmla="*/ 0 h 17"/>
                <a:gd name="T16" fmla="*/ 12 w 14"/>
                <a:gd name="T17" fmla="*/ 2 h 17"/>
                <a:gd name="T18" fmla="*/ 14 w 14"/>
                <a:gd name="T19" fmla="*/ 8 h 17"/>
                <a:gd name="T20" fmla="*/ 12 w 14"/>
                <a:gd name="T21" fmla="*/ 15 h 17"/>
                <a:gd name="T22" fmla="*/ 4 w 14"/>
                <a:gd name="T23" fmla="*/ 17 h 17"/>
                <a:gd name="T24" fmla="*/ 0 w 14"/>
                <a:gd name="T25" fmla="*/ 17 h 17"/>
                <a:gd name="T26" fmla="*/ 0 w 14"/>
                <a:gd name="T2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7">
                  <a:moveTo>
                    <a:pt x="3" y="16"/>
                  </a:moveTo>
                  <a:cubicBezTo>
                    <a:pt x="3" y="16"/>
                    <a:pt x="4" y="16"/>
                    <a:pt x="5" y="16"/>
                  </a:cubicBezTo>
                  <a:cubicBezTo>
                    <a:pt x="10" y="16"/>
                    <a:pt x="12" y="13"/>
                    <a:pt x="12" y="8"/>
                  </a:cubicBezTo>
                  <a:cubicBezTo>
                    <a:pt x="12" y="4"/>
                    <a:pt x="10" y="2"/>
                    <a:pt x="5" y="2"/>
                  </a:cubicBezTo>
                  <a:cubicBezTo>
                    <a:pt x="4" y="2"/>
                    <a:pt x="3" y="2"/>
                    <a:pt x="3" y="2"/>
                  </a:cubicBezTo>
                  <a:lnTo>
                    <a:pt x="3" y="16"/>
                  </a:lnTo>
                  <a:close/>
                  <a:moveTo>
                    <a:pt x="0" y="0"/>
                  </a:moveTo>
                  <a:cubicBezTo>
                    <a:pt x="2" y="0"/>
                    <a:pt x="3" y="0"/>
                    <a:pt x="5" y="0"/>
                  </a:cubicBezTo>
                  <a:cubicBezTo>
                    <a:pt x="8" y="0"/>
                    <a:pt x="10" y="1"/>
                    <a:pt x="12" y="2"/>
                  </a:cubicBezTo>
                  <a:cubicBezTo>
                    <a:pt x="14" y="4"/>
                    <a:pt x="14" y="6"/>
                    <a:pt x="14" y="8"/>
                  </a:cubicBezTo>
                  <a:cubicBezTo>
                    <a:pt x="14" y="11"/>
                    <a:pt x="14" y="13"/>
                    <a:pt x="12" y="15"/>
                  </a:cubicBezTo>
                  <a:cubicBezTo>
                    <a:pt x="10" y="17"/>
                    <a:pt x="8" y="17"/>
                    <a:pt x="4" y="17"/>
                  </a:cubicBezTo>
                  <a:cubicBezTo>
                    <a:pt x="3" y="17"/>
                    <a:pt x="1" y="17"/>
                    <a:pt x="0" y="1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2570">
              <a:extLst>
                <a:ext uri="{FF2B5EF4-FFF2-40B4-BE49-F238E27FC236}">
                  <a16:creationId xmlns:a16="http://schemas.microsoft.com/office/drawing/2014/main" id="{C8B2D530-5135-479D-BC50-86DB081824B5}"/>
                </a:ext>
              </a:extLst>
            </p:cNvPr>
            <p:cNvSpPr>
              <a:spLocks/>
            </p:cNvSpPr>
            <p:nvPr/>
          </p:nvSpPr>
          <p:spPr bwMode="auto">
            <a:xfrm>
              <a:off x="11323853" y="4013983"/>
              <a:ext cx="6350" cy="11113"/>
            </a:xfrm>
            <a:custGeom>
              <a:avLst/>
              <a:gdLst>
                <a:gd name="T0" fmla="*/ 1 w 11"/>
                <a:gd name="T1" fmla="*/ 15 h 18"/>
                <a:gd name="T2" fmla="*/ 5 w 11"/>
                <a:gd name="T3" fmla="*/ 16 h 18"/>
                <a:gd name="T4" fmla="*/ 9 w 11"/>
                <a:gd name="T5" fmla="*/ 13 h 18"/>
                <a:gd name="T6" fmla="*/ 5 w 11"/>
                <a:gd name="T7" fmla="*/ 9 h 18"/>
                <a:gd name="T8" fmla="*/ 1 w 11"/>
                <a:gd name="T9" fmla="*/ 4 h 18"/>
                <a:gd name="T10" fmla="*/ 6 w 11"/>
                <a:gd name="T11" fmla="*/ 0 h 18"/>
                <a:gd name="T12" fmla="*/ 10 w 11"/>
                <a:gd name="T13" fmla="*/ 1 h 18"/>
                <a:gd name="T14" fmla="*/ 10 w 11"/>
                <a:gd name="T15" fmla="*/ 2 h 18"/>
                <a:gd name="T16" fmla="*/ 6 w 11"/>
                <a:gd name="T17" fmla="*/ 2 h 18"/>
                <a:gd name="T18" fmla="*/ 3 w 11"/>
                <a:gd name="T19" fmla="*/ 4 h 18"/>
                <a:gd name="T20" fmla="*/ 6 w 11"/>
                <a:gd name="T21" fmla="*/ 8 h 18"/>
                <a:gd name="T22" fmla="*/ 11 w 11"/>
                <a:gd name="T23" fmla="*/ 13 h 18"/>
                <a:gd name="T24" fmla="*/ 5 w 11"/>
                <a:gd name="T25" fmla="*/ 18 h 18"/>
                <a:gd name="T26" fmla="*/ 0 w 11"/>
                <a:gd name="T27" fmla="*/ 16 h 18"/>
                <a:gd name="T28" fmla="*/ 1 w 11"/>
                <a:gd name="T29"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8">
                  <a:moveTo>
                    <a:pt x="1" y="15"/>
                  </a:moveTo>
                  <a:cubicBezTo>
                    <a:pt x="2" y="15"/>
                    <a:pt x="3" y="16"/>
                    <a:pt x="5" y="16"/>
                  </a:cubicBezTo>
                  <a:cubicBezTo>
                    <a:pt x="7" y="16"/>
                    <a:pt x="9" y="15"/>
                    <a:pt x="9" y="13"/>
                  </a:cubicBezTo>
                  <a:cubicBezTo>
                    <a:pt x="9" y="11"/>
                    <a:pt x="8" y="10"/>
                    <a:pt x="5" y="9"/>
                  </a:cubicBezTo>
                  <a:cubicBezTo>
                    <a:pt x="3" y="8"/>
                    <a:pt x="1" y="7"/>
                    <a:pt x="1" y="4"/>
                  </a:cubicBezTo>
                  <a:cubicBezTo>
                    <a:pt x="1" y="2"/>
                    <a:pt x="3" y="0"/>
                    <a:pt x="6" y="0"/>
                  </a:cubicBezTo>
                  <a:cubicBezTo>
                    <a:pt x="8" y="0"/>
                    <a:pt x="9" y="0"/>
                    <a:pt x="10" y="1"/>
                  </a:cubicBezTo>
                  <a:lnTo>
                    <a:pt x="10" y="2"/>
                  </a:lnTo>
                  <a:cubicBezTo>
                    <a:pt x="9" y="2"/>
                    <a:pt x="8" y="2"/>
                    <a:pt x="6" y="2"/>
                  </a:cubicBezTo>
                  <a:cubicBezTo>
                    <a:pt x="4" y="2"/>
                    <a:pt x="3" y="3"/>
                    <a:pt x="3" y="4"/>
                  </a:cubicBezTo>
                  <a:cubicBezTo>
                    <a:pt x="3" y="6"/>
                    <a:pt x="4" y="7"/>
                    <a:pt x="6" y="8"/>
                  </a:cubicBezTo>
                  <a:cubicBezTo>
                    <a:pt x="9" y="9"/>
                    <a:pt x="11" y="10"/>
                    <a:pt x="11" y="13"/>
                  </a:cubicBezTo>
                  <a:cubicBezTo>
                    <a:pt x="11" y="15"/>
                    <a:pt x="9" y="18"/>
                    <a:pt x="5" y="18"/>
                  </a:cubicBezTo>
                  <a:cubicBezTo>
                    <a:pt x="3" y="18"/>
                    <a:pt x="1" y="17"/>
                    <a:pt x="0" y="16"/>
                  </a:cubicBezTo>
                  <a:lnTo>
                    <a:pt x="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71">
              <a:extLst>
                <a:ext uri="{FF2B5EF4-FFF2-40B4-BE49-F238E27FC236}">
                  <a16:creationId xmlns:a16="http://schemas.microsoft.com/office/drawing/2014/main" id="{2056831E-BCA1-403B-A311-4332D81EF132}"/>
                </a:ext>
              </a:extLst>
            </p:cNvPr>
            <p:cNvSpPr>
              <a:spLocks noChangeArrowheads="1"/>
            </p:cNvSpPr>
            <p:nvPr/>
          </p:nvSpPr>
          <p:spPr bwMode="auto">
            <a:xfrm>
              <a:off x="10939678" y="3652033"/>
              <a:ext cx="46038" cy="46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2572">
              <a:extLst>
                <a:ext uri="{FF2B5EF4-FFF2-40B4-BE49-F238E27FC236}">
                  <a16:creationId xmlns:a16="http://schemas.microsoft.com/office/drawing/2014/main" id="{1D1D0E97-CF17-4A7D-AEEE-F26C98D62AF7}"/>
                </a:ext>
              </a:extLst>
            </p:cNvPr>
            <p:cNvSpPr>
              <a:spLocks/>
            </p:cNvSpPr>
            <p:nvPr/>
          </p:nvSpPr>
          <p:spPr bwMode="auto">
            <a:xfrm>
              <a:off x="10950791" y="3669495"/>
              <a:ext cx="12700" cy="11113"/>
            </a:xfrm>
            <a:custGeom>
              <a:avLst/>
              <a:gdLst>
                <a:gd name="T0" fmla="*/ 15 w 18"/>
                <a:gd name="T1" fmla="*/ 9 h 17"/>
                <a:gd name="T2" fmla="*/ 15 w 18"/>
                <a:gd name="T3" fmla="*/ 2 h 17"/>
                <a:gd name="T4" fmla="*/ 15 w 18"/>
                <a:gd name="T5" fmla="*/ 2 h 17"/>
                <a:gd name="T6" fmla="*/ 12 w 18"/>
                <a:gd name="T7" fmla="*/ 8 h 17"/>
                <a:gd name="T8" fmla="*/ 9 w 18"/>
                <a:gd name="T9" fmla="*/ 17 h 17"/>
                <a:gd name="T10" fmla="*/ 8 w 18"/>
                <a:gd name="T11" fmla="*/ 17 h 17"/>
                <a:gd name="T12" fmla="*/ 5 w 18"/>
                <a:gd name="T13" fmla="*/ 9 h 17"/>
                <a:gd name="T14" fmla="*/ 3 w 18"/>
                <a:gd name="T15" fmla="*/ 2 h 17"/>
                <a:gd name="T16" fmla="*/ 3 w 18"/>
                <a:gd name="T17" fmla="*/ 2 h 17"/>
                <a:gd name="T18" fmla="*/ 2 w 18"/>
                <a:gd name="T19" fmla="*/ 9 h 17"/>
                <a:gd name="T20" fmla="*/ 2 w 18"/>
                <a:gd name="T21" fmla="*/ 17 h 17"/>
                <a:gd name="T22" fmla="*/ 0 w 18"/>
                <a:gd name="T23" fmla="*/ 17 h 17"/>
                <a:gd name="T24" fmla="*/ 1 w 18"/>
                <a:gd name="T25" fmla="*/ 0 h 17"/>
                <a:gd name="T26" fmla="*/ 4 w 18"/>
                <a:gd name="T27" fmla="*/ 0 h 17"/>
                <a:gd name="T28" fmla="*/ 7 w 18"/>
                <a:gd name="T29" fmla="*/ 8 h 17"/>
                <a:gd name="T30" fmla="*/ 9 w 18"/>
                <a:gd name="T31" fmla="*/ 14 h 17"/>
                <a:gd name="T32" fmla="*/ 9 w 18"/>
                <a:gd name="T33" fmla="*/ 14 h 17"/>
                <a:gd name="T34" fmla="*/ 11 w 18"/>
                <a:gd name="T35" fmla="*/ 8 h 17"/>
                <a:gd name="T36" fmla="*/ 14 w 18"/>
                <a:gd name="T37" fmla="*/ 0 h 17"/>
                <a:gd name="T38" fmla="*/ 16 w 18"/>
                <a:gd name="T39" fmla="*/ 0 h 17"/>
                <a:gd name="T40" fmla="*/ 18 w 18"/>
                <a:gd name="T41" fmla="*/ 17 h 17"/>
                <a:gd name="T42" fmla="*/ 15 w 18"/>
                <a:gd name="T43" fmla="*/ 17 h 17"/>
                <a:gd name="T44" fmla="*/ 15 w 18"/>
                <a:gd name="T4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 h="17">
                  <a:moveTo>
                    <a:pt x="15" y="9"/>
                  </a:moveTo>
                  <a:cubicBezTo>
                    <a:pt x="15" y="7"/>
                    <a:pt x="15" y="4"/>
                    <a:pt x="15" y="2"/>
                  </a:cubicBezTo>
                  <a:lnTo>
                    <a:pt x="15" y="2"/>
                  </a:lnTo>
                  <a:cubicBezTo>
                    <a:pt x="14" y="4"/>
                    <a:pt x="13" y="6"/>
                    <a:pt x="12" y="8"/>
                  </a:cubicBezTo>
                  <a:lnTo>
                    <a:pt x="9" y="17"/>
                  </a:lnTo>
                  <a:lnTo>
                    <a:pt x="8" y="17"/>
                  </a:lnTo>
                  <a:lnTo>
                    <a:pt x="5" y="9"/>
                  </a:lnTo>
                  <a:cubicBezTo>
                    <a:pt x="4" y="6"/>
                    <a:pt x="3" y="4"/>
                    <a:pt x="3" y="2"/>
                  </a:cubicBezTo>
                  <a:lnTo>
                    <a:pt x="3" y="2"/>
                  </a:lnTo>
                  <a:cubicBezTo>
                    <a:pt x="3" y="4"/>
                    <a:pt x="3" y="7"/>
                    <a:pt x="2" y="9"/>
                  </a:cubicBezTo>
                  <a:lnTo>
                    <a:pt x="2" y="17"/>
                  </a:lnTo>
                  <a:lnTo>
                    <a:pt x="0" y="17"/>
                  </a:lnTo>
                  <a:lnTo>
                    <a:pt x="1" y="0"/>
                  </a:lnTo>
                  <a:lnTo>
                    <a:pt x="4" y="0"/>
                  </a:lnTo>
                  <a:lnTo>
                    <a:pt x="7" y="8"/>
                  </a:lnTo>
                  <a:cubicBezTo>
                    <a:pt x="8" y="10"/>
                    <a:pt x="8" y="12"/>
                    <a:pt x="9" y="14"/>
                  </a:cubicBezTo>
                  <a:lnTo>
                    <a:pt x="9" y="14"/>
                  </a:lnTo>
                  <a:cubicBezTo>
                    <a:pt x="9" y="12"/>
                    <a:pt x="10" y="10"/>
                    <a:pt x="11" y="8"/>
                  </a:cubicBezTo>
                  <a:lnTo>
                    <a:pt x="14" y="0"/>
                  </a:lnTo>
                  <a:lnTo>
                    <a:pt x="16" y="0"/>
                  </a:lnTo>
                  <a:lnTo>
                    <a:pt x="18" y="17"/>
                  </a:lnTo>
                  <a:lnTo>
                    <a:pt x="15" y="17"/>
                  </a:lnTo>
                  <a:lnTo>
                    <a:pt x="1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573">
              <a:extLst>
                <a:ext uri="{FF2B5EF4-FFF2-40B4-BE49-F238E27FC236}">
                  <a16:creationId xmlns:a16="http://schemas.microsoft.com/office/drawing/2014/main" id="{DEA38EBE-E910-4552-BC24-A2D628C17C5D}"/>
                </a:ext>
              </a:extLst>
            </p:cNvPr>
            <p:cNvSpPr>
              <a:spLocks/>
            </p:cNvSpPr>
            <p:nvPr/>
          </p:nvSpPr>
          <p:spPr bwMode="auto">
            <a:xfrm>
              <a:off x="10963491" y="3669495"/>
              <a:ext cx="9525" cy="11113"/>
            </a:xfrm>
            <a:custGeom>
              <a:avLst/>
              <a:gdLst>
                <a:gd name="T0" fmla="*/ 14 w 14"/>
                <a:gd name="T1" fmla="*/ 17 h 18"/>
                <a:gd name="T2" fmla="*/ 9 w 14"/>
                <a:gd name="T3" fmla="*/ 18 h 18"/>
                <a:gd name="T4" fmla="*/ 2 w 14"/>
                <a:gd name="T5" fmla="*/ 16 h 18"/>
                <a:gd name="T6" fmla="*/ 0 w 14"/>
                <a:gd name="T7" fmla="*/ 9 h 18"/>
                <a:gd name="T8" fmla="*/ 9 w 14"/>
                <a:gd name="T9" fmla="*/ 0 h 18"/>
                <a:gd name="T10" fmla="*/ 14 w 14"/>
                <a:gd name="T11" fmla="*/ 1 h 18"/>
                <a:gd name="T12" fmla="*/ 13 w 14"/>
                <a:gd name="T13" fmla="*/ 3 h 18"/>
                <a:gd name="T14" fmla="*/ 9 w 14"/>
                <a:gd name="T15" fmla="*/ 2 h 18"/>
                <a:gd name="T16" fmla="*/ 2 w 14"/>
                <a:gd name="T17" fmla="*/ 9 h 18"/>
                <a:gd name="T18" fmla="*/ 9 w 14"/>
                <a:gd name="T19" fmla="*/ 16 h 18"/>
                <a:gd name="T20" fmla="*/ 12 w 14"/>
                <a:gd name="T21" fmla="*/ 16 h 18"/>
                <a:gd name="T22" fmla="*/ 12 w 14"/>
                <a:gd name="T23" fmla="*/ 11 h 18"/>
                <a:gd name="T24" fmla="*/ 8 w 14"/>
                <a:gd name="T25" fmla="*/ 11 h 18"/>
                <a:gd name="T26" fmla="*/ 8 w 14"/>
                <a:gd name="T27" fmla="*/ 9 h 18"/>
                <a:gd name="T28" fmla="*/ 14 w 14"/>
                <a:gd name="T29" fmla="*/ 9 h 18"/>
                <a:gd name="T30" fmla="*/ 14 w 14"/>
                <a:gd name="T31"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8">
                  <a:moveTo>
                    <a:pt x="14" y="17"/>
                  </a:moveTo>
                  <a:cubicBezTo>
                    <a:pt x="13" y="17"/>
                    <a:pt x="11" y="18"/>
                    <a:pt x="9" y="18"/>
                  </a:cubicBezTo>
                  <a:cubicBezTo>
                    <a:pt x="6" y="18"/>
                    <a:pt x="4" y="17"/>
                    <a:pt x="2" y="16"/>
                  </a:cubicBezTo>
                  <a:cubicBezTo>
                    <a:pt x="1" y="14"/>
                    <a:pt x="0" y="12"/>
                    <a:pt x="0" y="9"/>
                  </a:cubicBezTo>
                  <a:cubicBezTo>
                    <a:pt x="0" y="4"/>
                    <a:pt x="3" y="0"/>
                    <a:pt x="9" y="0"/>
                  </a:cubicBezTo>
                  <a:cubicBezTo>
                    <a:pt x="11" y="0"/>
                    <a:pt x="13" y="1"/>
                    <a:pt x="14" y="1"/>
                  </a:cubicBezTo>
                  <a:lnTo>
                    <a:pt x="13" y="3"/>
                  </a:lnTo>
                  <a:cubicBezTo>
                    <a:pt x="12" y="3"/>
                    <a:pt x="11" y="2"/>
                    <a:pt x="9" y="2"/>
                  </a:cubicBezTo>
                  <a:cubicBezTo>
                    <a:pt x="5" y="2"/>
                    <a:pt x="2" y="5"/>
                    <a:pt x="2" y="9"/>
                  </a:cubicBezTo>
                  <a:cubicBezTo>
                    <a:pt x="2" y="14"/>
                    <a:pt x="5" y="16"/>
                    <a:pt x="9" y="16"/>
                  </a:cubicBezTo>
                  <a:cubicBezTo>
                    <a:pt x="10" y="16"/>
                    <a:pt x="11" y="16"/>
                    <a:pt x="12" y="16"/>
                  </a:cubicBezTo>
                  <a:lnTo>
                    <a:pt x="12" y="11"/>
                  </a:lnTo>
                  <a:lnTo>
                    <a:pt x="8" y="11"/>
                  </a:lnTo>
                  <a:lnTo>
                    <a:pt x="8" y="9"/>
                  </a:lnTo>
                  <a:lnTo>
                    <a:pt x="14" y="9"/>
                  </a:lnTo>
                  <a:lnTo>
                    <a:pt x="1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2574">
              <a:extLst>
                <a:ext uri="{FF2B5EF4-FFF2-40B4-BE49-F238E27FC236}">
                  <a16:creationId xmlns:a16="http://schemas.microsoft.com/office/drawing/2014/main" id="{9E303C62-0823-4805-8F62-05825BEEC145}"/>
                </a:ext>
              </a:extLst>
            </p:cNvPr>
            <p:cNvSpPr>
              <a:spLocks noChangeArrowheads="1"/>
            </p:cNvSpPr>
            <p:nvPr/>
          </p:nvSpPr>
          <p:spPr bwMode="auto">
            <a:xfrm>
              <a:off x="10846016" y="3877458"/>
              <a:ext cx="5715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2575">
              <a:extLst>
                <a:ext uri="{FF2B5EF4-FFF2-40B4-BE49-F238E27FC236}">
                  <a16:creationId xmlns:a16="http://schemas.microsoft.com/office/drawing/2014/main" id="{0FB21D03-C59B-4710-9199-ACB49C47C753}"/>
                </a:ext>
              </a:extLst>
            </p:cNvPr>
            <p:cNvSpPr>
              <a:spLocks noChangeArrowheads="1"/>
            </p:cNvSpPr>
            <p:nvPr/>
          </p:nvSpPr>
          <p:spPr bwMode="auto">
            <a:xfrm>
              <a:off x="10852366"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2576">
              <a:extLst>
                <a:ext uri="{FF2B5EF4-FFF2-40B4-BE49-F238E27FC236}">
                  <a16:creationId xmlns:a16="http://schemas.microsoft.com/office/drawing/2014/main" id="{11C8AF4B-F4B7-4132-BDFB-657B9C40E587}"/>
                </a:ext>
              </a:extLst>
            </p:cNvPr>
            <p:cNvSpPr>
              <a:spLocks noChangeArrowheads="1"/>
            </p:cNvSpPr>
            <p:nvPr/>
          </p:nvSpPr>
          <p:spPr bwMode="auto">
            <a:xfrm>
              <a:off x="10860303"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2577">
              <a:extLst>
                <a:ext uri="{FF2B5EF4-FFF2-40B4-BE49-F238E27FC236}">
                  <a16:creationId xmlns:a16="http://schemas.microsoft.com/office/drawing/2014/main" id="{0F82D6F1-9069-4232-B234-B435CDCD2A2D}"/>
                </a:ext>
              </a:extLst>
            </p:cNvPr>
            <p:cNvSpPr>
              <a:spLocks noChangeArrowheads="1"/>
            </p:cNvSpPr>
            <p:nvPr/>
          </p:nvSpPr>
          <p:spPr bwMode="auto">
            <a:xfrm>
              <a:off x="10868241"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2578">
              <a:extLst>
                <a:ext uri="{FF2B5EF4-FFF2-40B4-BE49-F238E27FC236}">
                  <a16:creationId xmlns:a16="http://schemas.microsoft.com/office/drawing/2014/main" id="{25FF067A-A1AC-43B4-A43A-066BD7F72ECA}"/>
                </a:ext>
              </a:extLst>
            </p:cNvPr>
            <p:cNvSpPr>
              <a:spLocks noChangeArrowheads="1"/>
            </p:cNvSpPr>
            <p:nvPr/>
          </p:nvSpPr>
          <p:spPr bwMode="auto">
            <a:xfrm>
              <a:off x="10876178"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Rectangle 2579">
              <a:extLst>
                <a:ext uri="{FF2B5EF4-FFF2-40B4-BE49-F238E27FC236}">
                  <a16:creationId xmlns:a16="http://schemas.microsoft.com/office/drawing/2014/main" id="{CE6DDC62-896F-4694-A57C-988DB87E73E8}"/>
                </a:ext>
              </a:extLst>
            </p:cNvPr>
            <p:cNvSpPr>
              <a:spLocks noChangeArrowheads="1"/>
            </p:cNvSpPr>
            <p:nvPr/>
          </p:nvSpPr>
          <p:spPr bwMode="auto">
            <a:xfrm>
              <a:off x="10884116" y="3872695"/>
              <a:ext cx="31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2580">
              <a:extLst>
                <a:ext uri="{FF2B5EF4-FFF2-40B4-BE49-F238E27FC236}">
                  <a16:creationId xmlns:a16="http://schemas.microsoft.com/office/drawing/2014/main" id="{2A066835-0BAD-4B1E-9968-C30515198931}"/>
                </a:ext>
              </a:extLst>
            </p:cNvPr>
            <p:cNvSpPr>
              <a:spLocks noChangeArrowheads="1"/>
            </p:cNvSpPr>
            <p:nvPr/>
          </p:nvSpPr>
          <p:spPr bwMode="auto">
            <a:xfrm>
              <a:off x="10892053" y="3872695"/>
              <a:ext cx="47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2581">
              <a:extLst>
                <a:ext uri="{FF2B5EF4-FFF2-40B4-BE49-F238E27FC236}">
                  <a16:creationId xmlns:a16="http://schemas.microsoft.com/office/drawing/2014/main" id="{497D701F-19F2-422A-94B8-002FC2625BE8}"/>
                </a:ext>
              </a:extLst>
            </p:cNvPr>
            <p:cNvSpPr>
              <a:spLocks noChangeArrowheads="1"/>
            </p:cNvSpPr>
            <p:nvPr/>
          </p:nvSpPr>
          <p:spPr bwMode="auto">
            <a:xfrm>
              <a:off x="10853953"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2582">
              <a:extLst>
                <a:ext uri="{FF2B5EF4-FFF2-40B4-BE49-F238E27FC236}">
                  <a16:creationId xmlns:a16="http://schemas.microsoft.com/office/drawing/2014/main" id="{E9790581-7611-4AD5-9857-071CFF2F8780}"/>
                </a:ext>
              </a:extLst>
            </p:cNvPr>
            <p:cNvSpPr>
              <a:spLocks noChangeArrowheads="1"/>
            </p:cNvSpPr>
            <p:nvPr/>
          </p:nvSpPr>
          <p:spPr bwMode="auto">
            <a:xfrm>
              <a:off x="10869828"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2583">
              <a:extLst>
                <a:ext uri="{FF2B5EF4-FFF2-40B4-BE49-F238E27FC236}">
                  <a16:creationId xmlns:a16="http://schemas.microsoft.com/office/drawing/2014/main" id="{44ACE2F9-EB1C-43E1-B5DA-B508D2E9F7C7}"/>
                </a:ext>
              </a:extLst>
            </p:cNvPr>
            <p:cNvSpPr>
              <a:spLocks noChangeArrowheads="1"/>
            </p:cNvSpPr>
            <p:nvPr/>
          </p:nvSpPr>
          <p:spPr bwMode="auto">
            <a:xfrm>
              <a:off x="10885703" y="3891745"/>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2584">
              <a:extLst>
                <a:ext uri="{FF2B5EF4-FFF2-40B4-BE49-F238E27FC236}">
                  <a16:creationId xmlns:a16="http://schemas.microsoft.com/office/drawing/2014/main" id="{ED68E656-710C-4C64-B81D-E26DCF53578B}"/>
                </a:ext>
              </a:extLst>
            </p:cNvPr>
            <p:cNvSpPr>
              <a:spLocks noChangeArrowheads="1"/>
            </p:cNvSpPr>
            <p:nvPr/>
          </p:nvSpPr>
          <p:spPr bwMode="auto">
            <a:xfrm>
              <a:off x="10853953"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2585">
              <a:extLst>
                <a:ext uri="{FF2B5EF4-FFF2-40B4-BE49-F238E27FC236}">
                  <a16:creationId xmlns:a16="http://schemas.microsoft.com/office/drawing/2014/main" id="{55298990-2C18-455B-9834-113E2A6F1D31}"/>
                </a:ext>
              </a:extLst>
            </p:cNvPr>
            <p:cNvSpPr>
              <a:spLocks noChangeArrowheads="1"/>
            </p:cNvSpPr>
            <p:nvPr/>
          </p:nvSpPr>
          <p:spPr bwMode="auto">
            <a:xfrm>
              <a:off x="10869828"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2586">
              <a:extLst>
                <a:ext uri="{FF2B5EF4-FFF2-40B4-BE49-F238E27FC236}">
                  <a16:creationId xmlns:a16="http://schemas.microsoft.com/office/drawing/2014/main" id="{937E88FE-FFB6-430B-A024-D0EEA5DBF368}"/>
                </a:ext>
              </a:extLst>
            </p:cNvPr>
            <p:cNvSpPr>
              <a:spLocks noChangeArrowheads="1"/>
            </p:cNvSpPr>
            <p:nvPr/>
          </p:nvSpPr>
          <p:spPr bwMode="auto">
            <a:xfrm>
              <a:off x="10885703" y="3906033"/>
              <a:ext cx="7938"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2587">
              <a:extLst>
                <a:ext uri="{FF2B5EF4-FFF2-40B4-BE49-F238E27FC236}">
                  <a16:creationId xmlns:a16="http://schemas.microsoft.com/office/drawing/2014/main" id="{ED7E3F4D-5979-4A63-A2C5-5FF5A331EA3B}"/>
                </a:ext>
              </a:extLst>
            </p:cNvPr>
            <p:cNvSpPr>
              <a:spLocks/>
            </p:cNvSpPr>
            <p:nvPr/>
          </p:nvSpPr>
          <p:spPr bwMode="auto">
            <a:xfrm>
              <a:off x="11366716" y="3753633"/>
              <a:ext cx="96838" cy="96838"/>
            </a:xfrm>
            <a:custGeom>
              <a:avLst/>
              <a:gdLst>
                <a:gd name="T0" fmla="*/ 0 w 153"/>
                <a:gd name="T1" fmla="*/ 0 h 154"/>
                <a:gd name="T2" fmla="*/ 0 w 153"/>
                <a:gd name="T3" fmla="*/ 154 h 154"/>
                <a:gd name="T4" fmla="*/ 153 w 153"/>
                <a:gd name="T5" fmla="*/ 154 h 154"/>
                <a:gd name="T6" fmla="*/ 0 w 153"/>
                <a:gd name="T7" fmla="*/ 0 h 154"/>
              </a:gdLst>
              <a:ahLst/>
              <a:cxnLst>
                <a:cxn ang="0">
                  <a:pos x="T0" y="T1"/>
                </a:cxn>
                <a:cxn ang="0">
                  <a:pos x="T2" y="T3"/>
                </a:cxn>
                <a:cxn ang="0">
                  <a:pos x="T4" y="T5"/>
                </a:cxn>
                <a:cxn ang="0">
                  <a:pos x="T6" y="T7"/>
                </a:cxn>
              </a:cxnLst>
              <a:rect l="0" t="0" r="r" b="b"/>
              <a:pathLst>
                <a:path w="153" h="154">
                  <a:moveTo>
                    <a:pt x="0" y="0"/>
                  </a:moveTo>
                  <a:lnTo>
                    <a:pt x="0" y="154"/>
                  </a:lnTo>
                  <a:lnTo>
                    <a:pt x="153" y="154"/>
                  </a:lnTo>
                  <a:cubicBezTo>
                    <a:pt x="153" y="69"/>
                    <a:pt x="85"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2588">
              <a:extLst>
                <a:ext uri="{FF2B5EF4-FFF2-40B4-BE49-F238E27FC236}">
                  <a16:creationId xmlns:a16="http://schemas.microsoft.com/office/drawing/2014/main" id="{A5557B4C-73E8-40C9-BCD1-2324EDE700FB}"/>
                </a:ext>
              </a:extLst>
            </p:cNvPr>
            <p:cNvSpPr>
              <a:spLocks/>
            </p:cNvSpPr>
            <p:nvPr/>
          </p:nvSpPr>
          <p:spPr bwMode="auto">
            <a:xfrm>
              <a:off x="11284166" y="3780620"/>
              <a:ext cx="136525" cy="152400"/>
            </a:xfrm>
            <a:custGeom>
              <a:avLst/>
              <a:gdLst>
                <a:gd name="T0" fmla="*/ 120 w 214"/>
                <a:gd name="T1" fmla="*/ 119 h 239"/>
                <a:gd name="T2" fmla="*/ 120 w 214"/>
                <a:gd name="T3" fmla="*/ 0 h 239"/>
                <a:gd name="T4" fmla="*/ 120 w 214"/>
                <a:gd name="T5" fmla="*/ 0 h 239"/>
                <a:gd name="T6" fmla="*/ 0 w 214"/>
                <a:gd name="T7" fmla="*/ 119 h 239"/>
                <a:gd name="T8" fmla="*/ 120 w 214"/>
                <a:gd name="T9" fmla="*/ 239 h 239"/>
                <a:gd name="T10" fmla="*/ 182 w 214"/>
                <a:gd name="T11" fmla="*/ 221 h 239"/>
                <a:gd name="T12" fmla="*/ 211 w 214"/>
                <a:gd name="T13" fmla="*/ 127 h 239"/>
                <a:gd name="T14" fmla="*/ 120 w 214"/>
                <a:gd name="T15" fmla="*/ 119 h 2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239">
                  <a:moveTo>
                    <a:pt x="120" y="119"/>
                  </a:moveTo>
                  <a:lnTo>
                    <a:pt x="120" y="0"/>
                  </a:lnTo>
                  <a:lnTo>
                    <a:pt x="120" y="0"/>
                  </a:lnTo>
                  <a:cubicBezTo>
                    <a:pt x="54" y="0"/>
                    <a:pt x="0" y="53"/>
                    <a:pt x="0" y="119"/>
                  </a:cubicBezTo>
                  <a:cubicBezTo>
                    <a:pt x="0" y="185"/>
                    <a:pt x="54" y="239"/>
                    <a:pt x="120" y="239"/>
                  </a:cubicBezTo>
                  <a:cubicBezTo>
                    <a:pt x="142" y="239"/>
                    <a:pt x="164" y="232"/>
                    <a:pt x="182" y="221"/>
                  </a:cubicBezTo>
                  <a:cubicBezTo>
                    <a:pt x="214" y="201"/>
                    <a:pt x="211" y="127"/>
                    <a:pt x="211" y="127"/>
                  </a:cubicBezTo>
                  <a:lnTo>
                    <a:pt x="120"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2589">
              <a:extLst>
                <a:ext uri="{FF2B5EF4-FFF2-40B4-BE49-F238E27FC236}">
                  <a16:creationId xmlns:a16="http://schemas.microsoft.com/office/drawing/2014/main" id="{72D5EC4A-019A-4C1B-B006-B3522EBCC7A9}"/>
                </a:ext>
              </a:extLst>
            </p:cNvPr>
            <p:cNvSpPr>
              <a:spLocks/>
            </p:cNvSpPr>
            <p:nvPr/>
          </p:nvSpPr>
          <p:spPr bwMode="auto">
            <a:xfrm>
              <a:off x="11360366" y="3856820"/>
              <a:ext cx="76200" cy="53975"/>
            </a:xfrm>
            <a:custGeom>
              <a:avLst/>
              <a:gdLst>
                <a:gd name="T0" fmla="*/ 84 w 119"/>
                <a:gd name="T1" fmla="*/ 85 h 85"/>
                <a:gd name="T2" fmla="*/ 119 w 119"/>
                <a:gd name="T3" fmla="*/ 0 h 85"/>
                <a:gd name="T4" fmla="*/ 0 w 119"/>
                <a:gd name="T5" fmla="*/ 0 h 85"/>
                <a:gd name="T6" fmla="*/ 84 w 119"/>
                <a:gd name="T7" fmla="*/ 85 h 85"/>
              </a:gdLst>
              <a:ahLst/>
              <a:cxnLst>
                <a:cxn ang="0">
                  <a:pos x="T0" y="T1"/>
                </a:cxn>
                <a:cxn ang="0">
                  <a:pos x="T2" y="T3"/>
                </a:cxn>
                <a:cxn ang="0">
                  <a:pos x="T4" y="T5"/>
                </a:cxn>
                <a:cxn ang="0">
                  <a:pos x="T6" y="T7"/>
                </a:cxn>
              </a:cxnLst>
              <a:rect l="0" t="0" r="r" b="b"/>
              <a:pathLst>
                <a:path w="119" h="85">
                  <a:moveTo>
                    <a:pt x="84" y="85"/>
                  </a:moveTo>
                  <a:cubicBezTo>
                    <a:pt x="106" y="63"/>
                    <a:pt x="119" y="33"/>
                    <a:pt x="119" y="0"/>
                  </a:cubicBezTo>
                  <a:lnTo>
                    <a:pt x="0" y="0"/>
                  </a:lnTo>
                  <a:lnTo>
                    <a:pt x="84"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590">
              <a:extLst>
                <a:ext uri="{FF2B5EF4-FFF2-40B4-BE49-F238E27FC236}">
                  <a16:creationId xmlns:a16="http://schemas.microsoft.com/office/drawing/2014/main" id="{6D198625-E4A3-4728-B3C1-AA3C14263F63}"/>
                </a:ext>
              </a:extLst>
            </p:cNvPr>
            <p:cNvSpPr>
              <a:spLocks noEditPoints="1"/>
            </p:cNvSpPr>
            <p:nvPr/>
          </p:nvSpPr>
          <p:spPr bwMode="auto">
            <a:xfrm>
              <a:off x="11249241" y="3850470"/>
              <a:ext cx="20638" cy="33338"/>
            </a:xfrm>
            <a:custGeom>
              <a:avLst/>
              <a:gdLst>
                <a:gd name="T0" fmla="*/ 16 w 33"/>
                <a:gd name="T1" fmla="*/ 26 h 51"/>
                <a:gd name="T2" fmla="*/ 8 w 33"/>
                <a:gd name="T3" fmla="*/ 17 h 51"/>
                <a:gd name="T4" fmla="*/ 16 w 33"/>
                <a:gd name="T5" fmla="*/ 8 h 51"/>
                <a:gd name="T6" fmla="*/ 25 w 33"/>
                <a:gd name="T7" fmla="*/ 17 h 51"/>
                <a:gd name="T8" fmla="*/ 16 w 33"/>
                <a:gd name="T9" fmla="*/ 26 h 51"/>
                <a:gd name="T10" fmla="*/ 16 w 33"/>
                <a:gd name="T11" fmla="*/ 0 h 51"/>
                <a:gd name="T12" fmla="*/ 0 w 33"/>
                <a:gd name="T13" fmla="*/ 17 h 51"/>
                <a:gd name="T14" fmla="*/ 16 w 33"/>
                <a:gd name="T15" fmla="*/ 51 h 51"/>
                <a:gd name="T16" fmla="*/ 33 w 33"/>
                <a:gd name="T17" fmla="*/ 17 h 51"/>
                <a:gd name="T18" fmla="*/ 16 w 3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1">
                  <a:moveTo>
                    <a:pt x="16" y="26"/>
                  </a:moveTo>
                  <a:cubicBezTo>
                    <a:pt x="11" y="26"/>
                    <a:pt x="8" y="22"/>
                    <a:pt x="8" y="17"/>
                  </a:cubicBezTo>
                  <a:cubicBezTo>
                    <a:pt x="8" y="12"/>
                    <a:pt x="11" y="8"/>
                    <a:pt x="16" y="8"/>
                  </a:cubicBezTo>
                  <a:cubicBezTo>
                    <a:pt x="21" y="8"/>
                    <a:pt x="25" y="12"/>
                    <a:pt x="25" y="17"/>
                  </a:cubicBezTo>
                  <a:cubicBezTo>
                    <a:pt x="25" y="22"/>
                    <a:pt x="21" y="26"/>
                    <a:pt x="16" y="26"/>
                  </a:cubicBezTo>
                  <a:close/>
                  <a:moveTo>
                    <a:pt x="16" y="0"/>
                  </a:moveTo>
                  <a:cubicBezTo>
                    <a:pt x="7" y="0"/>
                    <a:pt x="0" y="8"/>
                    <a:pt x="0" y="17"/>
                  </a:cubicBezTo>
                  <a:cubicBezTo>
                    <a:pt x="0" y="34"/>
                    <a:pt x="16" y="51"/>
                    <a:pt x="16" y="51"/>
                  </a:cubicBezTo>
                  <a:cubicBezTo>
                    <a:pt x="16" y="51"/>
                    <a:pt x="33" y="33"/>
                    <a:pt x="33" y="17"/>
                  </a:cubicBezTo>
                  <a:cubicBezTo>
                    <a:pt x="33" y="8"/>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591">
              <a:extLst>
                <a:ext uri="{FF2B5EF4-FFF2-40B4-BE49-F238E27FC236}">
                  <a16:creationId xmlns:a16="http://schemas.microsoft.com/office/drawing/2014/main" id="{1866E2B1-6A1D-4250-BE8E-5A751688349E}"/>
                </a:ext>
              </a:extLst>
            </p:cNvPr>
            <p:cNvSpPr>
              <a:spLocks noEditPoints="1"/>
            </p:cNvSpPr>
            <p:nvPr/>
          </p:nvSpPr>
          <p:spPr bwMode="auto">
            <a:xfrm>
              <a:off x="11196853" y="3798083"/>
              <a:ext cx="20638" cy="31750"/>
            </a:xfrm>
            <a:custGeom>
              <a:avLst/>
              <a:gdLst>
                <a:gd name="T0" fmla="*/ 17 w 34"/>
                <a:gd name="T1" fmla="*/ 26 h 51"/>
                <a:gd name="T2" fmla="*/ 8 w 34"/>
                <a:gd name="T3" fmla="*/ 17 h 51"/>
                <a:gd name="T4" fmla="*/ 17 w 34"/>
                <a:gd name="T5" fmla="*/ 8 h 51"/>
                <a:gd name="T6" fmla="*/ 26 w 34"/>
                <a:gd name="T7" fmla="*/ 17 h 51"/>
                <a:gd name="T8" fmla="*/ 17 w 34"/>
                <a:gd name="T9" fmla="*/ 26 h 51"/>
                <a:gd name="T10" fmla="*/ 17 w 34"/>
                <a:gd name="T11" fmla="*/ 0 h 51"/>
                <a:gd name="T12" fmla="*/ 0 w 34"/>
                <a:gd name="T13" fmla="*/ 17 h 51"/>
                <a:gd name="T14" fmla="*/ 17 w 34"/>
                <a:gd name="T15" fmla="*/ 51 h 51"/>
                <a:gd name="T16" fmla="*/ 34 w 34"/>
                <a:gd name="T17" fmla="*/ 17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6"/>
                  </a:moveTo>
                  <a:cubicBezTo>
                    <a:pt x="12" y="26"/>
                    <a:pt x="8" y="22"/>
                    <a:pt x="8" y="17"/>
                  </a:cubicBezTo>
                  <a:cubicBezTo>
                    <a:pt x="8" y="12"/>
                    <a:pt x="12" y="8"/>
                    <a:pt x="17" y="8"/>
                  </a:cubicBezTo>
                  <a:cubicBezTo>
                    <a:pt x="22" y="8"/>
                    <a:pt x="26" y="12"/>
                    <a:pt x="26" y="17"/>
                  </a:cubicBezTo>
                  <a:cubicBezTo>
                    <a:pt x="26" y="22"/>
                    <a:pt x="22" y="26"/>
                    <a:pt x="17" y="26"/>
                  </a:cubicBezTo>
                  <a:close/>
                  <a:moveTo>
                    <a:pt x="17" y="0"/>
                  </a:moveTo>
                  <a:cubicBezTo>
                    <a:pt x="8" y="0"/>
                    <a:pt x="0" y="8"/>
                    <a:pt x="0" y="17"/>
                  </a:cubicBezTo>
                  <a:cubicBezTo>
                    <a:pt x="0" y="34"/>
                    <a:pt x="17" y="51"/>
                    <a:pt x="17" y="51"/>
                  </a:cubicBezTo>
                  <a:cubicBezTo>
                    <a:pt x="17" y="51"/>
                    <a:pt x="34" y="33"/>
                    <a:pt x="34" y="17"/>
                  </a:cubicBezTo>
                  <a:cubicBezTo>
                    <a:pt x="34" y="8"/>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592">
              <a:extLst>
                <a:ext uri="{FF2B5EF4-FFF2-40B4-BE49-F238E27FC236}">
                  <a16:creationId xmlns:a16="http://schemas.microsoft.com/office/drawing/2014/main" id="{345D195B-F32B-4DF8-A129-57973DC98A4A}"/>
                </a:ext>
              </a:extLst>
            </p:cNvPr>
            <p:cNvSpPr>
              <a:spLocks noEditPoints="1"/>
            </p:cNvSpPr>
            <p:nvPr/>
          </p:nvSpPr>
          <p:spPr bwMode="auto">
            <a:xfrm>
              <a:off x="11060328" y="3898095"/>
              <a:ext cx="20638" cy="33338"/>
            </a:xfrm>
            <a:custGeom>
              <a:avLst/>
              <a:gdLst>
                <a:gd name="T0" fmla="*/ 16 w 33"/>
                <a:gd name="T1" fmla="*/ 26 h 51"/>
                <a:gd name="T2" fmla="*/ 8 w 33"/>
                <a:gd name="T3" fmla="*/ 17 h 51"/>
                <a:gd name="T4" fmla="*/ 16 w 33"/>
                <a:gd name="T5" fmla="*/ 8 h 51"/>
                <a:gd name="T6" fmla="*/ 25 w 33"/>
                <a:gd name="T7" fmla="*/ 17 h 51"/>
                <a:gd name="T8" fmla="*/ 16 w 33"/>
                <a:gd name="T9" fmla="*/ 26 h 51"/>
                <a:gd name="T10" fmla="*/ 16 w 33"/>
                <a:gd name="T11" fmla="*/ 0 h 51"/>
                <a:gd name="T12" fmla="*/ 0 w 33"/>
                <a:gd name="T13" fmla="*/ 17 h 51"/>
                <a:gd name="T14" fmla="*/ 16 w 33"/>
                <a:gd name="T15" fmla="*/ 51 h 51"/>
                <a:gd name="T16" fmla="*/ 33 w 33"/>
                <a:gd name="T17" fmla="*/ 17 h 51"/>
                <a:gd name="T18" fmla="*/ 16 w 33"/>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51">
                  <a:moveTo>
                    <a:pt x="16" y="26"/>
                  </a:moveTo>
                  <a:cubicBezTo>
                    <a:pt x="12" y="26"/>
                    <a:pt x="8" y="22"/>
                    <a:pt x="8" y="17"/>
                  </a:cubicBezTo>
                  <a:cubicBezTo>
                    <a:pt x="8" y="12"/>
                    <a:pt x="12" y="8"/>
                    <a:pt x="16" y="8"/>
                  </a:cubicBezTo>
                  <a:cubicBezTo>
                    <a:pt x="21" y="8"/>
                    <a:pt x="25" y="12"/>
                    <a:pt x="25" y="17"/>
                  </a:cubicBezTo>
                  <a:cubicBezTo>
                    <a:pt x="25" y="22"/>
                    <a:pt x="21" y="26"/>
                    <a:pt x="16" y="26"/>
                  </a:cubicBezTo>
                  <a:close/>
                  <a:moveTo>
                    <a:pt x="16" y="0"/>
                  </a:moveTo>
                  <a:cubicBezTo>
                    <a:pt x="7" y="0"/>
                    <a:pt x="0" y="7"/>
                    <a:pt x="0" y="17"/>
                  </a:cubicBezTo>
                  <a:cubicBezTo>
                    <a:pt x="0" y="33"/>
                    <a:pt x="16" y="51"/>
                    <a:pt x="16" y="51"/>
                  </a:cubicBezTo>
                  <a:cubicBezTo>
                    <a:pt x="16" y="51"/>
                    <a:pt x="33" y="32"/>
                    <a:pt x="33" y="17"/>
                  </a:cubicBezTo>
                  <a:cubicBezTo>
                    <a:pt x="33" y="7"/>
                    <a:pt x="2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2593">
              <a:extLst>
                <a:ext uri="{FF2B5EF4-FFF2-40B4-BE49-F238E27FC236}">
                  <a16:creationId xmlns:a16="http://schemas.microsoft.com/office/drawing/2014/main" id="{04717572-9889-483A-9700-30F61D1B65E4}"/>
                </a:ext>
              </a:extLst>
            </p:cNvPr>
            <p:cNvSpPr>
              <a:spLocks noEditPoints="1"/>
            </p:cNvSpPr>
            <p:nvPr/>
          </p:nvSpPr>
          <p:spPr bwMode="auto">
            <a:xfrm>
              <a:off x="11058741" y="3767920"/>
              <a:ext cx="22225" cy="31750"/>
            </a:xfrm>
            <a:custGeom>
              <a:avLst/>
              <a:gdLst>
                <a:gd name="T0" fmla="*/ 17 w 34"/>
                <a:gd name="T1" fmla="*/ 25 h 51"/>
                <a:gd name="T2" fmla="*/ 8 w 34"/>
                <a:gd name="T3" fmla="*/ 17 h 51"/>
                <a:gd name="T4" fmla="*/ 17 w 34"/>
                <a:gd name="T5" fmla="*/ 8 h 51"/>
                <a:gd name="T6" fmla="*/ 26 w 34"/>
                <a:gd name="T7" fmla="*/ 17 h 51"/>
                <a:gd name="T8" fmla="*/ 17 w 34"/>
                <a:gd name="T9" fmla="*/ 25 h 51"/>
                <a:gd name="T10" fmla="*/ 17 w 34"/>
                <a:gd name="T11" fmla="*/ 0 h 51"/>
                <a:gd name="T12" fmla="*/ 0 w 34"/>
                <a:gd name="T13" fmla="*/ 16 h 51"/>
                <a:gd name="T14" fmla="*/ 17 w 34"/>
                <a:gd name="T15" fmla="*/ 51 h 51"/>
                <a:gd name="T16" fmla="*/ 34 w 34"/>
                <a:gd name="T17" fmla="*/ 16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5"/>
                  </a:moveTo>
                  <a:cubicBezTo>
                    <a:pt x="12" y="25"/>
                    <a:pt x="8" y="22"/>
                    <a:pt x="8" y="17"/>
                  </a:cubicBezTo>
                  <a:cubicBezTo>
                    <a:pt x="8" y="12"/>
                    <a:pt x="12" y="8"/>
                    <a:pt x="17" y="8"/>
                  </a:cubicBezTo>
                  <a:cubicBezTo>
                    <a:pt x="22" y="8"/>
                    <a:pt x="26" y="12"/>
                    <a:pt x="26" y="17"/>
                  </a:cubicBezTo>
                  <a:cubicBezTo>
                    <a:pt x="26" y="22"/>
                    <a:pt x="22" y="25"/>
                    <a:pt x="17" y="25"/>
                  </a:cubicBezTo>
                  <a:close/>
                  <a:moveTo>
                    <a:pt x="17" y="0"/>
                  </a:moveTo>
                  <a:cubicBezTo>
                    <a:pt x="8" y="0"/>
                    <a:pt x="0" y="7"/>
                    <a:pt x="0" y="16"/>
                  </a:cubicBezTo>
                  <a:cubicBezTo>
                    <a:pt x="0" y="33"/>
                    <a:pt x="17" y="51"/>
                    <a:pt x="17" y="51"/>
                  </a:cubicBezTo>
                  <a:cubicBezTo>
                    <a:pt x="17" y="51"/>
                    <a:pt x="34" y="32"/>
                    <a:pt x="34" y="16"/>
                  </a:cubicBezTo>
                  <a:cubicBezTo>
                    <a:pt x="34" y="7"/>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2594">
              <a:extLst>
                <a:ext uri="{FF2B5EF4-FFF2-40B4-BE49-F238E27FC236}">
                  <a16:creationId xmlns:a16="http://schemas.microsoft.com/office/drawing/2014/main" id="{643187C3-8709-4CEB-9F09-3941729A67CF}"/>
                </a:ext>
              </a:extLst>
            </p:cNvPr>
            <p:cNvSpPr>
              <a:spLocks noEditPoints="1"/>
            </p:cNvSpPr>
            <p:nvPr/>
          </p:nvSpPr>
          <p:spPr bwMode="auto">
            <a:xfrm>
              <a:off x="11015878" y="3761570"/>
              <a:ext cx="22225" cy="33338"/>
            </a:xfrm>
            <a:custGeom>
              <a:avLst/>
              <a:gdLst>
                <a:gd name="T0" fmla="*/ 17 w 34"/>
                <a:gd name="T1" fmla="*/ 26 h 51"/>
                <a:gd name="T2" fmla="*/ 8 w 34"/>
                <a:gd name="T3" fmla="*/ 17 h 51"/>
                <a:gd name="T4" fmla="*/ 17 w 34"/>
                <a:gd name="T5" fmla="*/ 9 h 51"/>
                <a:gd name="T6" fmla="*/ 26 w 34"/>
                <a:gd name="T7" fmla="*/ 17 h 51"/>
                <a:gd name="T8" fmla="*/ 17 w 34"/>
                <a:gd name="T9" fmla="*/ 26 h 51"/>
                <a:gd name="T10" fmla="*/ 17 w 34"/>
                <a:gd name="T11" fmla="*/ 0 h 51"/>
                <a:gd name="T12" fmla="*/ 0 w 34"/>
                <a:gd name="T13" fmla="*/ 17 h 51"/>
                <a:gd name="T14" fmla="*/ 17 w 34"/>
                <a:gd name="T15" fmla="*/ 51 h 51"/>
                <a:gd name="T16" fmla="*/ 34 w 34"/>
                <a:gd name="T17" fmla="*/ 17 h 51"/>
                <a:gd name="T18" fmla="*/ 17 w 34"/>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51">
                  <a:moveTo>
                    <a:pt x="17" y="26"/>
                  </a:moveTo>
                  <a:cubicBezTo>
                    <a:pt x="12" y="26"/>
                    <a:pt x="8" y="22"/>
                    <a:pt x="8" y="17"/>
                  </a:cubicBezTo>
                  <a:cubicBezTo>
                    <a:pt x="8" y="13"/>
                    <a:pt x="12" y="9"/>
                    <a:pt x="17" y="9"/>
                  </a:cubicBezTo>
                  <a:cubicBezTo>
                    <a:pt x="22" y="9"/>
                    <a:pt x="26" y="13"/>
                    <a:pt x="26" y="17"/>
                  </a:cubicBezTo>
                  <a:cubicBezTo>
                    <a:pt x="26" y="22"/>
                    <a:pt x="22" y="26"/>
                    <a:pt x="17" y="26"/>
                  </a:cubicBezTo>
                  <a:close/>
                  <a:moveTo>
                    <a:pt x="17" y="0"/>
                  </a:moveTo>
                  <a:cubicBezTo>
                    <a:pt x="8" y="0"/>
                    <a:pt x="0" y="8"/>
                    <a:pt x="0" y="17"/>
                  </a:cubicBezTo>
                  <a:cubicBezTo>
                    <a:pt x="0" y="34"/>
                    <a:pt x="17" y="51"/>
                    <a:pt x="17" y="51"/>
                  </a:cubicBezTo>
                  <a:cubicBezTo>
                    <a:pt x="17" y="51"/>
                    <a:pt x="34" y="33"/>
                    <a:pt x="34" y="17"/>
                  </a:cubicBezTo>
                  <a:cubicBezTo>
                    <a:pt x="34" y="8"/>
                    <a:pt x="26" y="0"/>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2595">
              <a:extLst>
                <a:ext uri="{FF2B5EF4-FFF2-40B4-BE49-F238E27FC236}">
                  <a16:creationId xmlns:a16="http://schemas.microsoft.com/office/drawing/2014/main" id="{663FA6FA-170A-49BE-B3C9-D26E89500848}"/>
                </a:ext>
              </a:extLst>
            </p:cNvPr>
            <p:cNvSpPr>
              <a:spLocks noEditPoints="1"/>
            </p:cNvSpPr>
            <p:nvPr/>
          </p:nvSpPr>
          <p:spPr bwMode="auto">
            <a:xfrm>
              <a:off x="11382591" y="3790145"/>
              <a:ext cx="46038" cy="42863"/>
            </a:xfrm>
            <a:custGeom>
              <a:avLst/>
              <a:gdLst>
                <a:gd name="T0" fmla="*/ 55 w 71"/>
                <a:gd name="T1" fmla="*/ 41 h 69"/>
                <a:gd name="T2" fmla="*/ 49 w 71"/>
                <a:gd name="T3" fmla="*/ 44 h 69"/>
                <a:gd name="T4" fmla="*/ 47 w 71"/>
                <a:gd name="T5" fmla="*/ 52 h 69"/>
                <a:gd name="T6" fmla="*/ 49 w 71"/>
                <a:gd name="T7" fmla="*/ 60 h 69"/>
                <a:gd name="T8" fmla="*/ 55 w 71"/>
                <a:gd name="T9" fmla="*/ 63 h 69"/>
                <a:gd name="T10" fmla="*/ 61 w 71"/>
                <a:gd name="T11" fmla="*/ 60 h 69"/>
                <a:gd name="T12" fmla="*/ 63 w 71"/>
                <a:gd name="T13" fmla="*/ 52 h 69"/>
                <a:gd name="T14" fmla="*/ 61 w 71"/>
                <a:gd name="T15" fmla="*/ 44 h 69"/>
                <a:gd name="T16" fmla="*/ 55 w 71"/>
                <a:gd name="T17" fmla="*/ 41 h 69"/>
                <a:gd name="T18" fmla="*/ 55 w 71"/>
                <a:gd name="T19" fmla="*/ 69 h 69"/>
                <a:gd name="T20" fmla="*/ 43 w 71"/>
                <a:gd name="T21" fmla="*/ 65 h 69"/>
                <a:gd name="T22" fmla="*/ 39 w 71"/>
                <a:gd name="T23" fmla="*/ 53 h 69"/>
                <a:gd name="T24" fmla="*/ 43 w 71"/>
                <a:gd name="T25" fmla="*/ 39 h 69"/>
                <a:gd name="T26" fmla="*/ 56 w 71"/>
                <a:gd name="T27" fmla="*/ 35 h 69"/>
                <a:gd name="T28" fmla="*/ 67 w 71"/>
                <a:gd name="T29" fmla="*/ 39 h 69"/>
                <a:gd name="T30" fmla="*/ 71 w 71"/>
                <a:gd name="T31" fmla="*/ 52 h 69"/>
                <a:gd name="T32" fmla="*/ 66 w 71"/>
                <a:gd name="T33" fmla="*/ 65 h 69"/>
                <a:gd name="T34" fmla="*/ 55 w 71"/>
                <a:gd name="T35" fmla="*/ 69 h 69"/>
                <a:gd name="T36" fmla="*/ 61 w 71"/>
                <a:gd name="T37" fmla="*/ 1 h 69"/>
                <a:gd name="T38" fmla="*/ 17 w 71"/>
                <a:gd name="T39" fmla="*/ 69 h 69"/>
                <a:gd name="T40" fmla="*/ 11 w 71"/>
                <a:gd name="T41" fmla="*/ 69 h 69"/>
                <a:gd name="T42" fmla="*/ 54 w 71"/>
                <a:gd name="T43" fmla="*/ 1 h 69"/>
                <a:gd name="T44" fmla="*/ 61 w 71"/>
                <a:gd name="T45" fmla="*/ 1 h 69"/>
                <a:gd name="T46" fmla="*/ 16 w 71"/>
                <a:gd name="T47" fmla="*/ 7 h 69"/>
                <a:gd name="T48" fmla="*/ 10 w 71"/>
                <a:gd name="T49" fmla="*/ 10 h 69"/>
                <a:gd name="T50" fmla="*/ 7 w 71"/>
                <a:gd name="T51" fmla="*/ 18 h 69"/>
                <a:gd name="T52" fmla="*/ 10 w 71"/>
                <a:gd name="T53" fmla="*/ 26 h 69"/>
                <a:gd name="T54" fmla="*/ 16 w 71"/>
                <a:gd name="T55" fmla="*/ 28 h 69"/>
                <a:gd name="T56" fmla="*/ 22 w 71"/>
                <a:gd name="T57" fmla="*/ 26 h 69"/>
                <a:gd name="T58" fmla="*/ 24 w 71"/>
                <a:gd name="T59" fmla="*/ 17 h 69"/>
                <a:gd name="T60" fmla="*/ 22 w 71"/>
                <a:gd name="T61" fmla="*/ 10 h 69"/>
                <a:gd name="T62" fmla="*/ 16 w 71"/>
                <a:gd name="T63" fmla="*/ 7 h 69"/>
                <a:gd name="T64" fmla="*/ 15 w 71"/>
                <a:gd name="T65" fmla="*/ 35 h 69"/>
                <a:gd name="T66" fmla="*/ 4 w 71"/>
                <a:gd name="T67" fmla="*/ 30 h 69"/>
                <a:gd name="T68" fmla="*/ 0 w 71"/>
                <a:gd name="T69" fmla="*/ 18 h 69"/>
                <a:gd name="T70" fmla="*/ 4 w 71"/>
                <a:gd name="T71" fmla="*/ 5 h 69"/>
                <a:gd name="T72" fmla="*/ 16 w 71"/>
                <a:gd name="T73" fmla="*/ 0 h 69"/>
                <a:gd name="T74" fmla="*/ 28 w 71"/>
                <a:gd name="T75" fmla="*/ 5 h 69"/>
                <a:gd name="T76" fmla="*/ 32 w 71"/>
                <a:gd name="T77" fmla="*/ 17 h 69"/>
                <a:gd name="T78" fmla="*/ 27 w 71"/>
                <a:gd name="T79" fmla="*/ 30 h 69"/>
                <a:gd name="T80" fmla="*/ 15 w 71"/>
                <a:gd name="T81" fmla="*/ 3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 h="69">
                  <a:moveTo>
                    <a:pt x="55" y="41"/>
                  </a:moveTo>
                  <a:cubicBezTo>
                    <a:pt x="53" y="41"/>
                    <a:pt x="51" y="42"/>
                    <a:pt x="49" y="44"/>
                  </a:cubicBezTo>
                  <a:cubicBezTo>
                    <a:pt x="48" y="46"/>
                    <a:pt x="47" y="49"/>
                    <a:pt x="47" y="52"/>
                  </a:cubicBezTo>
                  <a:cubicBezTo>
                    <a:pt x="47" y="56"/>
                    <a:pt x="48" y="58"/>
                    <a:pt x="49" y="60"/>
                  </a:cubicBezTo>
                  <a:cubicBezTo>
                    <a:pt x="51" y="62"/>
                    <a:pt x="53" y="63"/>
                    <a:pt x="55" y="63"/>
                  </a:cubicBezTo>
                  <a:cubicBezTo>
                    <a:pt x="58" y="63"/>
                    <a:pt x="60" y="62"/>
                    <a:pt x="61" y="60"/>
                  </a:cubicBezTo>
                  <a:cubicBezTo>
                    <a:pt x="62" y="58"/>
                    <a:pt x="63" y="55"/>
                    <a:pt x="63" y="52"/>
                  </a:cubicBezTo>
                  <a:cubicBezTo>
                    <a:pt x="63" y="49"/>
                    <a:pt x="63" y="46"/>
                    <a:pt x="61" y="44"/>
                  </a:cubicBezTo>
                  <a:cubicBezTo>
                    <a:pt x="60" y="42"/>
                    <a:pt x="58" y="41"/>
                    <a:pt x="55" y="41"/>
                  </a:cubicBezTo>
                  <a:close/>
                  <a:moveTo>
                    <a:pt x="55" y="69"/>
                  </a:moveTo>
                  <a:cubicBezTo>
                    <a:pt x="50" y="69"/>
                    <a:pt x="46" y="68"/>
                    <a:pt x="43" y="65"/>
                  </a:cubicBezTo>
                  <a:cubicBezTo>
                    <a:pt x="40" y="62"/>
                    <a:pt x="39" y="58"/>
                    <a:pt x="39" y="53"/>
                  </a:cubicBezTo>
                  <a:cubicBezTo>
                    <a:pt x="39" y="47"/>
                    <a:pt x="41" y="43"/>
                    <a:pt x="43" y="39"/>
                  </a:cubicBezTo>
                  <a:cubicBezTo>
                    <a:pt x="46" y="36"/>
                    <a:pt x="51" y="35"/>
                    <a:pt x="56" y="35"/>
                  </a:cubicBezTo>
                  <a:cubicBezTo>
                    <a:pt x="60" y="35"/>
                    <a:pt x="64" y="36"/>
                    <a:pt x="67" y="39"/>
                  </a:cubicBezTo>
                  <a:cubicBezTo>
                    <a:pt x="70" y="42"/>
                    <a:pt x="71" y="46"/>
                    <a:pt x="71" y="52"/>
                  </a:cubicBezTo>
                  <a:cubicBezTo>
                    <a:pt x="71" y="57"/>
                    <a:pt x="70" y="61"/>
                    <a:pt x="66" y="65"/>
                  </a:cubicBezTo>
                  <a:cubicBezTo>
                    <a:pt x="63" y="68"/>
                    <a:pt x="59" y="69"/>
                    <a:pt x="55" y="69"/>
                  </a:cubicBezTo>
                  <a:close/>
                  <a:moveTo>
                    <a:pt x="61" y="1"/>
                  </a:moveTo>
                  <a:lnTo>
                    <a:pt x="17" y="69"/>
                  </a:lnTo>
                  <a:lnTo>
                    <a:pt x="11" y="69"/>
                  </a:lnTo>
                  <a:lnTo>
                    <a:pt x="54" y="1"/>
                  </a:lnTo>
                  <a:lnTo>
                    <a:pt x="61" y="1"/>
                  </a:lnTo>
                  <a:close/>
                  <a:moveTo>
                    <a:pt x="16" y="7"/>
                  </a:moveTo>
                  <a:cubicBezTo>
                    <a:pt x="13" y="7"/>
                    <a:pt x="11" y="8"/>
                    <a:pt x="10" y="10"/>
                  </a:cubicBezTo>
                  <a:cubicBezTo>
                    <a:pt x="8" y="12"/>
                    <a:pt x="7" y="14"/>
                    <a:pt x="7" y="18"/>
                  </a:cubicBezTo>
                  <a:cubicBezTo>
                    <a:pt x="7" y="21"/>
                    <a:pt x="8" y="24"/>
                    <a:pt x="10" y="26"/>
                  </a:cubicBezTo>
                  <a:cubicBezTo>
                    <a:pt x="11" y="28"/>
                    <a:pt x="13" y="28"/>
                    <a:pt x="16" y="28"/>
                  </a:cubicBezTo>
                  <a:cubicBezTo>
                    <a:pt x="18" y="28"/>
                    <a:pt x="20" y="27"/>
                    <a:pt x="22" y="26"/>
                  </a:cubicBezTo>
                  <a:cubicBezTo>
                    <a:pt x="23" y="24"/>
                    <a:pt x="24" y="21"/>
                    <a:pt x="24" y="17"/>
                  </a:cubicBezTo>
                  <a:cubicBezTo>
                    <a:pt x="24" y="14"/>
                    <a:pt x="23" y="11"/>
                    <a:pt x="22" y="10"/>
                  </a:cubicBezTo>
                  <a:cubicBezTo>
                    <a:pt x="20" y="8"/>
                    <a:pt x="18" y="7"/>
                    <a:pt x="16" y="7"/>
                  </a:cubicBezTo>
                  <a:close/>
                  <a:moveTo>
                    <a:pt x="15" y="35"/>
                  </a:moveTo>
                  <a:cubicBezTo>
                    <a:pt x="10" y="35"/>
                    <a:pt x="7" y="33"/>
                    <a:pt x="4" y="30"/>
                  </a:cubicBezTo>
                  <a:cubicBezTo>
                    <a:pt x="1" y="27"/>
                    <a:pt x="0" y="23"/>
                    <a:pt x="0" y="18"/>
                  </a:cubicBezTo>
                  <a:cubicBezTo>
                    <a:pt x="0" y="13"/>
                    <a:pt x="1" y="8"/>
                    <a:pt x="4" y="5"/>
                  </a:cubicBezTo>
                  <a:cubicBezTo>
                    <a:pt x="7" y="2"/>
                    <a:pt x="11" y="0"/>
                    <a:pt x="16" y="0"/>
                  </a:cubicBezTo>
                  <a:cubicBezTo>
                    <a:pt x="21" y="0"/>
                    <a:pt x="25" y="2"/>
                    <a:pt x="28" y="5"/>
                  </a:cubicBezTo>
                  <a:cubicBezTo>
                    <a:pt x="30" y="8"/>
                    <a:pt x="32" y="12"/>
                    <a:pt x="32" y="17"/>
                  </a:cubicBezTo>
                  <a:cubicBezTo>
                    <a:pt x="32" y="22"/>
                    <a:pt x="30" y="27"/>
                    <a:pt x="27" y="30"/>
                  </a:cubicBezTo>
                  <a:cubicBezTo>
                    <a:pt x="24" y="33"/>
                    <a:pt x="20" y="35"/>
                    <a:pt x="15"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596">
              <a:extLst>
                <a:ext uri="{FF2B5EF4-FFF2-40B4-BE49-F238E27FC236}">
                  <a16:creationId xmlns:a16="http://schemas.microsoft.com/office/drawing/2014/main" id="{651C56F4-EDC9-46BC-AEAD-8C43D267AB6C}"/>
                </a:ext>
              </a:extLst>
            </p:cNvPr>
            <p:cNvSpPr>
              <a:spLocks/>
            </p:cNvSpPr>
            <p:nvPr/>
          </p:nvSpPr>
          <p:spPr bwMode="auto">
            <a:xfrm>
              <a:off x="11360366" y="3856820"/>
              <a:ext cx="53975" cy="65088"/>
            </a:xfrm>
            <a:custGeom>
              <a:avLst/>
              <a:gdLst>
                <a:gd name="T0" fmla="*/ 84 w 84"/>
                <a:gd name="T1" fmla="*/ 85 h 102"/>
                <a:gd name="T2" fmla="*/ 0 w 84"/>
                <a:gd name="T3" fmla="*/ 0 h 102"/>
                <a:gd name="T4" fmla="*/ 62 w 84"/>
                <a:gd name="T5" fmla="*/ 102 h 102"/>
                <a:gd name="T6" fmla="*/ 84 w 84"/>
                <a:gd name="T7" fmla="*/ 85 h 102"/>
              </a:gdLst>
              <a:ahLst/>
              <a:cxnLst>
                <a:cxn ang="0">
                  <a:pos x="T0" y="T1"/>
                </a:cxn>
                <a:cxn ang="0">
                  <a:pos x="T2" y="T3"/>
                </a:cxn>
                <a:cxn ang="0">
                  <a:pos x="T4" y="T5"/>
                </a:cxn>
                <a:cxn ang="0">
                  <a:pos x="T6" y="T7"/>
                </a:cxn>
              </a:cxnLst>
              <a:rect l="0" t="0" r="r" b="b"/>
              <a:pathLst>
                <a:path w="84" h="102">
                  <a:moveTo>
                    <a:pt x="84" y="85"/>
                  </a:moveTo>
                  <a:lnTo>
                    <a:pt x="0" y="0"/>
                  </a:lnTo>
                  <a:lnTo>
                    <a:pt x="62" y="102"/>
                  </a:lnTo>
                  <a:cubicBezTo>
                    <a:pt x="70" y="97"/>
                    <a:pt x="77" y="91"/>
                    <a:pt x="84"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Rectangle 1">
            <a:extLst>
              <a:ext uri="{FF2B5EF4-FFF2-40B4-BE49-F238E27FC236}">
                <a16:creationId xmlns:a16="http://schemas.microsoft.com/office/drawing/2014/main" id="{F84BA6D8-7167-4588-A493-D02004086503}"/>
              </a:ext>
            </a:extLst>
          </p:cNvPr>
          <p:cNvSpPr/>
          <p:nvPr/>
        </p:nvSpPr>
        <p:spPr>
          <a:xfrm>
            <a:off x="557667" y="3100620"/>
            <a:ext cx="7169274" cy="2985433"/>
          </a:xfrm>
          <a:prstGeom prst="rect">
            <a:avLst/>
          </a:prstGeom>
        </p:spPr>
        <p:txBody>
          <a:bodyPr wrap="square">
            <a:spAutoFit/>
          </a:bodyPr>
          <a:lstStyle/>
          <a:p>
            <a:r>
              <a:rPr lang="en-US" sz="2400" dirty="0">
                <a:solidFill>
                  <a:srgbClr val="000000"/>
                </a:solidFill>
                <a:latin typeface="Segoe UI Semilight" panose="020B0402040204020203" pitchFamily="34" charset="0"/>
                <a:cs typeface="Segoe UI Semilight" panose="020B0402040204020203" pitchFamily="34" charset="0"/>
              </a:rPr>
              <a:t>Key tasks of SharePoint administrators:</a:t>
            </a:r>
          </a:p>
          <a:p>
            <a:endParaRPr lang="en-US" sz="2400" dirty="0">
              <a:solidFill>
                <a:srgbClr val="000000"/>
              </a:solidFill>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Create, delete, and restore SharePoint sites.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Register hub sites.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site storage limits.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site administrators.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sharing settings at the organization level.</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Manage advanced SharePoint features.</a:t>
            </a:r>
          </a:p>
          <a:p>
            <a:pPr marL="342900" indent="-342900">
              <a:buFont typeface="Arial" panose="020B0604020202020204" pitchFamily="34" charset="0"/>
              <a:buChar char="•"/>
            </a:pPr>
            <a:r>
              <a:rPr lang="en-US" sz="2000" dirty="0">
                <a:solidFill>
                  <a:srgbClr val="000000"/>
                </a:solidFill>
                <a:latin typeface="Segoe UI Semilight" panose="020B0402040204020203" pitchFamily="34" charset="0"/>
                <a:cs typeface="Segoe UI Semilight" panose="020B0402040204020203" pitchFamily="34" charset="0"/>
              </a:rPr>
              <a:t>View reports to monitor file and user activity.</a:t>
            </a:r>
          </a:p>
        </p:txBody>
      </p:sp>
    </p:spTree>
    <p:extLst>
      <p:ext uri="{BB962C8B-B14F-4D97-AF65-F5344CB8AC3E}">
        <p14:creationId xmlns:p14="http://schemas.microsoft.com/office/powerpoint/2010/main" val="304234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SharePoint Admin Center </a:t>
            </a:r>
            <a:r>
              <a:rPr lang="en-US" sz="2400" dirty="0">
                <a:latin typeface="+mn-lt"/>
              </a:rPr>
              <a:t>(1/2)</a:t>
            </a:r>
            <a:endParaRPr lang="en-US" dirty="0"/>
          </a:p>
        </p:txBody>
      </p:sp>
      <p:pic>
        <p:nvPicPr>
          <p:cNvPr id="3" name="Picture 2" descr="New SharePoint admin center">
            <a:extLst>
              <a:ext uri="{FF2B5EF4-FFF2-40B4-BE49-F238E27FC236}">
                <a16:creationId xmlns:a16="http://schemas.microsoft.com/office/drawing/2014/main" id="{DEC92747-3E2B-48AC-AF8F-6762F8F7F234}"/>
              </a:ext>
            </a:extLst>
          </p:cNvPr>
          <p:cNvPicPr>
            <a:picLocks noChangeAspect="1"/>
          </p:cNvPicPr>
          <p:nvPr/>
        </p:nvPicPr>
        <p:blipFill>
          <a:blip r:embed="rId3"/>
          <a:stretch>
            <a:fillRect/>
          </a:stretch>
        </p:blipFill>
        <p:spPr>
          <a:xfrm>
            <a:off x="1525701" y="2245344"/>
            <a:ext cx="9140598" cy="4320556"/>
          </a:xfrm>
          <a:prstGeom prst="rect">
            <a:avLst/>
          </a:prstGeom>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550788CA-6E5D-4371-9223-7BE177502820}"/>
              </a:ext>
            </a:extLst>
          </p:cNvPr>
          <p:cNvSpPr txBox="1"/>
          <p:nvPr/>
        </p:nvSpPr>
        <p:spPr>
          <a:xfrm>
            <a:off x="470689" y="1191778"/>
            <a:ext cx="11138699" cy="830997"/>
          </a:xfrm>
          <a:prstGeom prst="rect">
            <a:avLst/>
          </a:prstGeom>
          <a:noFill/>
        </p:spPr>
        <p:txBody>
          <a:bodyPr wrap="square">
            <a:spAutoFit/>
          </a:bodyPr>
          <a:lstStyle/>
          <a:p>
            <a:r>
              <a:rPr lang="en-US" sz="2400" b="0" i="0" dirty="0">
                <a:solidFill>
                  <a:srgbClr val="000000"/>
                </a:solidFill>
                <a:effectLst/>
                <a:latin typeface="Segoe UI Semilight" panose="020B0402040204020203" pitchFamily="34" charset="0"/>
                <a:cs typeface="Segoe UI Semilight" panose="020B0402040204020203" pitchFamily="34" charset="0"/>
              </a:rPr>
              <a:t>The new SharePoint admin center provides a consistent admin experience across services in Microsoft 365 with modern principles.</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76291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6172</Words>
  <Application>Microsoft Office PowerPoint</Application>
  <PresentationFormat>Widescreen</PresentationFormat>
  <Paragraphs>562</Paragraphs>
  <Slides>46</Slides>
  <Notes>43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Calibri Light</vt:lpstr>
      <vt:lpstr>Lucida Console</vt:lpstr>
      <vt:lpstr>Segoe</vt:lpstr>
      <vt:lpstr>Segoe UI</vt:lpstr>
      <vt:lpstr>Segoe UI Semibold</vt:lpstr>
      <vt:lpstr>Segoe UI Semilight</vt:lpstr>
      <vt:lpstr>Wingdings</vt:lpstr>
      <vt:lpstr>Office Theme</vt:lpstr>
      <vt:lpstr>PowerPoint Presentation</vt:lpstr>
      <vt:lpstr>Lesson Introduction</vt:lpstr>
      <vt:lpstr>Overview of SharePoint in Microsoft 365</vt:lpstr>
      <vt:lpstr>SharePoint integration with Microsoft 365</vt:lpstr>
      <vt:lpstr>SharePoint integration with Power Platform (1/2)</vt:lpstr>
      <vt:lpstr>SharePoint integration with Power Platform (2/2)</vt:lpstr>
      <vt:lpstr>SharePoint service description</vt:lpstr>
      <vt:lpstr>SharePoint Administrator in Microsoft 365</vt:lpstr>
      <vt:lpstr>New SharePoint Admin Center (1/2)</vt:lpstr>
      <vt:lpstr>New SharePoint Admin Center (2/2)</vt:lpstr>
      <vt:lpstr>Classic SharePoint Admin Center (1/2)</vt:lpstr>
      <vt:lpstr>Classic SharePoint Admin Center (2/2)</vt:lpstr>
      <vt:lpstr>SharePoint Online Management Shell</vt:lpstr>
      <vt:lpstr>Lesson Introduction </vt:lpstr>
      <vt:lpstr>Overview of SharePoint sites (1/4) </vt:lpstr>
      <vt:lpstr>Overview of SharePoint sites (2/4) </vt:lpstr>
      <vt:lpstr>Where we come from </vt:lpstr>
      <vt:lpstr>Where we are – Modern Experience </vt:lpstr>
      <vt:lpstr>Why do we need SharePoint Hub Sites</vt:lpstr>
      <vt:lpstr>Overview of SharePoint sites (3/4) </vt:lpstr>
      <vt:lpstr>A dynamic, ever-changing digital workplace</vt:lpstr>
      <vt:lpstr>SharePoint Hub Sites</vt:lpstr>
      <vt:lpstr>SharePoint Hub Sites – Quick Example</vt:lpstr>
      <vt:lpstr>Overview of SharePoint sites (4/4) </vt:lpstr>
      <vt:lpstr>Overview of navigation in SharePoint (1/4)</vt:lpstr>
      <vt:lpstr>Overview of navigation in SharePoint (2/4)</vt:lpstr>
      <vt:lpstr>Overview of navigation in SharePoint (3/4) </vt:lpstr>
      <vt:lpstr>Overview of navigation in SharePoint (4/4)</vt:lpstr>
      <vt:lpstr>Overview of SharePoint hub sites</vt:lpstr>
      <vt:lpstr>Create SharePoint sites </vt:lpstr>
      <vt:lpstr>Delete SharePoint sites</vt:lpstr>
      <vt:lpstr>Restore SharePoint sites</vt:lpstr>
      <vt:lpstr>Global Navigation</vt:lpstr>
      <vt:lpstr>Logo and Site Theme</vt:lpstr>
      <vt:lpstr>News Rollup</vt:lpstr>
      <vt:lpstr>Highlighted Content Webpart </vt:lpstr>
      <vt:lpstr>Search</vt:lpstr>
      <vt:lpstr>Security</vt:lpstr>
      <vt:lpstr>Demo – Creating a Hub Site</vt:lpstr>
      <vt:lpstr>Demo – Hub site settings</vt:lpstr>
      <vt:lpstr>Demo – Associate sites with Hub sites</vt:lpstr>
      <vt:lpstr>Configure SharePoint hub sites (1/2)</vt:lpstr>
      <vt:lpstr>Configure SharePoint hub sites (2/2)</vt:lpstr>
      <vt:lpstr>Site Performance</vt:lpstr>
      <vt:lpstr>SharePoint Online</vt:lpstr>
      <vt:lpstr>Multi-lingual site strategy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13</cp:revision>
  <dcterms:created xsi:type="dcterms:W3CDTF">2020-12-26T02:14:11Z</dcterms:created>
  <dcterms:modified xsi:type="dcterms:W3CDTF">2020-12-26T09:39:55Z</dcterms:modified>
</cp:coreProperties>
</file>